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44"/>
  </p:notesMasterIdLst>
  <p:sldIdLst>
    <p:sldId id="279" r:id="rId2"/>
    <p:sldId id="280" r:id="rId3"/>
    <p:sldId id="275" r:id="rId4"/>
    <p:sldId id="258" r:id="rId5"/>
    <p:sldId id="282" r:id="rId6"/>
    <p:sldId id="283" r:id="rId7"/>
    <p:sldId id="284" r:id="rId8"/>
    <p:sldId id="285" r:id="rId9"/>
    <p:sldId id="292" r:id="rId10"/>
    <p:sldId id="287" r:id="rId11"/>
    <p:sldId id="281" r:id="rId12"/>
    <p:sldId id="276" r:id="rId13"/>
    <p:sldId id="259" r:id="rId14"/>
    <p:sldId id="288" r:id="rId15"/>
    <p:sldId id="294" r:id="rId16"/>
    <p:sldId id="260" r:id="rId17"/>
    <p:sldId id="293" r:id="rId18"/>
    <p:sldId id="299" r:id="rId19"/>
    <p:sldId id="301" r:id="rId20"/>
    <p:sldId id="277" r:id="rId21"/>
    <p:sldId id="289" r:id="rId22"/>
    <p:sldId id="295" r:id="rId23"/>
    <p:sldId id="297" r:id="rId24"/>
    <p:sldId id="296" r:id="rId25"/>
    <p:sldId id="298" r:id="rId26"/>
    <p:sldId id="261" r:id="rId27"/>
    <p:sldId id="290" r:id="rId28"/>
    <p:sldId id="262" r:id="rId29"/>
    <p:sldId id="263" r:id="rId30"/>
    <p:sldId id="264" r:id="rId31"/>
    <p:sldId id="265" r:id="rId32"/>
    <p:sldId id="266" r:id="rId33"/>
    <p:sldId id="267" r:id="rId34"/>
    <p:sldId id="268" r:id="rId35"/>
    <p:sldId id="269" r:id="rId36"/>
    <p:sldId id="291" r:id="rId37"/>
    <p:sldId id="270" r:id="rId38"/>
    <p:sldId id="271" r:id="rId39"/>
    <p:sldId id="278" r:id="rId40"/>
    <p:sldId id="272" r:id="rId41"/>
    <p:sldId id="273" r:id="rId42"/>
    <p:sldId id="300" r:id="rId43"/>
  </p:sldIdLst>
  <p:sldSz cx="9144000" cy="6858000" type="screen4x3"/>
  <p:notesSz cx="6858000" cy="9144000"/>
  <p:custDataLst>
    <p:tags r:id="rId45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61F64-9DDE-4E6B-81F6-AAA958CADEE8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8FB99-635E-469B-ACCC-0D85032FBD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71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027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551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2528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7001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505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9728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8622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5968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2686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298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194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7727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3530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6632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0670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5758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831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7178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0796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272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8453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739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886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590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3103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2629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5057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7611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16231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58038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7709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94681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937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39719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27068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19143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528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133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702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255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195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FB99-635E-469B-ACCC-0D85032FBD6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570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CF37EB-FF54-4B43-8D4F-023B59FCCEB4}" type="datetimeFigureOut">
              <a:rPr lang="ja-JP" altLang="en-US" smtClean="0"/>
              <a:pPr>
                <a:defRPr/>
              </a:pPr>
              <a:t>2021/3/11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B623C-CAE5-4231-891A-BF821BB4294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D7508F-63D4-401B-A611-139FD1A46CE4}" type="datetimeFigureOut">
              <a:rPr lang="ja-JP" altLang="en-US" smtClean="0"/>
              <a:pPr>
                <a:defRPr/>
              </a:pPr>
              <a:t>2021/3/11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A5FB-D2BA-4FEF-B729-DD491C04CEE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D7508F-63D4-401B-A611-139FD1A46CE4}" type="datetimeFigureOut">
              <a:rPr lang="ja-JP" altLang="en-US" smtClean="0"/>
              <a:pPr>
                <a:defRPr/>
              </a:pPr>
              <a:t>2021/3/11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A5FB-D2BA-4FEF-B729-DD491C04CEE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9C603F-E5E3-4D65-A8C1-1726E89EFEE2}" type="datetimeFigureOut">
              <a:rPr lang="ja-JP" altLang="en-US" smtClean="0"/>
              <a:pPr>
                <a:defRPr/>
              </a:pPr>
              <a:t>2021/3/11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4C31BF-3AC1-4127-935C-936CA14537B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61C69-202B-46DA-8D0E-74789FB5DDE3}" type="datetimeFigureOut">
              <a:rPr lang="ja-JP" altLang="en-US" smtClean="0"/>
              <a:pPr>
                <a:defRPr/>
              </a:pPr>
              <a:t>2021/3/11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61C11A-3476-4F3C-9987-10B580B709B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BC7BD7-8189-4DC9-B436-8263B295DB05}" type="datetimeFigureOut">
              <a:rPr lang="ja-JP" altLang="en-US" smtClean="0"/>
              <a:pPr>
                <a:defRPr/>
              </a:pPr>
              <a:t>2021/3/11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B86EA-D2FE-441E-87DC-901D3D54C02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518B2-9425-43D6-88E7-385F0E9EE9DC}" type="datetimeFigureOut">
              <a:rPr lang="ja-JP" altLang="en-US" smtClean="0"/>
              <a:pPr>
                <a:defRPr/>
              </a:pPr>
              <a:t>2021/3/11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ED3A8-A720-4DA4-AF98-29826CEA87E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5E1B6F-B3D9-4DF4-8494-600E960077C6}" type="datetimeFigureOut">
              <a:rPr lang="ja-JP" altLang="en-US" smtClean="0"/>
              <a:pPr>
                <a:defRPr/>
              </a:pPr>
              <a:t>2021/3/11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D011D-F0F7-4B84-B700-E23EF9F7667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E72F41-6AA7-45DC-AC21-B8B6E1BFD701}" type="datetimeFigureOut">
              <a:rPr lang="ja-JP" altLang="en-US" smtClean="0"/>
              <a:pPr>
                <a:defRPr/>
              </a:pPr>
              <a:t>2021/3/11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565BF-C26B-493D-BFE7-2D845475268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D7508F-63D4-401B-A611-139FD1A46CE4}" type="datetimeFigureOut">
              <a:rPr lang="ja-JP" altLang="en-US" smtClean="0"/>
              <a:pPr>
                <a:defRPr/>
              </a:pPr>
              <a:t>2021/3/11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A5FB-D2BA-4FEF-B729-DD491C04CEE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CA709-929F-473A-B195-0AB9AEB5BB64}" type="datetimeFigureOut">
              <a:rPr lang="ja-JP" altLang="en-US" smtClean="0"/>
              <a:pPr>
                <a:defRPr/>
              </a:pPr>
              <a:t>2021/3/11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E2288-EDD5-490B-8872-3437F3657DF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AD7508F-63D4-401B-A611-139FD1A46CE4}" type="datetimeFigureOut">
              <a:rPr lang="ja-JP" altLang="en-US" smtClean="0"/>
              <a:pPr>
                <a:defRPr/>
              </a:pPr>
              <a:t>2021/3/11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5CBA5FB-D2BA-4FEF-B729-DD491C04CEE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108720"/>
          </a:xfrm>
        </p:spPr>
        <p:txBody>
          <a:bodyPr>
            <a:normAutofit/>
          </a:bodyPr>
          <a:lstStyle/>
          <a:p>
            <a:r>
              <a:rPr kumimoji="1" lang="ja-JP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ＤＦ勘亭流" panose="02010609000101010101" pitchFamily="1" charset="-128"/>
              </a:rPr>
              <a:t>補数とは</a:t>
            </a:r>
          </a:p>
        </p:txBody>
      </p:sp>
    </p:spTree>
    <p:extLst>
      <p:ext uri="{BB962C8B-B14F-4D97-AF65-F5344CB8AC3E}">
        <p14:creationId xmlns:p14="http://schemas.microsoft.com/office/powerpoint/2010/main" val="45828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A6D0FC-B260-477F-AD1F-179C12F81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減算を加算で求める例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858BA3-1DB0-4D90-ACEA-5F9E2B02B682}"/>
              </a:ext>
            </a:extLst>
          </p:cNvPr>
          <p:cNvSpPr txBox="1"/>
          <p:nvPr/>
        </p:nvSpPr>
        <p:spPr>
          <a:xfrm>
            <a:off x="1367644" y="2924944"/>
            <a:ext cx="640871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①　真数が１桁の　７－４＝３　の場合、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　　❶　４の補数は６であるから、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　　❷　７－４　→　７＋６＝１３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　　❸　❷の結果から基準値１０を引き３となる。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ja-JP" altLang="en-US" sz="2400" b="1" dirty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　　　　　７－４＝７＋６－１０＝３</a:t>
            </a:r>
          </a:p>
        </p:txBody>
      </p:sp>
    </p:spTree>
    <p:extLst>
      <p:ext uri="{BB962C8B-B14F-4D97-AF65-F5344CB8AC3E}">
        <p14:creationId xmlns:p14="http://schemas.microsoft.com/office/powerpoint/2010/main" val="122969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DF0BAFA-B64A-4823-A743-C3B271A7E0D3}"/>
              </a:ext>
            </a:extLst>
          </p:cNvPr>
          <p:cNvSpPr txBox="1"/>
          <p:nvPr/>
        </p:nvSpPr>
        <p:spPr>
          <a:xfrm>
            <a:off x="1079612" y="2132856"/>
            <a:ext cx="698477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②　真数の最大が２桁の　６７－２４＝４３　の場合、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ja-JP" altLang="en-US" sz="2400" b="1" dirty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　　❶　２４の補数は　１００－２４＝７６　であるから、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　　❷　６７－２４　→　６７＋７６＝１４３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　　❸　❷の結果から基準値１００を引く。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ja-JP" altLang="en-US" sz="2400" b="1" dirty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　　　　　６７－２４＝６７＋７６－１００＝４３</a:t>
            </a:r>
          </a:p>
        </p:txBody>
      </p:sp>
    </p:spTree>
    <p:extLst>
      <p:ext uri="{BB962C8B-B14F-4D97-AF65-F5344CB8AC3E}">
        <p14:creationId xmlns:p14="http://schemas.microsoft.com/office/powerpoint/2010/main" val="1255933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89602" y="1916832"/>
            <a:ext cx="71647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+mn-ea"/>
              </a:rPr>
              <a:t>③　真数の最大が３桁の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</a:rPr>
              <a:t>　　　　　　　５１２－２３５＝２７７　の場合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endParaRPr lang="ja-JP" altLang="en-US" sz="2400" b="1" dirty="0">
              <a:latin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</a:rPr>
              <a:t>　　❶　２３５の補数は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</a:rPr>
              <a:t>　　　　　　　　　基準値１０００－２３５＝７６５　となる。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</a:rPr>
              <a:t>　　❷　５１２－２３５　→　５１２＋７６５＝１２７７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</a:rPr>
              <a:t>　　❸　❷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の結果から基準値１０００を引く。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  <a:p>
            <a:pPr>
              <a:defRPr/>
            </a:pPr>
            <a:endParaRPr lang="en-US" altLang="ja-JP" sz="2400" b="1" dirty="0">
              <a:solidFill>
                <a:prstClr val="black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　　　　　５１２－２３５＝５１２＋７６５－１０００＝２７７</a:t>
            </a:r>
            <a:r>
              <a:rPr lang="ja-JP" altLang="en-US" sz="2400" b="1" dirty="0">
                <a:latin typeface="+mn-ea"/>
              </a:rPr>
              <a:t>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2027466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2440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２進数の補数の定義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テキスト ボックス 2"/>
          <p:cNvSpPr txBox="1">
            <a:spLocks noChangeArrowheads="1"/>
          </p:cNvSpPr>
          <p:nvPr/>
        </p:nvSpPr>
        <p:spPr bwMode="auto">
          <a:xfrm>
            <a:off x="951570" y="2924944"/>
            <a:ext cx="72408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 b="1" dirty="0"/>
              <a:t>　８ビットの２進数の２の補数を求める場合</a:t>
            </a:r>
          </a:p>
          <a:p>
            <a:endParaRPr lang="ja-JP" altLang="en-US" sz="2400" b="1" dirty="0"/>
          </a:p>
          <a:p>
            <a:pPr lvl="1"/>
            <a:r>
              <a:rPr lang="ja-JP" altLang="en-US" sz="2400" b="1" dirty="0"/>
              <a:t>①　９ビットの２進数１００００００００を基準値とする。</a:t>
            </a:r>
          </a:p>
          <a:p>
            <a:endParaRPr lang="ja-JP" altLang="en-US" sz="2400" b="1" dirty="0"/>
          </a:p>
          <a:p>
            <a:pPr lvl="1"/>
            <a:r>
              <a:rPr lang="ja-JP" altLang="en-US" sz="2400" b="1" dirty="0"/>
              <a:t>②　基準値から８ビットの２進数を引く。</a:t>
            </a:r>
          </a:p>
          <a:p>
            <a:pPr lvl="1"/>
            <a:endParaRPr lang="ja-JP" altLang="en-US" sz="2400" b="1" dirty="0"/>
          </a:p>
          <a:p>
            <a:pPr lvl="1"/>
            <a:r>
              <a:rPr lang="ja-JP" altLang="en-US" sz="2400" b="1" dirty="0"/>
              <a:t>③　②の結果が求める補数である。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2440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２進数の補数の例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テキスト ボックス 2"/>
          <p:cNvSpPr txBox="1">
            <a:spLocks noChangeArrowheads="1"/>
          </p:cNvSpPr>
          <p:nvPr/>
        </p:nvSpPr>
        <p:spPr bwMode="auto">
          <a:xfrm>
            <a:off x="1203598" y="2708920"/>
            <a:ext cx="673680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 b="1" dirty="0"/>
              <a:t>　４ビットの２進数１０１１の２の補数を求める</a:t>
            </a:r>
          </a:p>
          <a:p>
            <a:endParaRPr lang="ja-JP" altLang="en-US" sz="2400" b="1" dirty="0"/>
          </a:p>
          <a:p>
            <a:pPr lvl="1"/>
            <a:r>
              <a:rPr lang="ja-JP" altLang="en-US" sz="2400" b="1" dirty="0"/>
              <a:t>①　５ビットの２進数１００００を基準値とする。</a:t>
            </a:r>
          </a:p>
          <a:p>
            <a:endParaRPr lang="ja-JP" altLang="en-US" sz="2400" b="1" dirty="0"/>
          </a:p>
          <a:p>
            <a:pPr lvl="1"/>
            <a:r>
              <a:rPr lang="ja-JP" altLang="en-US" sz="2400" b="1" dirty="0"/>
              <a:t>②　１００００から４ビットの２進数を引く。</a:t>
            </a:r>
          </a:p>
          <a:p>
            <a:pPr lvl="1"/>
            <a:endParaRPr lang="ja-JP" altLang="en-US" sz="2400" b="1" dirty="0"/>
          </a:p>
          <a:p>
            <a:pPr lvl="1"/>
            <a:r>
              <a:rPr lang="ja-JP" altLang="en-US" sz="2400" b="1" dirty="0"/>
              <a:t>　　　１００００－１０１１＝０１０１</a:t>
            </a:r>
          </a:p>
          <a:p>
            <a:pPr lvl="1"/>
            <a:endParaRPr lang="ja-JP" altLang="en-US" sz="2400" b="1" dirty="0"/>
          </a:p>
          <a:p>
            <a:pPr lvl="1"/>
            <a:r>
              <a:rPr lang="ja-JP" altLang="en-US" sz="2400" b="1" dirty="0"/>
              <a:t>③　求める補数は　０１０１　である。</a:t>
            </a:r>
          </a:p>
        </p:txBody>
      </p:sp>
    </p:spTree>
    <p:extLst>
      <p:ext uri="{BB962C8B-B14F-4D97-AF65-F5344CB8AC3E}">
        <p14:creationId xmlns:p14="http://schemas.microsoft.com/office/powerpoint/2010/main" val="2252953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2C809BA-B00E-4E09-8311-7A74854F383A}"/>
              </a:ext>
            </a:extLst>
          </p:cNvPr>
          <p:cNvSpPr txBox="1"/>
          <p:nvPr/>
        </p:nvSpPr>
        <p:spPr>
          <a:xfrm>
            <a:off x="827584" y="1988840"/>
            <a:ext cx="730881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/>
              <a:t>８ビットの２進数０１１０１０１１の２の補数を求める。</a:t>
            </a:r>
          </a:p>
          <a:p>
            <a:endParaRPr lang="ja-JP" altLang="en-US" sz="2400" b="1" dirty="0"/>
          </a:p>
          <a:p>
            <a:pPr lvl="1"/>
            <a:r>
              <a:rPr lang="ja-JP" altLang="en-US" sz="2400" b="1" dirty="0"/>
              <a:t>①　９ビットの２進数１００００００００を基準値とする。</a:t>
            </a:r>
          </a:p>
          <a:p>
            <a:endParaRPr lang="ja-JP" altLang="en-US" sz="2400" b="1" dirty="0"/>
          </a:p>
          <a:p>
            <a:pPr lvl="1"/>
            <a:r>
              <a:rPr lang="ja-JP" altLang="en-US" sz="2400" b="1" dirty="0"/>
              <a:t>②　１００００００００から８ビットの２進数を引く。</a:t>
            </a:r>
          </a:p>
          <a:p>
            <a:pPr lvl="1"/>
            <a:endParaRPr lang="ja-JP" altLang="en-US" sz="2400" b="1" dirty="0"/>
          </a:p>
          <a:p>
            <a:pPr lvl="1"/>
            <a:r>
              <a:rPr lang="ja-JP" altLang="en-US" sz="2400" b="1" dirty="0"/>
              <a:t>　　　１００００００００－０１１０１０１１＝１００１０１０１</a:t>
            </a:r>
          </a:p>
          <a:p>
            <a:pPr lvl="1"/>
            <a:endParaRPr lang="ja-JP" altLang="en-US" sz="2400" b="1" dirty="0"/>
          </a:p>
          <a:p>
            <a:pPr lvl="1"/>
            <a:r>
              <a:rPr lang="ja-JP" altLang="en-US" sz="2400" b="1" dirty="0"/>
              <a:t>③　求める補数は　１００１０１０１　である。</a:t>
            </a:r>
          </a:p>
        </p:txBody>
      </p:sp>
    </p:spTree>
    <p:extLst>
      <p:ext uri="{BB962C8B-B14F-4D97-AF65-F5344CB8AC3E}">
        <p14:creationId xmlns:p14="http://schemas.microsoft.com/office/powerpoint/2010/main" val="123615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2919" y="579452"/>
            <a:ext cx="8229600" cy="864096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ｒ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進数の補数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79277" y="2420888"/>
            <a:ext cx="745688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/>
              <a:t>①</a:t>
            </a:r>
            <a:r>
              <a:rPr lang="ja-JP" altLang="en-US" b="1" dirty="0"/>
              <a:t>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ｒ進数の場合、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❶　基準値として次の値を使用する。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（基数ｒの桁数のべき乗倍）＋１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❷　３桁のｒ進数の場合、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基準値として次の式を用いる。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（ｒｒｒ＋１）＝１０００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❸　真数Ａに対する補数Ｃは次の式から計算する。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Ｃ＝１０００－Ａ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78807F7-B342-4324-B7B0-25887012C3BC}"/>
              </a:ext>
            </a:extLst>
          </p:cNvPr>
          <p:cNvSpPr txBox="1"/>
          <p:nvPr/>
        </p:nvSpPr>
        <p:spPr>
          <a:xfrm>
            <a:off x="971600" y="2132856"/>
            <a:ext cx="770485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ｎ桁のｒ進数の場合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❶　基準値として　ｒｒ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…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ｒ　（ｒのｎ乗倍）＋１　を用いて、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ｒｒ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…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ｒ　（ｒのｎ乗倍）＋１＝１００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…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　（０がｎ個）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❷　真数Ａに対する補数Ｃは次式で計算する。</a:t>
            </a:r>
          </a:p>
          <a:p>
            <a:pPr>
              <a:defRPr/>
            </a:pP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Ｃ＝（１００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 …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０） －Ａ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4225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E9832CF-EAAB-493A-B0B7-7192F6215F0D}"/>
              </a:ext>
            </a:extLst>
          </p:cNvPr>
          <p:cNvSpPr txBox="1"/>
          <p:nvPr/>
        </p:nvSpPr>
        <p:spPr>
          <a:xfrm>
            <a:off x="971600" y="1628800"/>
            <a:ext cx="734481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③　具体例</a:t>
            </a:r>
          </a:p>
          <a:p>
            <a:pPr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❶　４桁の４進数２３０１の補数Ｃは次のようになる。</a:t>
            </a:r>
          </a:p>
          <a:p>
            <a:pPr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　　　基準値＝４４４４＋１＝１００００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　　　Ｃ＝１００００－２３０１＝１０３３</a:t>
            </a:r>
          </a:p>
          <a:p>
            <a:pPr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❷　５桁の８進数６３０４７の補数Ｃは次のようになる。</a:t>
            </a:r>
          </a:p>
          <a:p>
            <a:pPr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　　　基準値＝８８８８８＋１＝１０００００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　　　Ｃ＝１０００００－６３０４７＝１４７３１</a:t>
            </a:r>
            <a:endParaRPr lang="en-US" altLang="ja-JP" sz="24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69893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452E0A6-DAD1-403B-A993-CEA6AD45ABE6}"/>
              </a:ext>
            </a:extLst>
          </p:cNvPr>
          <p:cNvSpPr txBox="1"/>
          <p:nvPr/>
        </p:nvSpPr>
        <p:spPr>
          <a:xfrm>
            <a:off x="719572" y="2060848"/>
            <a:ext cx="770485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❸　８桁の８進数２５６３０４７１の補数Ｃは次のようになる。</a:t>
            </a:r>
          </a:p>
          <a:p>
            <a:pPr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　基準値＝８８８８８８８８＋１＝１００００００００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　Ｃ＝１００００００００－６２５６０４７１＝１５２１７３０７</a:t>
            </a:r>
          </a:p>
          <a:p>
            <a:pPr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❹　８桁の１６進数９５Ａ３２８７４の補数Ｃは次のようになる。</a:t>
            </a:r>
          </a:p>
          <a:p>
            <a:pPr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　基準値＝ＦＦＦＦＦＦＦＦ＋１＝１００００００００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　Ｃ＝１００００００００－９５Ａ３２８７４＝６Ａ５ＣＤ７８Ｃ</a:t>
            </a:r>
          </a:p>
        </p:txBody>
      </p:sp>
    </p:spTree>
    <p:extLst>
      <p:ext uri="{BB962C8B-B14F-4D97-AF65-F5344CB8AC3E}">
        <p14:creationId xmlns:p14="http://schemas.microsoft.com/office/powerpoint/2010/main" val="692672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9574" y="564868"/>
            <a:ext cx="8229600" cy="1074448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補数の定義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31640" y="2852936"/>
            <a:ext cx="70340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Calibri" pitchFamily="34" charset="0"/>
              </a:rPr>
              <a:t>①　ある基準となる数Ｑから、</a:t>
            </a:r>
          </a:p>
          <a:p>
            <a:r>
              <a:rPr lang="ja-JP" altLang="en-US" sz="2400" b="1" dirty="0">
                <a:latin typeface="Calibri" pitchFamily="34" charset="0"/>
              </a:rPr>
              <a:t>　　　　　　　真数Ａを引いた残りの数Ｃを補数という。</a:t>
            </a:r>
          </a:p>
          <a:p>
            <a:endParaRPr lang="ja-JP" altLang="en-US" sz="2400" b="1" dirty="0">
              <a:latin typeface="Calibri" pitchFamily="34" charset="0"/>
            </a:endParaRPr>
          </a:p>
          <a:p>
            <a:r>
              <a:rPr lang="ja-JP" altLang="en-US" sz="2400" b="1" dirty="0">
                <a:latin typeface="Calibri" pitchFamily="34" charset="0"/>
              </a:rPr>
              <a:t>②　真数ＡのＱに対する補数Ｃは、</a:t>
            </a:r>
          </a:p>
          <a:p>
            <a:r>
              <a:rPr lang="ja-JP" altLang="en-US" sz="2400" b="1" dirty="0">
                <a:latin typeface="Calibri" pitchFamily="34" charset="0"/>
              </a:rPr>
              <a:t>　　　　　　　　　　　　次のようにで表すことができる。</a:t>
            </a:r>
          </a:p>
          <a:p>
            <a:endParaRPr lang="ja-JP" altLang="en-US" sz="2400" b="1" dirty="0">
              <a:latin typeface="Calibri" pitchFamily="34" charset="0"/>
            </a:endParaRPr>
          </a:p>
          <a:p>
            <a:pPr lvl="2"/>
            <a:r>
              <a:rPr lang="ja-JP" altLang="en-US" sz="2400" b="1" dirty="0">
                <a:latin typeface="Calibri" pitchFamily="34" charset="0"/>
              </a:rPr>
              <a:t>Ａ＋Ｃ＝Ｑ　あるいは　Ｃ＝Ｑ－Ａ</a:t>
            </a:r>
          </a:p>
        </p:txBody>
      </p:sp>
    </p:spTree>
    <p:extLst>
      <p:ext uri="{BB962C8B-B14F-4D97-AF65-F5344CB8AC3E}">
        <p14:creationId xmlns:p14="http://schemas.microsoft.com/office/powerpoint/2010/main" val="1838183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99592" y="2276872"/>
            <a:ext cx="60486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+mn-ea"/>
              </a:rPr>
              <a:t>①　１ビットの２進数１の２の補数</a:t>
            </a:r>
          </a:p>
          <a:p>
            <a:pPr>
              <a:defRPr/>
            </a:pPr>
            <a:endParaRPr lang="ja-JP" altLang="en-US" sz="2400" b="1" dirty="0">
              <a:latin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</a:rPr>
              <a:t>　　　　Ｃ＝１０－０１＝０１で、１となる。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</a:rPr>
              <a:t>　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</a:rPr>
              <a:t>②　２ビットの２進数１０の２の補数</a:t>
            </a:r>
          </a:p>
          <a:p>
            <a:pPr>
              <a:defRPr/>
            </a:pPr>
            <a:endParaRPr lang="ja-JP" altLang="en-US" sz="2400" b="1" dirty="0">
              <a:latin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</a:rPr>
              <a:t>　　　　Ｃ＝１００－１０＝１０で、１０となる。</a:t>
            </a:r>
          </a:p>
          <a:p>
            <a:pPr>
              <a:defRPr/>
            </a:pPr>
            <a:endParaRPr lang="ja-JP" altLang="en-US" sz="2400" b="1" dirty="0">
              <a:latin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③　２ビットの２進数１１の２の補数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　　　　Ｃ＝１００－１１＝０１で、０１となる。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502369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２進数補数の具体例</a:t>
            </a:r>
          </a:p>
        </p:txBody>
      </p:sp>
    </p:spTree>
    <p:extLst>
      <p:ext uri="{BB962C8B-B14F-4D97-AF65-F5344CB8AC3E}">
        <p14:creationId xmlns:p14="http://schemas.microsoft.com/office/powerpoint/2010/main" val="3762376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CE45B02-DED6-4DD9-BDC6-54786AC02556}"/>
              </a:ext>
            </a:extLst>
          </p:cNvPr>
          <p:cNvSpPr txBox="1"/>
          <p:nvPr/>
        </p:nvSpPr>
        <p:spPr>
          <a:xfrm>
            <a:off x="1043608" y="1124744"/>
            <a:ext cx="666074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同様にして、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ja-JP" altLang="en-US" sz="24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④　３ビットの２進数１０１の２の補数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ja-JP" altLang="en-US" sz="24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　　　　Ｃ＝１０００－１０１＝０１１、となる。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⑤　４ビットの２進数１０１０の２の補数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ja-JP" altLang="en-US" sz="24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　　　　Ｃ＝１００００－１０１０＝０１１０、となる。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ja-JP" altLang="en-US" sz="24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⑥　４ビットの２進数１００１の２の補数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charset="-128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Ｃ＝１００００－１００１＝０１１１、となる。</a:t>
            </a:r>
          </a:p>
        </p:txBody>
      </p:sp>
    </p:spTree>
    <p:extLst>
      <p:ext uri="{BB962C8B-B14F-4D97-AF65-F5344CB8AC3E}">
        <p14:creationId xmlns:p14="http://schemas.microsoft.com/office/powerpoint/2010/main" val="3591704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C59B96-26AD-4A2C-8276-45A174EDB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４進数補数の具体例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C238E1-91E4-4732-A2D4-D4F2E0EB438A}"/>
              </a:ext>
            </a:extLst>
          </p:cNvPr>
          <p:cNvSpPr txBox="1"/>
          <p:nvPr/>
        </p:nvSpPr>
        <p:spPr>
          <a:xfrm>
            <a:off x="683568" y="2132856"/>
            <a:ext cx="760527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①　４ビットの４進数２０３１の補数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ja-JP" altLang="en-US" sz="24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　　　　Ｃ＝１００００－２０３１＝１３０３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②　６ビットの４進数３１０２１３の補数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ja-JP" altLang="en-US" sz="24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　　　　Ｃ＝１００００００－３１０２１３＝０２３１２１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　　　　　　１００００　　　　　　　　１００００００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　　</a:t>
            </a:r>
            <a:r>
              <a:rPr kumimoji="1" lang="ja-JP" altLang="en-US" sz="2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　　</a:t>
            </a: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－　 ２０３１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　　　　　　 </a:t>
            </a: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－　３１０２１３</a:t>
            </a:r>
            <a:endParaRPr kumimoji="1" lang="en-US" altLang="ja-JP" sz="2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　　　　　　　１３０３　　　　　　　　　０２３１２１</a:t>
            </a:r>
          </a:p>
        </p:txBody>
      </p:sp>
    </p:spTree>
    <p:extLst>
      <p:ext uri="{BB962C8B-B14F-4D97-AF65-F5344CB8AC3E}">
        <p14:creationId xmlns:p14="http://schemas.microsoft.com/office/powerpoint/2010/main" val="3787128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088937F-F61D-450A-94C1-2C03251232C9}"/>
              </a:ext>
            </a:extLst>
          </p:cNvPr>
          <p:cNvSpPr txBox="1"/>
          <p:nvPr/>
        </p:nvSpPr>
        <p:spPr>
          <a:xfrm>
            <a:off x="827584" y="2420888"/>
            <a:ext cx="748883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③　８ビットの４進数１０１３２０１３の補数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ja-JP" altLang="en-US" sz="24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　　　　Ｃ＝１００００００００－１０１１２０１３＝２３２２１３２１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　　　　　　　　　  １００００００００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　　　　　　　　－ </a:t>
            </a: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　１０１１２０１３</a:t>
            </a:r>
            <a:endParaRPr kumimoji="1" lang="en-US" altLang="ja-JP" sz="2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　　　　　　　　　　  ２３２２１３２１</a:t>
            </a:r>
          </a:p>
        </p:txBody>
      </p:sp>
    </p:spTree>
    <p:extLst>
      <p:ext uri="{BB962C8B-B14F-4D97-AF65-F5344CB8AC3E}">
        <p14:creationId xmlns:p14="http://schemas.microsoft.com/office/powerpoint/2010/main" val="30035437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3FAA08-734D-4243-975B-B4D4B6522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８進数補数の具体例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692B83-5CD7-4A7B-9092-B7569D6EA854}"/>
              </a:ext>
            </a:extLst>
          </p:cNvPr>
          <p:cNvSpPr txBox="1"/>
          <p:nvPr/>
        </p:nvSpPr>
        <p:spPr>
          <a:xfrm>
            <a:off x="1043608" y="2276872"/>
            <a:ext cx="651672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①　４ビットの８進数６２０１の補数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ja-JP" altLang="en-US" sz="24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　　　　Ｃ＝１００００－６２０１＝１５７７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②　６ビットの８進数２３１０１５の補数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ja-JP" altLang="en-US" sz="24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　　　　Ｃ＝１００００００－２３１０１５＝５４６７６３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　　１００００　　　　　　　１００００００</a:t>
            </a:r>
            <a:endParaRPr lang="en-US" altLang="ja-JP" sz="24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　</a:t>
            </a:r>
            <a:r>
              <a:rPr lang="ja-JP" altLang="en-US" sz="2400" b="1" u="sng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－ ６２０１</a:t>
            </a:r>
            <a:r>
              <a:rPr lang="ja-JP" altLang="en-US" sz="24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　　</a:t>
            </a:r>
            <a:r>
              <a:rPr lang="ja-JP" altLang="en-US" sz="2400" b="1" u="sng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－ ２３１０１５</a:t>
            </a:r>
            <a:endParaRPr lang="en-US" altLang="ja-JP" sz="2400" b="1" u="sng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　　　１５７７　　　　　　　　５４６７６３</a:t>
            </a:r>
            <a:endParaRPr lang="en-US" altLang="ja-JP" sz="24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80548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C0C64F4-CFE1-4308-9A05-81514CD4A2FB}"/>
              </a:ext>
            </a:extLst>
          </p:cNvPr>
          <p:cNvSpPr txBox="1"/>
          <p:nvPr/>
        </p:nvSpPr>
        <p:spPr>
          <a:xfrm>
            <a:off x="1547664" y="2132856"/>
            <a:ext cx="576064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③　８ビットの４進数４０１１２０１３の補数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ja-JP" altLang="en-US" sz="24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　　　　Ｃ＝１００００００００－４０１１２０１３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　　　　　＝３７６６５７６５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　　　　　　　１００００００００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　　　　　　</a:t>
            </a: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－ ４０１１２０１３</a:t>
            </a:r>
            <a:endParaRPr kumimoji="1" lang="en-US" altLang="ja-JP" sz="2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　　　　　　　　３７６６５７６５</a:t>
            </a:r>
          </a:p>
        </p:txBody>
      </p:sp>
    </p:spTree>
    <p:extLst>
      <p:ext uri="{BB962C8B-B14F-4D97-AF65-F5344CB8AC3E}">
        <p14:creationId xmlns:p14="http://schemas.microsoft.com/office/powerpoint/2010/main" val="7657346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199" y="548680"/>
            <a:ext cx="8229600" cy="1002440"/>
          </a:xfrm>
        </p:spPr>
        <p:txBody>
          <a:bodyPr/>
          <a:lstStyle/>
          <a:p>
            <a:pPr algn="ctr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２進数整数の２の補数の求め方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2996952"/>
            <a:ext cx="734915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２進数の各桁のビットを反転する。</a:t>
            </a:r>
          </a:p>
          <a:p>
            <a:pPr lvl="1"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１のビットは０に反転　　０　→　１</a:t>
            </a:r>
          </a:p>
          <a:p>
            <a:pPr lvl="1"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０のビットは１に反転　　１　→　０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①で求めた２進数の最下位のビットに１を加算する。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B99A25-FB16-40F7-92F8-91205FB6D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２進数整数の２の補数の求め方の図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2305CB6-2ED3-40B2-B501-9CDAB1C32F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3645024"/>
            <a:ext cx="7523116" cy="2237426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004531-9BF1-49B2-894F-7628AB72EE46}"/>
              </a:ext>
            </a:extLst>
          </p:cNvPr>
          <p:cNvSpPr txBox="1"/>
          <p:nvPr/>
        </p:nvSpPr>
        <p:spPr>
          <a:xfrm>
            <a:off x="611560" y="2924944"/>
            <a:ext cx="6635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８ビットの２進数１０１１０１０１の例</a:t>
            </a:r>
          </a:p>
        </p:txBody>
      </p:sp>
    </p:spTree>
    <p:extLst>
      <p:ext uri="{BB962C8B-B14F-4D97-AF65-F5344CB8AC3E}">
        <p14:creationId xmlns:p14="http://schemas.microsoft.com/office/powerpoint/2010/main" val="3102171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67113"/>
            <a:ext cx="8229600" cy="818328"/>
          </a:xfrm>
        </p:spPr>
        <p:txBody>
          <a:bodyPr/>
          <a:lstStyle/>
          <a:p>
            <a:pPr algn="ctr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２進数の１の補数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1500" y="2625546"/>
            <a:ext cx="80010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dirty="0"/>
              <a:t>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２進数の各桁のビットを反転した２進数を１の補数という。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１の補数は２進数の各桁において、１から各桁のビットを減じた値が各桁の値となる。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1714500" y="4551411"/>
            <a:ext cx="5214938" cy="1571625"/>
          </a:xfrm>
          <a:prstGeom prst="roundRect">
            <a:avLst/>
          </a:prstGeom>
          <a:solidFill>
            <a:schemeClr val="bg2">
              <a:lumMod val="7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391" name="テキスト ボックス 4"/>
          <p:cNvSpPr txBox="1">
            <a:spLocks noChangeArrowheads="1"/>
          </p:cNvSpPr>
          <p:nvPr/>
        </p:nvSpPr>
        <p:spPr bwMode="auto">
          <a:xfrm>
            <a:off x="2928938" y="4765723"/>
            <a:ext cx="30003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>
                <a:solidFill>
                  <a:schemeClr val="bg1"/>
                </a:solidFill>
              </a:rPr>
              <a:t>１　１　１　１　１　１　１　１</a:t>
            </a:r>
          </a:p>
          <a:p>
            <a:r>
              <a:rPr lang="ja-JP" altLang="en-US" sz="2000" b="1">
                <a:solidFill>
                  <a:schemeClr val="bg1"/>
                </a:solidFill>
              </a:rPr>
              <a:t>０　１　０　０　１　１　０　１</a:t>
            </a:r>
          </a:p>
          <a:p>
            <a:r>
              <a:rPr lang="ja-JP" altLang="en-US" sz="2000" b="1">
                <a:solidFill>
                  <a:schemeClr val="bg1"/>
                </a:solidFill>
              </a:rPr>
              <a:t>１　０　１　１　０　０　１　０</a:t>
            </a:r>
          </a:p>
        </p:txBody>
      </p:sp>
      <p:sp>
        <p:nvSpPr>
          <p:cNvPr id="16392" name="テキスト ボックス 7"/>
          <p:cNvSpPr txBox="1">
            <a:spLocks noChangeArrowheads="1"/>
          </p:cNvSpPr>
          <p:nvPr/>
        </p:nvSpPr>
        <p:spPr bwMode="auto">
          <a:xfrm>
            <a:off x="2428875" y="5051473"/>
            <a:ext cx="42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>
                <a:solidFill>
                  <a:schemeClr val="bg1"/>
                </a:solidFill>
              </a:rPr>
              <a:t>－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2428875" y="5408661"/>
            <a:ext cx="3500438" cy="15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1832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小数を含む２進数２の補数の求め方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5800" y="2276872"/>
            <a:ext cx="8001000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小数点位置に関係なく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絶対値の最下位の位置から順に、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次の②～④によって２の補数の各桁を求める。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最下位からの０の連なり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連続する０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は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　　　そのまま０にしておく。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最初の１の桁はそのまま１にする。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④　その次の上位桁からは、１を０に、０を１に反転する。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3" y="370841"/>
            <a:ext cx="8229600" cy="1252728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補数の定義の図解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883309" y="3434274"/>
            <a:ext cx="7572375" cy="2786063"/>
          </a:xfrm>
          <a:prstGeom prst="roundRect">
            <a:avLst/>
          </a:prstGeom>
          <a:solidFill>
            <a:schemeClr val="bg2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259632" y="3528784"/>
            <a:ext cx="6357938" cy="2428875"/>
            <a:chOff x="57" y="57"/>
            <a:chExt cx="2492" cy="1141"/>
          </a:xfrm>
        </p:grpSpPr>
        <p:sp>
          <p:nvSpPr>
            <p:cNvPr id="5" name="Freeform 23"/>
            <p:cNvSpPr>
              <a:spLocks noChangeArrowheads="1"/>
            </p:cNvSpPr>
            <p:nvPr/>
          </p:nvSpPr>
          <p:spPr bwMode="auto">
            <a:xfrm>
              <a:off x="262" y="94"/>
              <a:ext cx="1" cy="9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w 21600"/>
                <a:gd name="T7" fmla="*/ 2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-1" y="0"/>
                  </a:moveTo>
                  <a:lnTo>
                    <a:pt x="-1" y="8460"/>
                  </a:lnTo>
                  <a:lnTo>
                    <a:pt x="-1" y="19300"/>
                  </a:lnTo>
                  <a:lnTo>
                    <a:pt x="-1" y="2160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Freeform 24"/>
            <p:cNvSpPr>
              <a:spLocks noChangeArrowheads="1"/>
            </p:cNvSpPr>
            <p:nvPr/>
          </p:nvSpPr>
          <p:spPr bwMode="auto">
            <a:xfrm>
              <a:off x="2529" y="94"/>
              <a:ext cx="1" cy="90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w 21600"/>
                <a:gd name="T7" fmla="*/ 1 h 21600"/>
                <a:gd name="T8" fmla="*/ 0 w 21600"/>
                <a:gd name="T9" fmla="*/ 1 h 21600"/>
                <a:gd name="T10" fmla="*/ 0 w 21600"/>
                <a:gd name="T11" fmla="*/ 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-1" y="0"/>
                  </a:moveTo>
                  <a:lnTo>
                    <a:pt x="-1" y="7200"/>
                  </a:lnTo>
                  <a:lnTo>
                    <a:pt x="-1" y="15292"/>
                  </a:lnTo>
                  <a:lnTo>
                    <a:pt x="-1" y="17304"/>
                  </a:lnTo>
                  <a:lnTo>
                    <a:pt x="-1" y="20006"/>
                  </a:lnTo>
                  <a:lnTo>
                    <a:pt x="-1" y="2160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271" y="181"/>
              <a:ext cx="2245" cy="52"/>
              <a:chOff x="271" y="181"/>
              <a:chExt cx="2245" cy="52"/>
            </a:xfrm>
          </p:grpSpPr>
          <p:sp>
            <p:nvSpPr>
              <p:cNvPr id="18" name="Line 26"/>
              <p:cNvSpPr>
                <a:spLocks noChangeShapeType="1"/>
              </p:cNvSpPr>
              <p:nvPr/>
            </p:nvSpPr>
            <p:spPr bwMode="auto">
              <a:xfrm>
                <a:off x="271" y="207"/>
                <a:ext cx="2245" cy="1"/>
              </a:xfrm>
              <a:prstGeom prst="line">
                <a:avLst/>
              </a:prstGeom>
              <a:noFill/>
              <a:ln w="14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" name="Freeform 27"/>
              <p:cNvSpPr>
                <a:spLocks noChangeArrowheads="1"/>
              </p:cNvSpPr>
              <p:nvPr/>
            </p:nvSpPr>
            <p:spPr bwMode="auto">
              <a:xfrm>
                <a:off x="271" y="181"/>
                <a:ext cx="62" cy="5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21600" y="0"/>
                    </a:moveTo>
                    <a:lnTo>
                      <a:pt x="0" y="10919"/>
                    </a:lnTo>
                    <a:lnTo>
                      <a:pt x="21600" y="21600"/>
                    </a:lnTo>
                  </a:path>
                </a:pathLst>
              </a:custGeom>
              <a:noFill/>
              <a:ln w="14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" name="Freeform 28"/>
              <p:cNvSpPr>
                <a:spLocks noChangeArrowheads="1"/>
              </p:cNvSpPr>
              <p:nvPr/>
            </p:nvSpPr>
            <p:spPr bwMode="auto">
              <a:xfrm>
                <a:off x="2453" y="181"/>
                <a:ext cx="63" cy="5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0" y="21600"/>
                    </a:moveTo>
                    <a:lnTo>
                      <a:pt x="21600" y="10919"/>
                    </a:lnTo>
                    <a:lnTo>
                      <a:pt x="0" y="0"/>
                    </a:lnTo>
                  </a:path>
                </a:pathLst>
              </a:custGeom>
              <a:noFill/>
              <a:ln w="14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8" name="Text Box 29"/>
            <p:cNvSpPr txBox="1">
              <a:spLocks noChangeArrowheads="1"/>
            </p:cNvSpPr>
            <p:nvPr/>
          </p:nvSpPr>
          <p:spPr bwMode="auto">
            <a:xfrm>
              <a:off x="1086" y="57"/>
              <a:ext cx="623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</a:rPr>
                <a:t>数の定義範囲</a:t>
              </a:r>
              <a:endParaRPr lang="ja-JP"/>
            </a:p>
          </p:txBody>
        </p:sp>
        <p:sp>
          <p:nvSpPr>
            <p:cNvPr id="9" name="Text Box 30"/>
            <p:cNvSpPr txBox="1">
              <a:spLocks noChangeArrowheads="1"/>
            </p:cNvSpPr>
            <p:nvPr/>
          </p:nvSpPr>
          <p:spPr bwMode="auto">
            <a:xfrm>
              <a:off x="57" y="1078"/>
              <a:ext cx="415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</a:rPr>
                <a:t>基準値Ｑ</a:t>
              </a:r>
              <a:endParaRPr lang="ja-JP"/>
            </a:p>
          </p:txBody>
        </p:sp>
        <p:sp>
          <p:nvSpPr>
            <p:cNvPr id="10" name="Freeform 31"/>
            <p:cNvSpPr>
              <a:spLocks noChangeArrowheads="1"/>
            </p:cNvSpPr>
            <p:nvPr/>
          </p:nvSpPr>
          <p:spPr bwMode="auto">
            <a:xfrm>
              <a:off x="947" y="317"/>
              <a:ext cx="1582" cy="11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5 w 21600"/>
                <a:gd name="T5" fmla="*/ 0 h 21600"/>
                <a:gd name="T6" fmla="*/ 8 w 21600"/>
                <a:gd name="T7" fmla="*/ 0 h 21600"/>
                <a:gd name="T8" fmla="*/ 8 w 21600"/>
                <a:gd name="T9" fmla="*/ 0 h 21600"/>
                <a:gd name="T10" fmla="*/ 5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600"/>
                <a:gd name="T28" fmla="*/ 0 h 21600"/>
                <a:gd name="T29" fmla="*/ 21600 w 21600"/>
                <a:gd name="T30" fmla="*/ 21600 h 216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600" h="21600">
                  <a:moveTo>
                    <a:pt x="0" y="0"/>
                  </a:moveTo>
                  <a:lnTo>
                    <a:pt x="1092" y="0"/>
                  </a:lnTo>
                  <a:lnTo>
                    <a:pt x="13409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13409" y="21600"/>
                  </a:lnTo>
                  <a:lnTo>
                    <a:pt x="1092" y="21600"/>
                  </a:ln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solidFill>
              <a:srgbClr val="00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Freeform 32"/>
            <p:cNvSpPr>
              <a:spLocks noChangeArrowheads="1"/>
            </p:cNvSpPr>
            <p:nvPr/>
          </p:nvSpPr>
          <p:spPr bwMode="auto">
            <a:xfrm>
              <a:off x="262" y="541"/>
              <a:ext cx="1587" cy="113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0 h 21600"/>
                <a:gd name="T4" fmla="*/ 7 w 21600"/>
                <a:gd name="T5" fmla="*/ 0 h 21600"/>
                <a:gd name="T6" fmla="*/ 9 w 21600"/>
                <a:gd name="T7" fmla="*/ 0 h 21600"/>
                <a:gd name="T8" fmla="*/ 9 w 21600"/>
                <a:gd name="T9" fmla="*/ 0 h 21600"/>
                <a:gd name="T10" fmla="*/ 7 w 21600"/>
                <a:gd name="T11" fmla="*/ 0 h 21600"/>
                <a:gd name="T12" fmla="*/ 3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600"/>
                <a:gd name="T28" fmla="*/ 0 h 21600"/>
                <a:gd name="T29" fmla="*/ 21600 w 21600"/>
                <a:gd name="T30" fmla="*/ 21600 h 216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600" h="21600">
                  <a:moveTo>
                    <a:pt x="0" y="0"/>
                  </a:moveTo>
                  <a:lnTo>
                    <a:pt x="6461" y="0"/>
                  </a:lnTo>
                  <a:lnTo>
                    <a:pt x="18805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18805" y="21600"/>
                  </a:lnTo>
                  <a:lnTo>
                    <a:pt x="6461" y="21600"/>
                  </a:ln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Freeform 33"/>
            <p:cNvSpPr>
              <a:spLocks noChangeArrowheads="1"/>
            </p:cNvSpPr>
            <p:nvPr/>
          </p:nvSpPr>
          <p:spPr bwMode="auto">
            <a:xfrm>
              <a:off x="1853" y="778"/>
              <a:ext cx="676" cy="11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1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600"/>
                <a:gd name="T28" fmla="*/ 0 h 21600"/>
                <a:gd name="T29" fmla="*/ 21600 w 21600"/>
                <a:gd name="T30" fmla="*/ 21600 h 216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600" h="21600">
                  <a:moveTo>
                    <a:pt x="0" y="0"/>
                  </a:moveTo>
                  <a:lnTo>
                    <a:pt x="5617" y="0"/>
                  </a:lnTo>
                  <a:lnTo>
                    <a:pt x="12739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12739" y="21600"/>
                  </a:lnTo>
                  <a:lnTo>
                    <a:pt x="5617" y="21600"/>
                  </a:ln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" name="Text Box 34"/>
            <p:cNvSpPr txBox="1">
              <a:spLocks noChangeArrowheads="1"/>
            </p:cNvSpPr>
            <p:nvPr/>
          </p:nvSpPr>
          <p:spPr bwMode="auto">
            <a:xfrm>
              <a:off x="806" y="316"/>
              <a:ext cx="104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</a:rPr>
                <a:t>Ａ</a:t>
              </a:r>
              <a:endParaRPr lang="ja-JP"/>
            </a:p>
          </p:txBody>
        </p:sp>
        <p:sp>
          <p:nvSpPr>
            <p:cNvPr id="14" name="Text Box 35"/>
            <p:cNvSpPr txBox="1">
              <a:spLocks noChangeArrowheads="1"/>
            </p:cNvSpPr>
            <p:nvPr/>
          </p:nvSpPr>
          <p:spPr bwMode="auto">
            <a:xfrm>
              <a:off x="1895" y="547"/>
              <a:ext cx="208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</a:rPr>
                <a:t>－Ａ</a:t>
              </a:r>
              <a:endParaRPr lang="ja-JP"/>
            </a:p>
          </p:txBody>
        </p:sp>
        <p:sp>
          <p:nvSpPr>
            <p:cNvPr id="15" name="Text Box 36"/>
            <p:cNvSpPr txBox="1">
              <a:spLocks noChangeArrowheads="1"/>
            </p:cNvSpPr>
            <p:nvPr/>
          </p:nvSpPr>
          <p:spPr bwMode="auto">
            <a:xfrm>
              <a:off x="1693" y="786"/>
              <a:ext cx="105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</a:rPr>
                <a:t>Ｃ</a:t>
              </a:r>
              <a:endParaRPr lang="ja-JP"/>
            </a:p>
          </p:txBody>
        </p:sp>
        <p:sp>
          <p:nvSpPr>
            <p:cNvPr id="16" name="Text Box 37"/>
            <p:cNvSpPr txBox="1">
              <a:spLocks noChangeArrowheads="1"/>
            </p:cNvSpPr>
            <p:nvPr/>
          </p:nvSpPr>
          <p:spPr bwMode="auto">
            <a:xfrm>
              <a:off x="2445" y="1043"/>
              <a:ext cx="104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</a:rPr>
                <a:t>　</a:t>
              </a:r>
              <a:endParaRPr lang="ja-JP"/>
            </a:p>
          </p:txBody>
        </p:sp>
        <p:sp>
          <p:nvSpPr>
            <p:cNvPr id="17" name="Text Box 38"/>
            <p:cNvSpPr txBox="1">
              <a:spLocks noChangeArrowheads="1"/>
            </p:cNvSpPr>
            <p:nvPr/>
          </p:nvSpPr>
          <p:spPr bwMode="auto">
            <a:xfrm>
              <a:off x="2419" y="1030"/>
              <a:ext cx="104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</a:rPr>
                <a:t>　</a:t>
              </a:r>
              <a:endParaRPr lang="ja-JP"/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984FAEC-EA1C-41FF-81DE-21E835004C04}"/>
              </a:ext>
            </a:extLst>
          </p:cNvPr>
          <p:cNvSpPr txBox="1"/>
          <p:nvPr/>
        </p:nvSpPr>
        <p:spPr>
          <a:xfrm>
            <a:off x="2342426" y="2849009"/>
            <a:ext cx="4479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Ｑ：基準値　　Ａ：真数　　Ｃ：補数</a:t>
            </a:r>
          </a:p>
        </p:txBody>
      </p:sp>
    </p:spTree>
    <p:extLst>
      <p:ext uri="{BB962C8B-B14F-4D97-AF65-F5344CB8AC3E}">
        <p14:creationId xmlns:p14="http://schemas.microsoft.com/office/powerpoint/2010/main" val="11251621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4478" y="565443"/>
            <a:ext cx="8229600" cy="930432"/>
          </a:xfrm>
        </p:spPr>
        <p:txBody>
          <a:bodyPr/>
          <a:lstStyle/>
          <a:p>
            <a:pPr algn="ctr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２進数２の補数の求め方のまとめ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078" y="2564904"/>
            <a:ext cx="8001000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絶対値のＬＳＢから順に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２の補数の各ビットを②～④によって求める。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ＬＳＢから連続する０をそのままにしておく。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最初に出現する１もそのままにしておく。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④　その次のビットからは各ビットを反転させる。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0432"/>
          </a:xfrm>
        </p:spPr>
        <p:txBody>
          <a:bodyPr/>
          <a:lstStyle/>
          <a:p>
            <a:pPr algn="ctr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ＬＳＢとＭＳＢ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6456" y="2782093"/>
            <a:ext cx="8001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２進数の最も左のビットをＭＳＢ、最も右のビットをＬＳＢという。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857250" y="3613944"/>
            <a:ext cx="7429500" cy="2000250"/>
          </a:xfrm>
          <a:prstGeom prst="roundRect">
            <a:avLst/>
          </a:prstGeom>
          <a:solidFill>
            <a:schemeClr val="bg2">
              <a:lumMod val="75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19463" name="Group 27"/>
          <p:cNvGrpSpPr>
            <a:grpSpLocks/>
          </p:cNvGrpSpPr>
          <p:nvPr/>
        </p:nvGrpSpPr>
        <p:grpSpPr bwMode="auto">
          <a:xfrm>
            <a:off x="1643063" y="3971132"/>
            <a:ext cx="5857875" cy="928687"/>
            <a:chOff x="13" y="13"/>
            <a:chExt cx="1812" cy="259"/>
          </a:xfrm>
        </p:grpSpPr>
        <p:sp>
          <p:nvSpPr>
            <p:cNvPr id="19466" name="Freeform 28"/>
            <p:cNvSpPr>
              <a:spLocks noChangeArrowheads="1"/>
            </p:cNvSpPr>
            <p:nvPr/>
          </p:nvSpPr>
          <p:spPr bwMode="auto">
            <a:xfrm>
              <a:off x="13" y="13"/>
              <a:ext cx="226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noFill/>
            <a:ln w="288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67" name="Freeform 29"/>
            <p:cNvSpPr>
              <a:spLocks noChangeArrowheads="1"/>
            </p:cNvSpPr>
            <p:nvPr/>
          </p:nvSpPr>
          <p:spPr bwMode="auto">
            <a:xfrm>
              <a:off x="1595" y="13"/>
              <a:ext cx="230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noFill/>
            <a:ln w="288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68" name="Freeform 30"/>
            <p:cNvSpPr>
              <a:spLocks noChangeArrowheads="1"/>
            </p:cNvSpPr>
            <p:nvPr/>
          </p:nvSpPr>
          <p:spPr bwMode="auto">
            <a:xfrm>
              <a:off x="13" y="13"/>
              <a:ext cx="226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solidFill>
              <a:srgbClr val="CCFFFF"/>
            </a:solidFill>
            <a:ln w="288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69" name="Freeform 31"/>
            <p:cNvSpPr>
              <a:spLocks noChangeArrowheads="1"/>
            </p:cNvSpPr>
            <p:nvPr/>
          </p:nvSpPr>
          <p:spPr bwMode="auto">
            <a:xfrm>
              <a:off x="1595" y="13"/>
              <a:ext cx="230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solidFill>
              <a:srgbClr val="FFFFCC"/>
            </a:solidFill>
            <a:ln w="288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70" name="Rectangle 32"/>
            <p:cNvSpPr>
              <a:spLocks noChangeArrowheads="1"/>
            </p:cNvSpPr>
            <p:nvPr/>
          </p:nvSpPr>
          <p:spPr bwMode="auto">
            <a:xfrm>
              <a:off x="13" y="13"/>
              <a:ext cx="1812" cy="226"/>
            </a:xfrm>
            <a:prstGeom prst="rect">
              <a:avLst/>
            </a:pr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71" name="Line 33"/>
            <p:cNvSpPr>
              <a:spLocks noChangeShapeType="1"/>
            </p:cNvSpPr>
            <p:nvPr/>
          </p:nvSpPr>
          <p:spPr bwMode="auto">
            <a:xfrm>
              <a:off x="239" y="13"/>
              <a:ext cx="1" cy="226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72" name="Line 34"/>
            <p:cNvSpPr>
              <a:spLocks noChangeShapeType="1"/>
            </p:cNvSpPr>
            <p:nvPr/>
          </p:nvSpPr>
          <p:spPr bwMode="auto">
            <a:xfrm>
              <a:off x="468" y="13"/>
              <a:ext cx="1" cy="226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73" name="Line 35"/>
            <p:cNvSpPr>
              <a:spLocks noChangeShapeType="1"/>
            </p:cNvSpPr>
            <p:nvPr/>
          </p:nvSpPr>
          <p:spPr bwMode="auto">
            <a:xfrm>
              <a:off x="694" y="13"/>
              <a:ext cx="1" cy="226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74" name="Line 36"/>
            <p:cNvSpPr>
              <a:spLocks noChangeShapeType="1"/>
            </p:cNvSpPr>
            <p:nvPr/>
          </p:nvSpPr>
          <p:spPr bwMode="auto">
            <a:xfrm>
              <a:off x="919" y="13"/>
              <a:ext cx="1" cy="226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75" name="Line 37"/>
            <p:cNvSpPr>
              <a:spLocks noChangeShapeType="1"/>
            </p:cNvSpPr>
            <p:nvPr/>
          </p:nvSpPr>
          <p:spPr bwMode="auto">
            <a:xfrm>
              <a:off x="1149" y="13"/>
              <a:ext cx="1" cy="226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76" name="Line 38"/>
            <p:cNvSpPr>
              <a:spLocks noChangeShapeType="1"/>
            </p:cNvSpPr>
            <p:nvPr/>
          </p:nvSpPr>
          <p:spPr bwMode="auto">
            <a:xfrm>
              <a:off x="1370" y="13"/>
              <a:ext cx="1" cy="226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77" name="Line 39"/>
            <p:cNvSpPr>
              <a:spLocks noChangeShapeType="1"/>
            </p:cNvSpPr>
            <p:nvPr/>
          </p:nvSpPr>
          <p:spPr bwMode="auto">
            <a:xfrm>
              <a:off x="1595" y="13"/>
              <a:ext cx="1" cy="226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9478" name="Group 40"/>
            <p:cNvGrpSpPr>
              <a:grpSpLocks/>
            </p:cNvGrpSpPr>
            <p:nvPr/>
          </p:nvGrpSpPr>
          <p:grpSpPr bwMode="auto">
            <a:xfrm>
              <a:off x="29" y="150"/>
              <a:ext cx="76" cy="122"/>
              <a:chOff x="29" y="150"/>
              <a:chExt cx="76" cy="122"/>
            </a:xfrm>
          </p:grpSpPr>
          <p:sp>
            <p:nvSpPr>
              <p:cNvPr id="19482" name="Line 41"/>
              <p:cNvSpPr>
                <a:spLocks noChangeShapeType="1"/>
              </p:cNvSpPr>
              <p:nvPr/>
            </p:nvSpPr>
            <p:spPr bwMode="auto">
              <a:xfrm flipV="1">
                <a:off x="29" y="150"/>
                <a:ext cx="76" cy="122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483" name="Freeform 42"/>
              <p:cNvSpPr>
                <a:spLocks noChangeArrowheads="1"/>
              </p:cNvSpPr>
              <p:nvPr/>
            </p:nvSpPr>
            <p:spPr bwMode="auto">
              <a:xfrm>
                <a:off x="50" y="150"/>
                <a:ext cx="55" cy="6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17192" y="21600"/>
                    </a:moveTo>
                    <a:lnTo>
                      <a:pt x="21600" y="0"/>
                    </a:lnTo>
                    <a:lnTo>
                      <a:pt x="0" y="12631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9479" name="Group 43"/>
            <p:cNvGrpSpPr>
              <a:grpSpLocks/>
            </p:cNvGrpSpPr>
            <p:nvPr/>
          </p:nvGrpSpPr>
          <p:grpSpPr bwMode="auto">
            <a:xfrm>
              <a:off x="1681" y="134"/>
              <a:ext cx="49" cy="134"/>
              <a:chOff x="1681" y="134"/>
              <a:chExt cx="49" cy="134"/>
            </a:xfrm>
          </p:grpSpPr>
          <p:sp>
            <p:nvSpPr>
              <p:cNvPr id="19480" name="Line 44"/>
              <p:cNvSpPr>
                <a:spLocks noChangeShapeType="1"/>
              </p:cNvSpPr>
              <p:nvPr/>
            </p:nvSpPr>
            <p:spPr bwMode="auto">
              <a:xfrm>
                <a:off x="1687" y="134"/>
                <a:ext cx="42" cy="134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481" name="Freeform 45"/>
              <p:cNvSpPr>
                <a:spLocks noChangeArrowheads="1"/>
              </p:cNvSpPr>
              <p:nvPr/>
            </p:nvSpPr>
            <p:spPr bwMode="auto">
              <a:xfrm>
                <a:off x="1681" y="134"/>
                <a:ext cx="49" cy="6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21600" y="16699"/>
                    </a:moveTo>
                    <a:lnTo>
                      <a:pt x="2731" y="0"/>
                    </a:lnTo>
                    <a:lnTo>
                      <a:pt x="0" y="21600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19464" name="テキスト ボックス 46"/>
          <p:cNvSpPr txBox="1">
            <a:spLocks noChangeArrowheads="1"/>
          </p:cNvSpPr>
          <p:nvPr/>
        </p:nvSpPr>
        <p:spPr bwMode="auto">
          <a:xfrm>
            <a:off x="1285875" y="4899819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1">
                <a:solidFill>
                  <a:schemeClr val="bg1"/>
                </a:solidFill>
              </a:rPr>
              <a:t>ＭＳＢ</a:t>
            </a:r>
          </a:p>
        </p:txBody>
      </p:sp>
      <p:sp>
        <p:nvSpPr>
          <p:cNvPr id="19465" name="テキスト ボックス 47"/>
          <p:cNvSpPr txBox="1">
            <a:spLocks noChangeArrowheads="1"/>
          </p:cNvSpPr>
          <p:nvPr/>
        </p:nvSpPr>
        <p:spPr bwMode="auto">
          <a:xfrm>
            <a:off x="6858000" y="4899819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1">
                <a:solidFill>
                  <a:schemeClr val="bg1"/>
                </a:solidFill>
              </a:rPr>
              <a:t>ＬＳＢ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2919" y="548621"/>
            <a:ext cx="8229600" cy="930432"/>
          </a:xfrm>
        </p:spPr>
        <p:txBody>
          <a:bodyPr/>
          <a:lstStyle/>
          <a:p>
            <a:pPr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２進数２の補数の求め方の例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2919" y="2238846"/>
            <a:ext cx="8229599" cy="830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８ビットの整数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および小数を含む２進数の補数の求め方を次に示す。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714375" y="3349049"/>
            <a:ext cx="7786688" cy="3214688"/>
          </a:xfrm>
          <a:prstGeom prst="roundRect">
            <a:avLst/>
          </a:prstGeom>
          <a:solidFill>
            <a:schemeClr val="accent3"/>
          </a:solidFill>
          <a:ln w="3175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71563" y="3491924"/>
            <a:ext cx="4714875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</a:rPr>
              <a:t>①　０１１１０１００の２の補数を求める。</a:t>
            </a:r>
          </a:p>
          <a:p>
            <a:pPr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</a:rPr>
              <a:t>　　　　　０１１１０</a:t>
            </a:r>
            <a:r>
              <a:rPr lang="ja-JP" altLang="en-US" sz="2000" b="1" u="sng" dirty="0">
                <a:solidFill>
                  <a:schemeClr val="bg1"/>
                </a:solidFill>
                <a:latin typeface="+mn-ea"/>
                <a:ea typeface="+mn-ea"/>
              </a:rPr>
              <a:t>１００</a:t>
            </a:r>
          </a:p>
          <a:p>
            <a:pPr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</a:rPr>
              <a:t>　　　　　　    　　   ↓</a:t>
            </a:r>
          </a:p>
          <a:p>
            <a:pPr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</a:rPr>
              <a:t>　　　　　１０００１</a:t>
            </a:r>
            <a:r>
              <a:rPr lang="ja-JP" altLang="en-US" sz="2000" b="1" u="sng" dirty="0">
                <a:solidFill>
                  <a:schemeClr val="bg1"/>
                </a:solidFill>
                <a:latin typeface="+mn-ea"/>
                <a:ea typeface="+mn-ea"/>
              </a:rPr>
              <a:t>１００</a:t>
            </a:r>
          </a:p>
          <a:p>
            <a:pPr>
              <a:defRPr/>
            </a:pPr>
            <a:endParaRPr lang="ja-JP" altLang="en-US" sz="2000" b="1" dirty="0">
              <a:solidFill>
                <a:schemeClr val="bg1"/>
              </a:solidFill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</a:rPr>
              <a:t>②　０１１０．１００１ の２の補数を求める。</a:t>
            </a:r>
          </a:p>
          <a:p>
            <a:pPr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</a:rPr>
              <a:t>　　　　　０１１０．１００１</a:t>
            </a:r>
          </a:p>
          <a:p>
            <a:pPr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</a:rPr>
              <a:t>　　　　　　　　↓　　　↓　</a:t>
            </a:r>
          </a:p>
          <a:p>
            <a:pPr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</a:rPr>
              <a:t>　　　　　１００１．０１１１</a:t>
            </a:r>
          </a:p>
        </p:txBody>
      </p:sp>
      <p:sp>
        <p:nvSpPr>
          <p:cNvPr id="18" name="角丸四角形吹き出し 17"/>
          <p:cNvSpPr/>
          <p:nvPr/>
        </p:nvSpPr>
        <p:spPr>
          <a:xfrm>
            <a:off x="4357688" y="4063424"/>
            <a:ext cx="3786187" cy="785813"/>
          </a:xfrm>
          <a:prstGeom prst="wedgeRoundRectCallout">
            <a:avLst>
              <a:gd name="adj1" fmla="val -79014"/>
              <a:gd name="adj2" fmla="val -23450"/>
              <a:gd name="adj3" fmla="val 16667"/>
            </a:avLst>
          </a:prstGeom>
          <a:solidFill>
            <a:schemeClr val="tx1">
              <a:lumMod val="85000"/>
            </a:schemeClr>
          </a:solidFill>
          <a:ln w="19050">
            <a:solidFill>
              <a:schemeClr val="bg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489" name="テキスト ボックス 18"/>
          <p:cNvSpPr txBox="1">
            <a:spLocks noChangeArrowheads="1"/>
          </p:cNvSpPr>
          <p:nvPr/>
        </p:nvSpPr>
        <p:spPr bwMode="auto">
          <a:xfrm>
            <a:off x="4500563" y="4134862"/>
            <a:ext cx="3571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1">
                <a:solidFill>
                  <a:schemeClr val="bg1"/>
                </a:solidFill>
              </a:rPr>
              <a:t>ＬＳＢから連続する０はそのまま最初の１もそのままにする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4969" y="404664"/>
            <a:ext cx="8229600" cy="1252728"/>
          </a:xfrm>
        </p:spPr>
        <p:txBody>
          <a:bodyPr/>
          <a:lstStyle/>
          <a:p>
            <a:pPr algn="ctr">
              <a:defRPr/>
            </a:pPr>
            <a:r>
              <a:rPr lang="ja-JP" alt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ｒ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進数の補数を求める手順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7" name="テキスト ボックス 2"/>
          <p:cNvSpPr txBox="1">
            <a:spLocks noChangeArrowheads="1"/>
          </p:cNvSpPr>
          <p:nvPr/>
        </p:nvSpPr>
        <p:spPr bwMode="auto">
          <a:xfrm>
            <a:off x="783061" y="2060848"/>
            <a:ext cx="757341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 b="1" dirty="0"/>
              <a:t>①　小数点位置に無関係に、</a:t>
            </a:r>
          </a:p>
          <a:p>
            <a:r>
              <a:rPr lang="ja-JP" altLang="en-US" sz="2400" b="1" dirty="0"/>
              <a:t>　　　　　絶対値の最下位位置から順に、</a:t>
            </a:r>
          </a:p>
          <a:p>
            <a:r>
              <a:rPr lang="ja-JP" altLang="en-US" sz="2400" b="1" dirty="0"/>
              <a:t>　　　　　　　　次の②～④によってｒの補数の各桁を得る。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②　最下位からの０の連なりはそのままにしておく。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③　最初の０でない最下位桁をｒから減算し、</a:t>
            </a:r>
          </a:p>
          <a:p>
            <a:r>
              <a:rPr lang="ja-JP" altLang="en-US" sz="2400" b="1" dirty="0"/>
              <a:t>　　　　　　　　　　　　　　　　　　　　ｒの補数のその桁を得る。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④　その次の上位桁からは、</a:t>
            </a:r>
          </a:p>
          <a:p>
            <a:r>
              <a:rPr lang="ja-JP" altLang="en-US" sz="2400" b="1" dirty="0"/>
              <a:t>　　　　　　　</a:t>
            </a:r>
            <a:r>
              <a:rPr lang="en-US" altLang="ja-JP" sz="2400" b="1" dirty="0"/>
              <a:t>(</a:t>
            </a:r>
            <a:r>
              <a:rPr lang="ja-JP" altLang="en-US" sz="2400" b="1" dirty="0"/>
              <a:t>ｒ－１</a:t>
            </a:r>
            <a:r>
              <a:rPr lang="en-US" altLang="ja-JP" sz="2400" b="1" dirty="0"/>
              <a:t>)</a:t>
            </a:r>
            <a:r>
              <a:rPr lang="ja-JP" altLang="en-US" sz="2400" b="1" dirty="0"/>
              <a:t>から各桁を減算し、補数の各桁を得る。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0432"/>
          </a:xfrm>
        </p:spPr>
        <p:txBody>
          <a:bodyPr/>
          <a:lstStyle/>
          <a:p>
            <a:pPr algn="ctr">
              <a:defRPr/>
            </a:pPr>
            <a:r>
              <a:rPr lang="ja-JP" alt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ｒ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進数の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(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ｒ－１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)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の補数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2492896"/>
            <a:ext cx="686428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circleNumDbPlain"/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ｒ進数の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ｒ－１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の補数表現は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次のいずれかの方法で求める。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❶　ｒの補数表現の最下位桁から１を減算ずる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❷　各桁の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ｒ－１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の値から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元のｒ進数の各桁の値を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減算すれば得られる。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次ページに２進数の具体例１、具体例２を示す。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857256"/>
          </a:xfrm>
        </p:spPr>
        <p:txBody>
          <a:bodyPr/>
          <a:lstStyle/>
          <a:p>
            <a:pPr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具体例１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5" name="テキスト ボックス 2"/>
          <p:cNvSpPr txBox="1">
            <a:spLocks noChangeArrowheads="1"/>
          </p:cNvSpPr>
          <p:nvPr/>
        </p:nvSpPr>
        <p:spPr bwMode="auto">
          <a:xfrm>
            <a:off x="683568" y="2636912"/>
            <a:ext cx="777686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８ビットの２進数１０１１０１０１の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　　２の補数は次のようになる。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０１００１０１１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１の補数は最下位桁から１を減じて、次のようになる。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 ０１００１０１０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83F64A-9DD8-4652-82AF-C46DC7C34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52728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具体例２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F97D15-55EB-4DD9-8866-65DE8B7D4DC5}"/>
              </a:ext>
            </a:extLst>
          </p:cNvPr>
          <p:cNvSpPr txBox="1"/>
          <p:nvPr/>
        </p:nvSpPr>
        <p:spPr>
          <a:xfrm>
            <a:off x="1115616" y="3068960"/>
            <a:ext cx="691276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①　８ビットの２進数１１１１１１１１から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　　　　　　　　　　　２進数１０１１０１０１を減算する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１１１１１１１１－１０１１０１０１＝０１００１０１０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②　８ビットの１の補数は　０１００１０１０　となる。</a:t>
            </a:r>
          </a:p>
        </p:txBody>
      </p:sp>
    </p:spTree>
    <p:extLst>
      <p:ext uri="{BB962C8B-B14F-4D97-AF65-F5344CB8AC3E}">
        <p14:creationId xmlns:p14="http://schemas.microsoft.com/office/powerpoint/2010/main" val="23414018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2919" y="548680"/>
            <a:ext cx="8229600" cy="930432"/>
          </a:xfrm>
        </p:spPr>
        <p:txBody>
          <a:bodyPr/>
          <a:lstStyle/>
          <a:p>
            <a:pPr algn="ctr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１０進数の補数を求める手順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51858" y="2154336"/>
            <a:ext cx="7440283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小数点位置に無関係に、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絶対値の最下位位置から順に、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次の②～④によって１０の補数の各桁を得る。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最下位からの０の連なりはそのままにしておく。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最初の０でない最下位桁を１０から減算し、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　　１０の補数のその桁を得る。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④　その次の上位桁からは、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９から各桁を減算し、補数の各桁を得る。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3836" y="620688"/>
            <a:ext cx="8229600" cy="961204"/>
          </a:xfrm>
        </p:spPr>
        <p:txBody>
          <a:bodyPr/>
          <a:lstStyle/>
          <a:p>
            <a:pPr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15616" y="2564904"/>
            <a:ext cx="705678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① 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１０進数の６４２の９の補数は、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９９９－６４２＝３５７となる。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９の補数　  ９９９　　　　　１０の補数　１０００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</a:t>
            </a:r>
            <a:r>
              <a:rPr lang="en-US" altLang="ja-JP" sz="2400" b="1" u="sng" dirty="0">
                <a:latin typeface="ＭＳ Ｐゴシック" pitchFamily="50" charset="-128"/>
                <a:ea typeface="ＭＳ Ｐゴシック" pitchFamily="50" charset="-128"/>
              </a:rPr>
              <a:t>-</a:t>
            </a:r>
            <a:r>
              <a:rPr lang="ja-JP" altLang="en-US" sz="2400" b="1" u="sng" dirty="0">
                <a:latin typeface="ＭＳ Ｐゴシック" pitchFamily="50" charset="-128"/>
                <a:ea typeface="ＭＳ Ｐゴシック" pitchFamily="50" charset="-128"/>
              </a:rPr>
              <a:t>６４２        　　           　　</a:t>
            </a:r>
            <a:r>
              <a:rPr lang="en-US" altLang="ja-JP" sz="2400" b="1" u="sng" dirty="0">
                <a:latin typeface="ＭＳ Ｐゴシック" pitchFamily="50" charset="-128"/>
                <a:ea typeface="ＭＳ Ｐゴシック" pitchFamily="50" charset="-128"/>
              </a:rPr>
              <a:t>-</a:t>
            </a:r>
            <a:r>
              <a:rPr lang="ja-JP" altLang="en-US" sz="2400" b="1" u="sng" dirty="0">
                <a:latin typeface="ＭＳ Ｐゴシック" pitchFamily="50" charset="-128"/>
                <a:ea typeface="ＭＳ Ｐゴシック" pitchFamily="50" charset="-128"/>
              </a:rPr>
              <a:t>６４２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３５７　　　　　　　　　　　   　３５８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１０進数の６４２の１０の補数は、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１０００－６４２＝３５８となる。 　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115616" y="2090172"/>
            <a:ext cx="71647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１０進数６４２００の１０の補数は、次のようになる。</a:t>
            </a:r>
          </a:p>
          <a:p>
            <a:pPr>
              <a:defRPr/>
            </a:pP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１０００００－６４２００＝３５８００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④　１０進数６４２００の９の補数は、次のようになる。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９９９９９－６４２００＝３５７９９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8582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2440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真数と基準値の関係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200" y="2492896"/>
            <a:ext cx="828675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 　真数が１桁の１０進数の場合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基準値として１０を用いる。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１桁のある数Ａに対する補数Ｃは次のようになる。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Ｃ＝１０－Ａ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真数の桁数が２、３，４、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…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、の場合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それぞれの基準値は、１００、１０００、１００００，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…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、となる。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7720" y="332656"/>
            <a:ext cx="8229600" cy="144016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ある数Ｎの絶対値が同じで、</a:t>
            </a:r>
            <a:b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符号が異なる補数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15616" y="2370360"/>
            <a:ext cx="640871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 </a:t>
            </a:r>
            <a:r>
              <a:rPr lang="ja-JP" altLang="en-US" sz="2400" b="1" dirty="0">
                <a:latin typeface="+mn-ea"/>
                <a:ea typeface="+mn-ea"/>
              </a:rPr>
              <a:t>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符号が異なるｒ－１の補数は、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❶　各桁のｒ－１の補数を求め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❷　最上位の左に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ｒ－１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の数値を付加する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　（負数の符号）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 　符号が異なるｒの補数は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❶　ｒ－１の補数の最下位の桁に１を加えて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❷　最上位の左に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ｒ－１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の数値を付加する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　（負数の符号）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68148"/>
          </a:xfrm>
        </p:spPr>
        <p:txBody>
          <a:bodyPr/>
          <a:lstStyle/>
          <a:p>
            <a:pPr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具体例１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2780928"/>
            <a:ext cx="731804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１０進数の－３１２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１４の９の補数、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１０の補数は次のようになる。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①　９９９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９９－３１２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１４＝６８７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８５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②　先頭に９を付加して　９６８７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８５　（９の補数）　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③　９６８７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８５＋０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０１＝９６８７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８６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7A7DE2-3490-4B4E-B845-9F6502CE5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具体例２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BF307B8-EC65-4AC7-B119-A127D5229436}"/>
              </a:ext>
            </a:extLst>
          </p:cNvPr>
          <p:cNvSpPr txBox="1"/>
          <p:nvPr/>
        </p:nvSpPr>
        <p:spPr>
          <a:xfrm>
            <a:off x="751418" y="2276872"/>
            <a:ext cx="7641163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負数の補数を求める基準値は、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正数の補数を求めた基準値よりも１桁大きい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基準値を使用して求めればよいことになる。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 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①　１０進数２３４の補数は次のようになる。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１０００－２３４＝７６６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②　１０進数－２３４の補数は次のようになる。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１００００－２３４＝９７６６</a:t>
            </a:r>
          </a:p>
        </p:txBody>
      </p:sp>
    </p:spTree>
    <p:extLst>
      <p:ext uri="{BB962C8B-B14F-4D97-AF65-F5344CB8AC3E}">
        <p14:creationId xmlns:p14="http://schemas.microsoft.com/office/powerpoint/2010/main" val="3778848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92BA8F-7289-4DDB-9DC5-1D3DF8582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真数と基準値の関係の例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61864E4-90DD-4FCD-9BBC-6F45F852AAF9}"/>
              </a:ext>
            </a:extLst>
          </p:cNvPr>
          <p:cNvSpPr txBox="1"/>
          <p:nvPr/>
        </p:nvSpPr>
        <p:spPr>
          <a:xfrm>
            <a:off x="1403648" y="2852936"/>
            <a:ext cx="64807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①　真数が１桁の場合</a:t>
            </a:r>
          </a:p>
          <a:p>
            <a:endParaRPr lang="ja-JP" altLang="en-US" sz="2400" b="1" dirty="0"/>
          </a:p>
          <a:p>
            <a:r>
              <a:rPr kumimoji="1" lang="ja-JP" altLang="en-US" sz="2400" b="1" dirty="0"/>
              <a:t>　　❶　基準値は１０を使用する。</a:t>
            </a:r>
          </a:p>
          <a:p>
            <a:r>
              <a:rPr kumimoji="1" lang="ja-JP" altLang="en-US" sz="2400" b="1" dirty="0"/>
              <a:t>　　❷　真数が２の場合　補数　Ｃ＝１０－２＝８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　　❸　真数が５の場合　補数　Ｃ＝１０－５＝５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　　❹　真数が７の場合　補数　Ｃ＝１０－７＝３</a:t>
            </a:r>
          </a:p>
        </p:txBody>
      </p:sp>
    </p:spTree>
    <p:extLst>
      <p:ext uri="{BB962C8B-B14F-4D97-AF65-F5344CB8AC3E}">
        <p14:creationId xmlns:p14="http://schemas.microsoft.com/office/powerpoint/2010/main" val="3719079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2788A8D-D697-48D1-AD25-B4379097FA2B}"/>
              </a:ext>
            </a:extLst>
          </p:cNvPr>
          <p:cNvSpPr txBox="1"/>
          <p:nvPr/>
        </p:nvSpPr>
        <p:spPr>
          <a:xfrm>
            <a:off x="1043608" y="2204864"/>
            <a:ext cx="716479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②　真数の最大が２桁の場合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　❶　基準値は１００を使用する。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　❷　真数が２の場合　補数　Ｃ＝１００－２＝９８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　❸　真数が３５の場合　補数　Ｃ＝１００－３５＝６５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　❹　真数が６７の場合　補数　Ｃ＝１００－６７＝３３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　❺　真数が８２の場合　補数　Ｃ＝１００－８２＝１８</a:t>
            </a:r>
          </a:p>
        </p:txBody>
      </p:sp>
    </p:spTree>
    <p:extLst>
      <p:ext uri="{BB962C8B-B14F-4D97-AF65-F5344CB8AC3E}">
        <p14:creationId xmlns:p14="http://schemas.microsoft.com/office/powerpoint/2010/main" val="1030804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ED51CBD-4AF6-42A1-B113-F4BC0FAF5A38}"/>
              </a:ext>
            </a:extLst>
          </p:cNvPr>
          <p:cNvSpPr txBox="1"/>
          <p:nvPr/>
        </p:nvSpPr>
        <p:spPr>
          <a:xfrm>
            <a:off x="971600" y="1772816"/>
            <a:ext cx="673274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③　真数の最大が３桁の場合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　❶　基準値は１０００を使用する。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　❷　真数が２の場合　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　　　　　　　　　　　補数　Ｃ＝１０００－２＝９９８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　❸　真数が３５の場合　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　　　　　　　　　　　補数　Ｃ＝１０００－３５＝９６５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　❹　真数が３６７の場合　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　　　　　　　　　　　補数　Ｃ＝１０００－３６７＝６３３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　❺　真数が９８２の場合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　　　　　　　　　　　補数　Ｃ＝１０００－９８２＝１８</a:t>
            </a: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546710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A6D0FC-B260-477F-AD1F-179C12F81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減算を加算で求める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858BA3-1DB0-4D90-ACEA-5F9E2B02B682}"/>
              </a:ext>
            </a:extLst>
          </p:cNvPr>
          <p:cNvSpPr txBox="1"/>
          <p:nvPr/>
        </p:nvSpPr>
        <p:spPr>
          <a:xfrm>
            <a:off x="740160" y="2708920"/>
            <a:ext cx="766368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① 　補数を用いて、減算を加算で求める。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② 　真数Ｘ、Ｙを用いて　Ｘ－Ｙ＝Ｚ　を計算する場合、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　　　❶　Ｙの補数はＣであるから、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　　　❷　Ｘ－Ｙ　→　Ｘ＋Ｃを計算する。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　　　❸　計算結果から基準値を引く。（基準値を無視する）　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　　　　　　　求める答え　＝　Ｘ＋Ｃ－基準値　</a:t>
            </a:r>
          </a:p>
        </p:txBody>
      </p:sp>
    </p:spTree>
    <p:extLst>
      <p:ext uri="{BB962C8B-B14F-4D97-AF65-F5344CB8AC3E}">
        <p14:creationId xmlns:p14="http://schemas.microsoft.com/office/powerpoint/2010/main" val="533120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A5A85D-0611-4226-BFC5-5E622998C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減算を加算で求める図解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8ADCA1AF-9926-4F3A-9D6E-15A13551B5ED}"/>
              </a:ext>
            </a:extLst>
          </p:cNvPr>
          <p:cNvSpPr/>
          <p:nvPr/>
        </p:nvSpPr>
        <p:spPr>
          <a:xfrm>
            <a:off x="457200" y="1988840"/>
            <a:ext cx="8147248" cy="46451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2C24D27-E769-408E-BD95-DBA9E7C070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988840"/>
            <a:ext cx="7560840" cy="4645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3046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31&quot;&gt;&lt;property id=&quot;20148&quot; value=&quot;5&quot;/&gt;&lt;property id=&quot;20300&quot; value=&quot;スライド 4 - &amp;quot;補数の活用&amp;quot;&quot;/&gt;&lt;property id=&quot;20307&quot; value=&quot;258&quot;/&gt;&lt;/object&gt;&lt;object type=&quot;3&quot; unique_id=&quot;10052&quot;&gt;&lt;property id=&quot;20148&quot; value=&quot;5&quot;/&gt;&lt;property id=&quot;20300&quot; value=&quot;スライド 6 - &amp;quot;２進数の補数&amp;quot;&quot;/&gt;&lt;property id=&quot;20307&quot; value=&quot;259&quot;/&gt;&lt;/object&gt;&lt;object type=&quot;3&quot; unique_id=&quot;10071&quot;&gt;&lt;property id=&quot;20148&quot; value=&quot;5&quot;/&gt;&lt;property id=&quot;20300&quot; value=&quot;スライド 7 - &amp;quot;ｒ進数の補数&amp;quot;&quot;/&gt;&lt;property id=&quot;20307&quot; value=&quot;260&quot;/&gt;&lt;/object&gt;&lt;object type=&quot;3&quot; unique_id=&quot;10100&quot;&gt;&lt;property id=&quot;20148&quot; value=&quot;5&quot;/&gt;&lt;property id=&quot;20300&quot; value=&quot;スライド 9 - &amp;quot;２進数整数の２の補数の求め方&amp;quot;&quot;/&gt;&lt;property id=&quot;20307&quot; value=&quot;261&quot;/&gt;&lt;/object&gt;&lt;object type=&quot;3&quot; unique_id=&quot;10101&quot;&gt;&lt;property id=&quot;20148&quot; value=&quot;5&quot;/&gt;&lt;property id=&quot;20300&quot; value=&quot;スライド 10 - &amp;quot;２進数の１の補数&amp;quot;&quot;/&gt;&lt;property id=&quot;20307&quot; value=&quot;262&quot;/&gt;&lt;/object&gt;&lt;object type=&quot;3&quot; unique_id=&quot;10102&quot;&gt;&lt;property id=&quot;20148&quot; value=&quot;5&quot;/&gt;&lt;property id=&quot;20300&quot; value=&quot;スライド 11 - &amp;quot;小数を含む２進数の２の補数の求め方&amp;quot;&quot;/&gt;&lt;property id=&quot;20307&quot; value=&quot;263&quot;/&gt;&lt;/object&gt;&lt;object type=&quot;3&quot; unique_id=&quot;10103&quot;&gt;&lt;property id=&quot;20148&quot; value=&quot;5&quot;/&gt;&lt;property id=&quot;20300&quot; value=&quot;スライド 12 - &amp;quot;２進数の２の補数の求め方&amp;quot;&quot;/&gt;&lt;property id=&quot;20307&quot; value=&quot;264&quot;/&gt;&lt;/object&gt;&lt;object type=&quot;3&quot; unique_id=&quot;10159&quot;&gt;&lt;property id=&quot;20148&quot; value=&quot;5&quot;/&gt;&lt;property id=&quot;20300&quot; value=&quot;スライド 13 - &amp;quot;ＬＳＢとＭＳＢ&amp;quot;&quot;/&gt;&lt;property id=&quot;20307&quot; value=&quot;265&quot;/&gt;&lt;/object&gt;&lt;object type=&quot;3&quot; unique_id=&quot;10160&quot;&gt;&lt;property id=&quot;20148&quot; value=&quot;5&quot;/&gt;&lt;property id=&quot;20300&quot; value=&quot;スライド 14 - &amp;quot;具　体　例&amp;quot;&quot;/&gt;&lt;property id=&quot;20307&quot; value=&quot;266&quot;/&gt;&lt;/object&gt;&lt;object type=&quot;3&quot; unique_id=&quot;10226&quot;&gt;&lt;property id=&quot;20148&quot; value=&quot;5&quot;/&gt;&lt;property id=&quot;20300&quot; value=&quot;スライド 15 - &amp;quot;ｒ進数の補数を求める手順&amp;quot;&quot;/&gt;&lt;property id=&quot;20307&quot; value=&quot;267&quot;/&gt;&lt;/object&gt;&lt;object type=&quot;3&quot; unique_id=&quot;10227&quot;&gt;&lt;property id=&quot;20148&quot; value=&quot;5&quot;/&gt;&lt;property id=&quot;20300&quot; value=&quot;スライド 16 - &amp;quot;ｒ進数の(ｒ－１)の補数&amp;quot;&quot;/&gt;&lt;property id=&quot;20307&quot; value=&quot;268&quot;/&gt;&lt;/object&gt;&lt;object type=&quot;3&quot; unique_id=&quot;10228&quot;&gt;&lt;property id=&quot;20148&quot; value=&quot;5&quot;/&gt;&lt;property id=&quot;20300&quot; value=&quot;スライド 17 - &amp;quot;具　体　例&amp;quot;&quot;/&gt;&lt;property id=&quot;20307&quot; value=&quot;269&quot;/&gt;&lt;/object&gt;&lt;object type=&quot;3&quot; unique_id=&quot;10293&quot;&gt;&lt;property id=&quot;20148&quot; value=&quot;5&quot;/&gt;&lt;property id=&quot;20300&quot; value=&quot;スライド 18 - &amp;quot;１０進数の補数を求める手順&amp;quot;&quot;/&gt;&lt;property id=&quot;20307&quot; value=&quot;270&quot;/&gt;&lt;/object&gt;&lt;object type=&quot;3&quot; unique_id=&quot;10294&quot;&gt;&lt;property id=&quot;20148&quot; value=&quot;5&quot;/&gt;&lt;property id=&quot;20300&quot; value=&quot;スライド 19 - &amp;quot;具　体　例&amp;quot;&quot;/&gt;&lt;property id=&quot;20307&quot; value=&quot;271&quot;/&gt;&lt;/object&gt;&lt;object type=&quot;3&quot; unique_id=&quot;10295&quot;&gt;&lt;property id=&quot;20148&quot; value=&quot;5&quot;/&gt;&lt;property id=&quot;20300&quot; value=&quot;スライド 21 - &amp;quot;ある数Ｎの絶対値が同じで、&amp;#x0D;&amp;#x0A;符号が異なる補数&amp;quot;&quot;/&gt;&lt;property id=&quot;20307&quot; value=&quot;272&quot;/&gt;&lt;/object&gt;&lt;object type=&quot;3&quot; unique_id=&quot;10296&quot;&gt;&lt;property id=&quot;20148&quot; value=&quot;5&quot;/&gt;&lt;property id=&quot;20300&quot; value=&quot;スライド 22 - &amp;quot;具　体　例&amp;quot;&quot;/&gt;&lt;property id=&quot;20307&quot; value=&quot;273&quot;/&gt;&lt;/object&gt;&lt;object type=&quot;3&quot; unique_id=&quot;10318&quot;&gt;&lt;property id=&quot;20148&quot; value=&quot;5&quot;/&gt;&lt;property id=&quot;20300&quot; value=&quot;スライド 3 - &amp;quot;補数の図解&amp;quot;&quot;/&gt;&lt;property id=&quot;20307&quot; value=&quot;275&quot;/&gt;&lt;/object&gt;&lt;object type=&quot;3&quot; unique_id=&quot;10319&quot;&gt;&lt;property id=&quot;20148&quot; value=&quot;5&quot;/&gt;&lt;property id=&quot;20300&quot; value=&quot;スライド 5&quot;/&gt;&lt;property id=&quot;20307&quot; value=&quot;276&quot;/&gt;&lt;/object&gt;&lt;object type=&quot;3&quot; unique_id=&quot;11318&quot;&gt;&lt;property id=&quot;20148&quot; value=&quot;5&quot;/&gt;&lt;property id=&quot;20300&quot; value=&quot;スライド 1 - &amp;quot;補数とは&amp;quot;&quot;/&gt;&lt;property id=&quot;20307&quot; value=&quot;279&quot;/&gt;&lt;/object&gt;&lt;object type=&quot;3&quot; unique_id=&quot;11319&quot;&gt;&lt;property id=&quot;20148&quot; value=&quot;5&quot;/&gt;&lt;property id=&quot;20300&quot; value=&quot;スライド 2 - &amp;quot;基数となる数と補数&amp;quot;&quot;/&gt;&lt;property id=&quot;20307&quot; value=&quot;280&quot;/&gt;&lt;/object&gt;&lt;object type=&quot;3&quot; unique_id=&quot;11320&quot;&gt;&lt;property id=&quot;20148&quot; value=&quot;5&quot;/&gt;&lt;property id=&quot;20300&quot; value=&quot;スライド 8 - &amp;quot;r進数補数の具体例&amp;quot;&quot;/&gt;&lt;property id=&quot;20307&quot; value=&quot;277&quot;/&gt;&lt;/object&gt;&lt;object type=&quot;3&quot; unique_id=&quot;11321&quot;&gt;&lt;property id=&quot;20148&quot; value=&quot;5&quot;/&gt;&lt;property id=&quot;20300&quot; value=&quot;スライド 20&quot;/&gt;&lt;property id=&quot;20307&quot; value=&quot;27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1701</TotalTime>
  <Words>3155</Words>
  <Application>Microsoft Office PowerPoint</Application>
  <PresentationFormat>画面に合わせる (4:3)</PresentationFormat>
  <Paragraphs>415</Paragraphs>
  <Slides>42</Slides>
  <Notes>42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42</vt:i4>
      </vt:variant>
    </vt:vector>
  </HeadingPairs>
  <TitlesOfParts>
    <vt:vector size="49" baseType="lpstr">
      <vt:lpstr>ＭＳ Ｐゴシック</vt:lpstr>
      <vt:lpstr>ＭＳ ゴシック</vt:lpstr>
      <vt:lpstr>游ゴシック</vt:lpstr>
      <vt:lpstr>Arial</vt:lpstr>
      <vt:lpstr>Calibri</vt:lpstr>
      <vt:lpstr>Symbol</vt:lpstr>
      <vt:lpstr>ウェーブ</vt:lpstr>
      <vt:lpstr>補数とは</vt:lpstr>
      <vt:lpstr>補数の定義</vt:lpstr>
      <vt:lpstr>補数の定義の図解</vt:lpstr>
      <vt:lpstr>真数と基準値の関係</vt:lpstr>
      <vt:lpstr>真数と基準値の関係の例</vt:lpstr>
      <vt:lpstr>PowerPoint プレゼンテーション</vt:lpstr>
      <vt:lpstr>PowerPoint プレゼンテーション</vt:lpstr>
      <vt:lpstr>減算を加算で求める</vt:lpstr>
      <vt:lpstr>減算を加算で求める図解</vt:lpstr>
      <vt:lpstr>減算を加算で求める例</vt:lpstr>
      <vt:lpstr>PowerPoint プレゼンテーション</vt:lpstr>
      <vt:lpstr>PowerPoint プレゼンテーション</vt:lpstr>
      <vt:lpstr>２進数の補数の定義</vt:lpstr>
      <vt:lpstr>２進数の補数の例</vt:lpstr>
      <vt:lpstr>PowerPoint プレゼンテーション</vt:lpstr>
      <vt:lpstr>ｒ進数の補数</vt:lpstr>
      <vt:lpstr>PowerPoint プレゼンテーション</vt:lpstr>
      <vt:lpstr>PowerPoint プレゼンテーション</vt:lpstr>
      <vt:lpstr>PowerPoint プレゼンテーション</vt:lpstr>
      <vt:lpstr>２進数補数の具体例</vt:lpstr>
      <vt:lpstr>PowerPoint プレゼンテーション</vt:lpstr>
      <vt:lpstr>４進数補数の具体例</vt:lpstr>
      <vt:lpstr>PowerPoint プレゼンテーション</vt:lpstr>
      <vt:lpstr>８進数補数の具体例</vt:lpstr>
      <vt:lpstr>PowerPoint プレゼンテーション</vt:lpstr>
      <vt:lpstr>２進数整数の２の補数の求め方</vt:lpstr>
      <vt:lpstr>２進数整数の２の補数の求め方の図</vt:lpstr>
      <vt:lpstr>２進数の１の補数</vt:lpstr>
      <vt:lpstr>小数を含む２進数２の補数の求め方</vt:lpstr>
      <vt:lpstr>２進数２の補数の求め方のまとめ</vt:lpstr>
      <vt:lpstr>ＬＳＢとＭＳＢ</vt:lpstr>
      <vt:lpstr>２進数２の補数の求め方の例</vt:lpstr>
      <vt:lpstr>ｒ進数の補数を求める手順</vt:lpstr>
      <vt:lpstr>ｒ進数の(ｒ－１)の補数</vt:lpstr>
      <vt:lpstr>具体例１</vt:lpstr>
      <vt:lpstr>具体例２</vt:lpstr>
      <vt:lpstr>１０進数の補数を求める手順</vt:lpstr>
      <vt:lpstr>具体例</vt:lpstr>
      <vt:lpstr>PowerPoint プレゼンテーション</vt:lpstr>
      <vt:lpstr>ある数Ｎの絶対値が同じで、 符号が異なる補数</vt:lpstr>
      <vt:lpstr>具体例１</vt:lpstr>
      <vt:lpstr>具体例２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補数とは</dc:title>
  <dc:creator>加藤正夫 </dc:creator>
  <cp:lastModifiedBy>加藤正夫</cp:lastModifiedBy>
  <cp:revision>78</cp:revision>
  <cp:lastPrinted>2012-08-22T08:32:08Z</cp:lastPrinted>
  <dcterms:created xsi:type="dcterms:W3CDTF">2009-12-21T09:23:35Z</dcterms:created>
  <dcterms:modified xsi:type="dcterms:W3CDTF">2021-03-11T07:29:03Z</dcterms:modified>
</cp:coreProperties>
</file>