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sldIdLst>
    <p:sldId id="256" r:id="rId2"/>
    <p:sldId id="257" r:id="rId3"/>
    <p:sldId id="271" r:id="rId4"/>
    <p:sldId id="258" r:id="rId5"/>
    <p:sldId id="259" r:id="rId6"/>
    <p:sldId id="267" r:id="rId7"/>
    <p:sldId id="260" r:id="rId8"/>
    <p:sldId id="268" r:id="rId9"/>
    <p:sldId id="261" r:id="rId10"/>
    <p:sldId id="262" r:id="rId11"/>
    <p:sldId id="263" r:id="rId12"/>
    <p:sldId id="264" r:id="rId13"/>
    <p:sldId id="265" r:id="rId14"/>
    <p:sldId id="269" r:id="rId15"/>
    <p:sldId id="270" r:id="rId16"/>
    <p:sldId id="266" r:id="rId17"/>
  </p:sldIdLst>
  <p:sldSz cx="9144000" cy="6858000" type="screen4x3"/>
  <p:notesSz cx="6858000" cy="9144000"/>
  <p:custDataLst>
    <p:tags r:id="rId18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DBE62E-1861-4A4A-B482-25B32A91C3B5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DD2819-26A9-43FF-8C36-38D0BD5BE084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744EEB-1154-4995-AE6C-CA27C547F681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D9AAA3-B0A8-468D-BECD-DE4818E79466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744EEB-1154-4995-AE6C-CA27C547F681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D9AAA3-B0A8-468D-BECD-DE4818E79466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D388EF-2939-4671-A2B7-5A95DD35F648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C514B2-CAA4-45F6-BB16-CFC8924CAB64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A76C76-CE9B-417E-8A32-00C177CA541F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473651-AF7A-442D-9F21-44A8CD67AAFE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50D5C2-7740-4560-876B-C678B0DE5B81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C351D-4D32-4A1D-9A8C-13EB46288E48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5A60FB-AFAF-41E2-8F54-3D23232E1FB3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BAC4A-944C-4602-B68D-5200129AE4E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EEB511-11F7-4B14-A98F-3E8027684174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69111D-42ED-4BD1-9ABD-BEE22637860B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6F3407-CFAA-491C-A1EA-FE9B4990203A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254F5F-5417-4565-889E-81189334619E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744EEB-1154-4995-AE6C-CA27C547F681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D9AAA3-B0A8-468D-BECD-DE4818E79466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E9BA2C-7A68-4AE7-AFF4-B30B9CDB0077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FC66EB-4815-4546-9567-417696752734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B744EEB-1154-4995-AE6C-CA27C547F681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9D9AAA3-B0A8-468D-BECD-DE4818E79466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108720"/>
          </a:xfrm>
        </p:spPr>
        <p:txBody>
          <a:bodyPr>
            <a:normAutofit/>
          </a:bodyPr>
          <a:lstStyle/>
          <a:p>
            <a:r>
              <a:rPr kumimoji="1" lang="ja-JP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ＤＦ勘亭流" panose="02010609000101010101" pitchFamily="1" charset="-128"/>
              </a:rPr>
              <a:t>ビットシフトと回転シフト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1689734" y="2919054"/>
            <a:ext cx="5000660" cy="1500198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1689734" y="4705004"/>
            <a:ext cx="5000660" cy="1500198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492919" y="620688"/>
            <a:ext cx="8229600" cy="1002440"/>
          </a:xfrm>
        </p:spPr>
        <p:txBody>
          <a:bodyPr>
            <a:normAutofit/>
          </a:bodyPr>
          <a:lstStyle/>
          <a:p>
            <a:r>
              <a:rPr kumimoji="1"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具体例２⑤の場合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71500" y="2295315"/>
            <a:ext cx="8072438" cy="406241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+mn-lt"/>
                <a:ea typeface="+mn-ea"/>
              </a:rPr>
              <a:t>　</a:t>
            </a: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８ビットの２進数を「３ビット左へ算術シフトする」場合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</a:endParaRPr>
          </a:p>
          <a:p>
            <a:pPr lvl="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０１１０１０１０　→　０１０１０</a:t>
            </a:r>
            <a:r>
              <a:rPr lang="ja-JP" altLang="en-US" sz="2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０００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                           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　　　　　　　　　　　　　　　　　　　　　　　０で補う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</a:endParaRPr>
          </a:p>
          <a:p>
            <a:pPr lvl="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１１１１１１００　→　１１１００</a:t>
            </a:r>
            <a:r>
              <a:rPr lang="ja-JP" altLang="en-US" sz="2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０００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                           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　　　　　　　　　　　　　　　　　　　　　　　０で補う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latin typeface="+mn-lt"/>
              <a:ea typeface="+mn-ea"/>
            </a:endParaRPr>
          </a:p>
        </p:txBody>
      </p:sp>
      <p:cxnSp>
        <p:nvCxnSpPr>
          <p:cNvPr id="7" name="直線矢印コネクタ 6"/>
          <p:cNvCxnSpPr/>
          <p:nvPr/>
        </p:nvCxnSpPr>
        <p:spPr>
          <a:xfrm rot="16200000" flipV="1">
            <a:off x="5149205" y="3562000"/>
            <a:ext cx="357187" cy="714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rot="16200000" flipV="1">
            <a:off x="5220641" y="5347937"/>
            <a:ext cx="357188" cy="714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1428728" y="2786058"/>
            <a:ext cx="5715040" cy="1357322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1357290" y="4572008"/>
            <a:ext cx="5715040" cy="1357322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具体例３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71500" y="1927230"/>
            <a:ext cx="8072438" cy="44323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　８ビットの２進数を「３ビット右へ算術シフトし、その後、３ビット左へ算術シフトする」場合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</a:endParaRPr>
          </a:p>
          <a:p>
            <a:pPr lvl="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０</a:t>
            </a: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１１０１０１０　→　０</a:t>
            </a:r>
            <a:r>
              <a:rPr lang="ja-JP" altLang="en-US" sz="2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０００</a:t>
            </a: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１１０１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        　　符号はシフトの対象外     　０で補う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</a:endParaRPr>
          </a:p>
          <a:p>
            <a:pPr lvl="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００００１１０１　→　０１１０１</a:t>
            </a:r>
            <a:r>
              <a:rPr lang="ja-JP" altLang="en-US" sz="2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０００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                           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　　　　　　　　　　　　　　　　　　　　　　　　　０で補う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latin typeface="+mn-lt"/>
              <a:ea typeface="+mn-ea"/>
            </a:endParaRPr>
          </a:p>
        </p:txBody>
      </p:sp>
      <p:cxnSp>
        <p:nvCxnSpPr>
          <p:cNvPr id="7" name="直線矢印コネクタ 6"/>
          <p:cNvCxnSpPr/>
          <p:nvPr/>
        </p:nvCxnSpPr>
        <p:spPr>
          <a:xfrm rot="16200000" flipV="1">
            <a:off x="2569561" y="3536156"/>
            <a:ext cx="357187" cy="2143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rot="16200000" flipV="1">
            <a:off x="5019723" y="3498979"/>
            <a:ext cx="357187" cy="21431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 rot="5400000" flipH="1" flipV="1">
            <a:off x="5690344" y="5428469"/>
            <a:ext cx="357188" cy="15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4338" y="764704"/>
            <a:ext cx="8229600" cy="818328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回転シフト</a:t>
            </a:r>
            <a:endParaRPr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15616" y="2564904"/>
            <a:ext cx="7276579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①　</a:t>
            </a:r>
            <a:r>
              <a:rPr lang="ja-JP" altLang="en-US" sz="2400" b="1" dirty="0"/>
              <a:t>回転シフトはシフトアウトされた</a:t>
            </a:r>
            <a:r>
              <a:rPr lang="ja-JP" altLang="en-US" sz="2400" b="1"/>
              <a:t>ビットが</a:t>
            </a:r>
          </a:p>
          <a:p>
            <a:pPr>
              <a:defRPr/>
            </a:pPr>
            <a:r>
              <a:rPr lang="ja-JP" altLang="en-US" sz="2400" b="1"/>
              <a:t>　　　　　　　　　　　　反対側</a:t>
            </a:r>
            <a:r>
              <a:rPr lang="ja-JP" altLang="en-US" sz="2400" b="1" dirty="0"/>
              <a:t>から入ってくる場合である。</a:t>
            </a:r>
          </a:p>
          <a:p>
            <a:pPr>
              <a:defRPr/>
            </a:pPr>
            <a:endParaRPr lang="ja-JP" altLang="en-US" sz="2400" b="1" dirty="0"/>
          </a:p>
          <a:p>
            <a:pPr>
              <a:defRPr/>
            </a:pPr>
            <a:r>
              <a:rPr lang="ja-JP" altLang="en-US" sz="2400" b="1"/>
              <a:t>　　❶　「</a:t>
            </a:r>
            <a:r>
              <a:rPr lang="ja-JP" altLang="en-US" sz="2400" b="1" dirty="0"/>
              <a:t>右に４ビット回転シフトする」場合</a:t>
            </a:r>
          </a:p>
          <a:p>
            <a:pPr lvl="2">
              <a:defRPr/>
            </a:pPr>
            <a:r>
              <a:rPr lang="ja-JP" altLang="en-US" sz="2400" b="1"/>
              <a:t>　　０１１０１０１０　</a:t>
            </a:r>
            <a:r>
              <a:rPr lang="ja-JP" altLang="en-US" sz="2400" b="1" dirty="0"/>
              <a:t>→　１０１００１１０</a:t>
            </a:r>
          </a:p>
          <a:p>
            <a:pPr>
              <a:defRPr/>
            </a:pPr>
            <a:r>
              <a:rPr lang="ja-JP" altLang="en-US" sz="2400" b="1"/>
              <a:t>　　❷　「</a:t>
            </a:r>
            <a:r>
              <a:rPr lang="ja-JP" altLang="en-US" sz="2400" b="1" dirty="0"/>
              <a:t>左に４ビット回転シフトする」場合</a:t>
            </a:r>
          </a:p>
          <a:p>
            <a:pPr lvl="2">
              <a:defRPr/>
            </a:pPr>
            <a:r>
              <a:rPr lang="ja-JP" altLang="en-US" sz="2400" b="1"/>
              <a:t>　　０１１０１０１０　</a:t>
            </a:r>
            <a:r>
              <a:rPr lang="ja-JP" altLang="en-US" sz="2400" b="1" dirty="0"/>
              <a:t>→　１０１００１１０</a:t>
            </a:r>
          </a:p>
          <a:p>
            <a:pPr>
              <a:defRPr/>
            </a:pPr>
            <a:endParaRPr lang="ja-JP" altLang="en-US" sz="2400" b="1" dirty="0"/>
          </a:p>
          <a:p>
            <a:pPr>
              <a:defRPr/>
            </a:pPr>
            <a:r>
              <a:rPr lang="ja-JP" altLang="en-US" sz="2400" b="1"/>
              <a:t>②　</a:t>
            </a:r>
            <a:r>
              <a:rPr lang="ja-JP" altLang="en-US" sz="2400" b="1" dirty="0"/>
              <a:t>この場合、右回転シフトも左回転</a:t>
            </a:r>
            <a:r>
              <a:rPr lang="ja-JP" altLang="en-US" sz="2400" b="1"/>
              <a:t>シフトも</a:t>
            </a:r>
          </a:p>
          <a:p>
            <a:pPr>
              <a:defRPr/>
            </a:pPr>
            <a:r>
              <a:rPr lang="ja-JP" altLang="en-US" sz="2400" b="1"/>
              <a:t>　　　　　　　　　　　　　　　　　　　　　結果</a:t>
            </a:r>
            <a:r>
              <a:rPr lang="ja-JP" altLang="en-US" sz="2400" b="1" dirty="0"/>
              <a:t>は同じになる。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5273" y="764704"/>
            <a:ext cx="8229600" cy="818328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000" b="1" dirty="0"/>
              <a:t>具体例１</a:t>
            </a:r>
            <a:endParaRPr lang="ja-JP" altLang="en-US" sz="4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55576" y="3140968"/>
            <a:ext cx="7358811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lang="ja-JP" altLang="en-US" sz="2400" b="1" dirty="0"/>
              <a:t>「１６進数の６Ａ９３を右に４ビット回転シフトする」場合</a:t>
            </a:r>
          </a:p>
          <a:p>
            <a:pPr>
              <a:defRPr/>
            </a:pPr>
            <a:endParaRPr lang="ja-JP" altLang="en-US" sz="2400" b="1" dirty="0"/>
          </a:p>
          <a:p>
            <a:pPr lvl="2">
              <a:defRPr/>
            </a:pPr>
            <a:r>
              <a:rPr lang="ja-JP" altLang="en-US" sz="2400" b="1" dirty="0"/>
              <a:t>６Ａ９３　→　０１１０１０１０１００１００１１</a:t>
            </a:r>
          </a:p>
          <a:p>
            <a:pPr lvl="2">
              <a:defRPr/>
            </a:pPr>
            <a:endParaRPr lang="ja-JP" altLang="en-US" sz="2400" b="1" dirty="0"/>
          </a:p>
          <a:p>
            <a:pPr lvl="2">
              <a:defRPr/>
            </a:pPr>
            <a:r>
              <a:rPr lang="ja-JP" altLang="en-US" sz="2400" b="1" dirty="0"/>
              <a:t>００１１０１１０１０１０１００１　→　３６Ａ９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7BE9EF-4AE7-4E75-80B6-C233CD870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400" b="1" dirty="0"/>
              <a:t>具体例２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3BD5945-DE1A-4D6B-9D56-64BED8831192}"/>
              </a:ext>
            </a:extLst>
          </p:cNvPr>
          <p:cNvSpPr txBox="1"/>
          <p:nvPr/>
        </p:nvSpPr>
        <p:spPr>
          <a:xfrm>
            <a:off x="1187624" y="3212976"/>
            <a:ext cx="72008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400" b="1" dirty="0"/>
              <a:t>「１６進数の６Ａ９３を右に６ビット回転シフトする」場合</a:t>
            </a:r>
          </a:p>
          <a:p>
            <a:pPr>
              <a:defRPr/>
            </a:pPr>
            <a:endParaRPr lang="ja-JP" altLang="en-US" sz="2400" b="1" dirty="0"/>
          </a:p>
          <a:p>
            <a:pPr lvl="2">
              <a:defRPr/>
            </a:pPr>
            <a:r>
              <a:rPr lang="ja-JP" altLang="en-US" sz="2400" b="1" dirty="0"/>
              <a:t>６Ａ９３　→　０１１０１０１０１００１００１１</a:t>
            </a:r>
          </a:p>
          <a:p>
            <a:pPr lvl="2">
              <a:defRPr/>
            </a:pPr>
            <a:endParaRPr lang="ja-JP" altLang="en-US" sz="2400" b="1" dirty="0"/>
          </a:p>
          <a:p>
            <a:pPr lvl="2">
              <a:defRPr/>
            </a:pPr>
            <a:r>
              <a:rPr lang="ja-JP" altLang="en-US" sz="2400" b="1" dirty="0"/>
              <a:t>０１００１１０１１０１０１０１０　→　４ＤＡＡ　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73932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B51DAA-A27D-41DF-9081-E4DDD1306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400" b="1" dirty="0"/>
              <a:t>具体例３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D881E0-4420-4BE8-AA10-DA4C0BD49008}"/>
              </a:ext>
            </a:extLst>
          </p:cNvPr>
          <p:cNvSpPr txBox="1"/>
          <p:nvPr/>
        </p:nvSpPr>
        <p:spPr>
          <a:xfrm>
            <a:off x="971600" y="3140968"/>
            <a:ext cx="72008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400" b="1" dirty="0"/>
              <a:t>「１６進数の６Ａ９３を左に６ビット回転シフトする」場合</a:t>
            </a:r>
          </a:p>
          <a:p>
            <a:pPr>
              <a:defRPr/>
            </a:pPr>
            <a:endParaRPr lang="ja-JP" altLang="en-US" sz="2400" b="1" dirty="0"/>
          </a:p>
          <a:p>
            <a:pPr lvl="2">
              <a:defRPr/>
            </a:pPr>
            <a:r>
              <a:rPr lang="ja-JP" altLang="en-US" sz="2400" b="1" dirty="0"/>
              <a:t>６Ａ９３　→　０１１０１０１０１００１００１１</a:t>
            </a:r>
          </a:p>
          <a:p>
            <a:pPr lvl="2">
              <a:defRPr/>
            </a:pPr>
            <a:endParaRPr lang="ja-JP" altLang="en-US" sz="2400" b="1" dirty="0"/>
          </a:p>
          <a:p>
            <a:pPr lvl="2">
              <a:defRPr/>
            </a:pPr>
            <a:r>
              <a:rPr lang="ja-JP" altLang="en-US" sz="2400" b="1" dirty="0"/>
              <a:t>１０１００１００１１０１１０１０　→　Ａ４ＤＡ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541791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0244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１６進数</a:t>
            </a:r>
            <a:r>
              <a:rPr lang="ja-JP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の値の回転シフト</a:t>
            </a:r>
            <a:endParaRPr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43608" y="2852936"/>
            <a:ext cx="7384876" cy="26781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①　１６進数を２進数に変換する。</a:t>
            </a:r>
          </a:p>
          <a:p>
            <a:pPr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②　２進数の状態で回転シフトする。</a:t>
            </a:r>
          </a:p>
          <a:p>
            <a:pPr lvl="2"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lvl="2">
              <a:defRPr/>
            </a:pP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１６進数で回転シフトすると誤りを起こしやすい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</a:p>
          <a:p>
            <a:pPr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③　回転シフトした結果を１６進数に変換する。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92919" y="476672"/>
            <a:ext cx="8229600" cy="1002440"/>
          </a:xfrm>
        </p:spPr>
        <p:txBody>
          <a:bodyPr>
            <a:normAutofit/>
          </a:bodyPr>
          <a:lstStyle/>
          <a:p>
            <a:r>
              <a:rPr kumimoji="1" lang="ja-JP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ビットシフト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79562" y="2060848"/>
            <a:ext cx="7384876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①　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ビットシフト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ビット列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を右または左に「ずらす」ことである。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②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右に１ビットずらす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ことを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“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右に１ビットシフトする”という。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③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左に１ビットずらす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ことを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“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左に１ビットシフトする”と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いう。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④　右や左にシフトアウトしたビットは捨てる。</a:t>
            </a: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35CFE1-C60E-42C7-81D4-DEBE7AD8C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b="1"/>
              <a:t>論理シフト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45E47AA-E17F-4E2C-90B8-D092C5803C98}"/>
              </a:ext>
            </a:extLst>
          </p:cNvPr>
          <p:cNvSpPr txBox="1"/>
          <p:nvPr/>
        </p:nvSpPr>
        <p:spPr>
          <a:xfrm>
            <a:off x="899592" y="3140968"/>
            <a:ext cx="756084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①　符号を含まないビット列のシフトを論理シフトと言う。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②　右にシフトして空欄になった左の桁を０で補う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③　左にシフトして空欄になった右の桁を０で補う。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④　シフトアウトしたビットは捨てる。</a:t>
            </a: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9292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2035952" y="2428869"/>
            <a:ext cx="4786346" cy="214314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607470" y="2786067"/>
            <a:ext cx="37861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０　１　０　１　１　１　０　１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607470" y="3857629"/>
            <a:ext cx="3786187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０　０　１　０　１　１　１　０　１</a:t>
            </a:r>
          </a:p>
        </p:txBody>
      </p:sp>
      <p:cxnSp>
        <p:nvCxnSpPr>
          <p:cNvPr id="36" name="直線矢印コネクタ 35"/>
          <p:cNvCxnSpPr/>
          <p:nvPr/>
        </p:nvCxnSpPr>
        <p:spPr>
          <a:xfrm rot="16200000" flipH="1">
            <a:off x="2643188" y="3393286"/>
            <a:ext cx="714375" cy="357188"/>
          </a:xfrm>
          <a:prstGeom prst="straightConnector1">
            <a:avLst/>
          </a:prstGeom>
          <a:ln w="28575"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 rot="16200000" flipH="1">
            <a:off x="3000377" y="3393287"/>
            <a:ext cx="714375" cy="357188"/>
          </a:xfrm>
          <a:prstGeom prst="straightConnector1">
            <a:avLst/>
          </a:prstGeom>
          <a:ln w="28575"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 rot="16200000" flipH="1">
            <a:off x="3397360" y="3393287"/>
            <a:ext cx="714375" cy="357188"/>
          </a:xfrm>
          <a:prstGeom prst="straightConnector1">
            <a:avLst/>
          </a:prstGeom>
          <a:ln w="28575"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>
          <a:xfrm rot="16200000" flipH="1">
            <a:off x="3761255" y="3393286"/>
            <a:ext cx="714375" cy="357187"/>
          </a:xfrm>
          <a:prstGeom prst="straightConnector1">
            <a:avLst/>
          </a:prstGeom>
          <a:ln w="28575"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 rot="16200000" flipH="1">
            <a:off x="4179094" y="3393286"/>
            <a:ext cx="714375" cy="357187"/>
          </a:xfrm>
          <a:prstGeom prst="straightConnector1">
            <a:avLst/>
          </a:prstGeom>
          <a:ln w="28575"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 rot="16200000" flipH="1">
            <a:off x="4551153" y="3393286"/>
            <a:ext cx="714375" cy="357187"/>
          </a:xfrm>
          <a:prstGeom prst="straightConnector1">
            <a:avLst/>
          </a:prstGeom>
          <a:ln w="28575"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/>
          <p:nvPr/>
        </p:nvCxnSpPr>
        <p:spPr>
          <a:xfrm rot="16200000" flipH="1">
            <a:off x="4908341" y="3393287"/>
            <a:ext cx="714375" cy="357188"/>
          </a:xfrm>
          <a:prstGeom prst="straightConnector1">
            <a:avLst/>
          </a:prstGeom>
          <a:ln w="28575"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 rot="16200000" flipH="1">
            <a:off x="5322094" y="3393287"/>
            <a:ext cx="714375" cy="357188"/>
          </a:xfrm>
          <a:prstGeom prst="straightConnector1">
            <a:avLst/>
          </a:prstGeom>
          <a:ln w="28575"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角丸四角形吹き出し 44"/>
          <p:cNvSpPr/>
          <p:nvPr/>
        </p:nvSpPr>
        <p:spPr>
          <a:xfrm>
            <a:off x="1821638" y="5000637"/>
            <a:ext cx="4214842" cy="642942"/>
          </a:xfrm>
          <a:prstGeom prst="wedgeRoundRectCallout">
            <a:avLst>
              <a:gd name="adj1" fmla="val -27167"/>
              <a:gd name="adj2" fmla="val -173458"/>
              <a:gd name="adj3" fmla="val 16667"/>
            </a:avLst>
          </a:prstGeom>
          <a:solidFill>
            <a:schemeClr val="accent5">
              <a:lumMod val="75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035970" y="5143504"/>
            <a:ext cx="392906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空いたところには０を埋める</a:t>
            </a:r>
          </a:p>
        </p:txBody>
      </p:sp>
      <p:sp>
        <p:nvSpPr>
          <p:cNvPr id="47" name="円形吹き出し 46"/>
          <p:cNvSpPr/>
          <p:nvPr/>
        </p:nvSpPr>
        <p:spPr>
          <a:xfrm>
            <a:off x="4536282" y="1357317"/>
            <a:ext cx="4000500" cy="785812"/>
          </a:xfrm>
          <a:prstGeom prst="wedgeEllipseCallout">
            <a:avLst>
              <a:gd name="adj1" fmla="val -24729"/>
              <a:gd name="adj2" fmla="val 108781"/>
            </a:avLst>
          </a:prstGeom>
          <a:solidFill>
            <a:schemeClr val="tx2">
              <a:lumMod val="7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036345" y="1500192"/>
            <a:ext cx="300037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１ビット右にシフトする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72818" y="620688"/>
            <a:ext cx="8229600" cy="1002440"/>
          </a:xfrm>
        </p:spPr>
        <p:txBody>
          <a:bodyPr>
            <a:normAutofit/>
          </a:bodyPr>
          <a:lstStyle/>
          <a:p>
            <a:r>
              <a:rPr kumimoji="1"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具体例１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09423" y="2564904"/>
            <a:ext cx="7892995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①　「右へ３ビット論理シフトする」場合、次のようになる。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０１１０１０１０　→　</a:t>
            </a:r>
            <a:r>
              <a:rPr lang="ja-JP" altLang="en-US" sz="2400" b="1" u="sng" dirty="0">
                <a:latin typeface="ＭＳ Ｐゴシック" pitchFamily="50" charset="-128"/>
                <a:ea typeface="ＭＳ Ｐゴシック" pitchFamily="50" charset="-128"/>
              </a:rPr>
              <a:t>０００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０１１０１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                  　　　　　　　　０で補う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②　空欄になった左の３桁を０で補う。</a:t>
            </a: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③　シフトの結果　０１０　の３ビットが右にシフトアウトする。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④　シフトアウトした０１０の３ビットは捨てる。　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83FB94-6502-4AED-AB63-52246EFD7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具体例２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7522FEF-D736-4FD0-B079-4114DA6A4E36}"/>
              </a:ext>
            </a:extLst>
          </p:cNvPr>
          <p:cNvSpPr txBox="1"/>
          <p:nvPr/>
        </p:nvSpPr>
        <p:spPr>
          <a:xfrm>
            <a:off x="606388" y="2492896"/>
            <a:ext cx="793122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①　「左へ３ビット論理シフトする」場合、次のようになる。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０１１０１０１０　→　０１０１０</a:t>
            </a:r>
            <a:r>
              <a:rPr lang="ja-JP" altLang="en-US" sz="2400" b="1" u="sng" dirty="0">
                <a:latin typeface="ＭＳ Ｐゴシック" pitchFamily="50" charset="-128"/>
                <a:ea typeface="ＭＳ Ｐゴシック" pitchFamily="50" charset="-128"/>
              </a:rPr>
              <a:t>０００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                                  　　　　　０で補う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②　空欄になった右側の３桁を０で補う。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③　シフトの結果　０１１　の３ビットが左にシフトアウトする。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④　シフトアウトした０１１の３ビットは捨てる。　</a:t>
            </a: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3789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72413" y="764704"/>
            <a:ext cx="8229600" cy="930432"/>
          </a:xfrm>
        </p:spPr>
        <p:txBody>
          <a:bodyPr>
            <a:normAutofit/>
          </a:bodyPr>
          <a:lstStyle/>
          <a:p>
            <a:r>
              <a:rPr kumimoji="1" lang="ja-JP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算術シフト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67780" y="2780928"/>
            <a:ext cx="771839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①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算術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シフトは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最上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位のビット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ＭＳＢ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を符号と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考える場合で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ある。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②　符号ビットはシフトの対象外とする。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③　右にシフトする場合も、左にシフトする場合も、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符号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を除いたビットがシフトの対象になる。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DB724C5-3A62-4D23-A29E-39BF36EFE8F2}"/>
              </a:ext>
            </a:extLst>
          </p:cNvPr>
          <p:cNvSpPr txBox="1"/>
          <p:nvPr/>
        </p:nvSpPr>
        <p:spPr>
          <a:xfrm>
            <a:off x="1079612" y="1916832"/>
            <a:ext cx="6984776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④　右に算術シフトする場合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❶　符号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の後の空になった所に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は、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　　　　　　　符号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と同じビットが入る。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❷　正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の場合は０、負の場合は１　が入る。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⑤　左に算術シフトする場合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❶　符号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はシフトの対象外で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ある。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　　　　　　符号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の位置は変わらない。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❷　下位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の空いた桁には０が入る。</a:t>
            </a:r>
          </a:p>
        </p:txBody>
      </p:sp>
    </p:spTree>
    <p:extLst>
      <p:ext uri="{BB962C8B-B14F-4D97-AF65-F5344CB8AC3E}">
        <p14:creationId xmlns:p14="http://schemas.microsoft.com/office/powerpoint/2010/main" val="4248715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1142976" y="2492164"/>
            <a:ext cx="6572296" cy="1571636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1142976" y="4278114"/>
            <a:ext cx="6572296" cy="1571636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71500" y="2246907"/>
            <a:ext cx="8001000" cy="406241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+mn-lt"/>
                <a:ea typeface="+mn-ea"/>
              </a:rPr>
              <a:t>　</a:t>
            </a: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８ビットの２進数を「３ビット右へ算術シフトする」場合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</a:endParaRPr>
          </a:p>
          <a:p>
            <a:pPr lvl="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０</a:t>
            </a: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１１０１０１０　→　０</a:t>
            </a:r>
            <a:r>
              <a:rPr lang="ja-JP" altLang="en-US" sz="2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０００</a:t>
            </a: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１１０１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        符号はシフトの対象外        ０で補う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</a:endParaRPr>
          </a:p>
          <a:p>
            <a:pPr lvl="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１</a:t>
            </a: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０１０１１００　→　１</a:t>
            </a:r>
            <a:r>
              <a:rPr lang="ja-JP" altLang="en-US" sz="2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１１１</a:t>
            </a: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０１０１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       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　　　符号はシフトの対象外        １で補う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latin typeface="+mn-lt"/>
              <a:ea typeface="+mn-ea"/>
            </a:endParaRP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02440"/>
          </a:xfrm>
        </p:spPr>
        <p:txBody>
          <a:bodyPr>
            <a:normAutofit/>
          </a:bodyPr>
          <a:lstStyle/>
          <a:p>
            <a:r>
              <a:rPr kumimoji="1"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具体例１④の場合</a:t>
            </a:r>
          </a:p>
        </p:txBody>
      </p:sp>
      <p:cxnSp>
        <p:nvCxnSpPr>
          <p:cNvPr id="7" name="直線矢印コネクタ 6"/>
          <p:cNvCxnSpPr/>
          <p:nvPr/>
        </p:nvCxnSpPr>
        <p:spPr>
          <a:xfrm rot="16200000" flipV="1">
            <a:off x="2589828" y="3349422"/>
            <a:ext cx="357188" cy="357187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rot="16200000" flipV="1">
            <a:off x="2589828" y="5206797"/>
            <a:ext cx="357188" cy="357187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 rot="16200000" flipV="1">
            <a:off x="5107782" y="3349422"/>
            <a:ext cx="357187" cy="3571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 rot="16200000" flipV="1">
            <a:off x="5107782" y="5206797"/>
            <a:ext cx="357188" cy="3571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0875&quot;&gt;&lt;/object&gt;&lt;object type=&quot;2&quot; unique_id=&quot;10876&quot;&gt;&lt;object type=&quot;3&quot; unique_id=&quot;10877&quot;&gt;&lt;property id=&quot;20148&quot; value=&quot;5&quot;/&gt;&lt;property id=&quot;20300&quot; value=&quot;スライド 1 - &amp;quot;ビットシフトと回転シフト&amp;quot;&quot;/&gt;&lt;property id=&quot;20307&quot; value=&quot;256&quot;/&gt;&lt;/object&gt;&lt;object type=&quot;3&quot; unique_id=&quot;10902&quot;&gt;&lt;property id=&quot;20148&quot; value=&quot;5&quot;/&gt;&lt;property id=&quot;20300&quot; value=&quot;スライド 2 - &amp;quot;論理シフト&amp;quot;&quot;/&gt;&lt;property id=&quot;20307&quot; value=&quot;257&quot;/&gt;&lt;/object&gt;&lt;object type=&quot;3&quot; unique_id=&quot;10903&quot;&gt;&lt;property id=&quot;20148&quot; value=&quot;5&quot;/&gt;&lt;property id=&quot;20300&quot; value=&quot;スライド 3&quot;/&gt;&lt;property id=&quot;20307&quot; value=&quot;258&quot;/&gt;&lt;/object&gt;&lt;object type=&quot;3&quot; unique_id=&quot;11773&quot;&gt;&lt;property id=&quot;20148&quot; value=&quot;5&quot;/&gt;&lt;property id=&quot;20300&quot; value=&quot;スライド 4 - &amp;quot;具体例&amp;quot;&quot;/&gt;&lt;property id=&quot;20307&quot; value=&quot;259&quot;/&gt;&lt;/object&gt;&lt;object type=&quot;3&quot; unique_id=&quot;11774&quot;&gt;&lt;property id=&quot;20148&quot; value=&quot;5&quot;/&gt;&lt;property id=&quot;20300&quot; value=&quot;スライド 5 - &amp;quot;算術シフト&amp;quot;&quot;/&gt;&lt;property id=&quot;20307&quot; value=&quot;260&quot;/&gt;&lt;/object&gt;&lt;object type=&quot;3&quot; unique_id=&quot;11775&quot;&gt;&lt;property id=&quot;20148&quot; value=&quot;5&quot;/&gt;&lt;property id=&quot;20300&quot; value=&quot;スライド 6 - &amp;quot;具体例&amp;quot;&quot;/&gt;&lt;property id=&quot;20307&quot; value=&quot;261&quot;/&gt;&lt;/object&gt;&lt;object type=&quot;3&quot; unique_id=&quot;11800&quot;&gt;&lt;property id=&quot;20148&quot; value=&quot;5&quot;/&gt;&lt;property id=&quot;20300&quot; value=&quot;スライド 7 - &amp;quot;具体例&amp;quot;&quot;/&gt;&lt;property id=&quot;20307&quot; value=&quot;262&quot;/&gt;&lt;/object&gt;&lt;object type=&quot;3&quot; unique_id=&quot;11828&quot;&gt;&lt;property id=&quot;20148&quot; value=&quot;5&quot;/&gt;&lt;property id=&quot;20300&quot; value=&quot;スライド 8 - &amp;quot;具体例&amp;quot;&quot;/&gt;&lt;property id=&quot;20307&quot; value=&quot;263&quot;/&gt;&lt;/object&gt;&lt;object type=&quot;3&quot; unique_id=&quot;11849&quot;&gt;&lt;property id=&quot;20148&quot; value=&quot;5&quot;/&gt;&lt;property id=&quot;20300&quot; value=&quot;スライド 9 - &amp;quot;回転シフト&amp;quot;&quot;/&gt;&lt;property id=&quot;20307&quot; value=&quot;264&quot;/&gt;&lt;/object&gt;&lt;object type=&quot;3&quot; unique_id=&quot;11850&quot;&gt;&lt;property id=&quot;20148&quot; value=&quot;5&quot;/&gt;&lt;property id=&quot;20300&quot; value=&quot;スライド 10 - &amp;quot;具体例&amp;quot;&quot;/&gt;&lt;property id=&quot;20307&quot; value=&quot;265&quot;/&gt;&lt;/object&gt;&lt;object type=&quot;3&quot; unique_id=&quot;11899&quot;&gt;&lt;property id=&quot;20148&quot; value=&quot;5&quot;/&gt;&lt;property id=&quot;20300&quot; value=&quot;スライド 11 - &amp;quot;１６進数の値の回転シフト&amp;quot;&quot;/&gt;&lt;property id=&quot;20307&quot; value=&quot;266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358</TotalTime>
  <Words>895</Words>
  <Application>Microsoft Office PowerPoint</Application>
  <PresentationFormat>画面に合わせる (4:3)</PresentationFormat>
  <Paragraphs>136</Paragraphs>
  <Slides>16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1" baseType="lpstr">
      <vt:lpstr>ＭＳ Ｐゴシック</vt:lpstr>
      <vt:lpstr>Arial</vt:lpstr>
      <vt:lpstr>Calibri</vt:lpstr>
      <vt:lpstr>Symbol</vt:lpstr>
      <vt:lpstr>ウェーブ</vt:lpstr>
      <vt:lpstr>ビットシフトと回転シフト</vt:lpstr>
      <vt:lpstr>ビットシフト</vt:lpstr>
      <vt:lpstr>論理シフト</vt:lpstr>
      <vt:lpstr>PowerPoint プレゼンテーション</vt:lpstr>
      <vt:lpstr>具体例１</vt:lpstr>
      <vt:lpstr>具体例２</vt:lpstr>
      <vt:lpstr>算術シフト</vt:lpstr>
      <vt:lpstr>PowerPoint プレゼンテーション</vt:lpstr>
      <vt:lpstr>具体例１④の場合</vt:lpstr>
      <vt:lpstr>具体例２⑤の場合</vt:lpstr>
      <vt:lpstr>具体例３</vt:lpstr>
      <vt:lpstr>回転シフト</vt:lpstr>
      <vt:lpstr>具体例１</vt:lpstr>
      <vt:lpstr>具体例２</vt:lpstr>
      <vt:lpstr>具体例３</vt:lpstr>
      <vt:lpstr>１６進数の値の回転シフト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ビットシフトと回転シフト</dc:title>
  <dc:creator>加藤正夫 </dc:creator>
  <cp:lastModifiedBy>加藤 正夫</cp:lastModifiedBy>
  <cp:revision>32</cp:revision>
  <cp:lastPrinted>2012-08-22T09:59:35Z</cp:lastPrinted>
  <dcterms:created xsi:type="dcterms:W3CDTF">2009-12-26T03:51:58Z</dcterms:created>
  <dcterms:modified xsi:type="dcterms:W3CDTF">2021-03-12T02:24:55Z</dcterms:modified>
</cp:coreProperties>
</file>