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57" r:id="rId3"/>
    <p:sldId id="258" r:id="rId4"/>
    <p:sldId id="259" r:id="rId5"/>
    <p:sldId id="260" r:id="rId6"/>
    <p:sldId id="278" r:id="rId7"/>
    <p:sldId id="261" r:id="rId8"/>
    <p:sldId id="281" r:id="rId9"/>
    <p:sldId id="262" r:id="rId10"/>
    <p:sldId id="263" r:id="rId11"/>
    <p:sldId id="264" r:id="rId12"/>
    <p:sldId id="265" r:id="rId13"/>
    <p:sldId id="279" r:id="rId14"/>
    <p:sldId id="266" r:id="rId15"/>
    <p:sldId id="267" r:id="rId16"/>
    <p:sldId id="280" r:id="rId17"/>
    <p:sldId id="268" r:id="rId18"/>
    <p:sldId id="274" r:id="rId19"/>
    <p:sldId id="269" r:id="rId20"/>
    <p:sldId id="275" r:id="rId21"/>
    <p:sldId id="270" r:id="rId22"/>
    <p:sldId id="282" r:id="rId23"/>
    <p:sldId id="271" r:id="rId24"/>
    <p:sldId id="283" r:id="rId25"/>
    <p:sldId id="273" r:id="rId26"/>
    <p:sldId id="276" r:id="rId27"/>
    <p:sldId id="272" r:id="rId28"/>
    <p:sldId id="277" r:id="rId29"/>
  </p:sldIdLst>
  <p:sldSz cx="9144000" cy="6858000" type="screen4x3"/>
  <p:notesSz cx="6858000" cy="9144000"/>
  <p:custDataLst>
    <p:tags r:id="rId30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2D0150-83FC-4E7F-BB62-11C2CBC12686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14B304-82C8-4B06-A386-0CF972AD96A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BFEFB5-E983-4C24-9AD2-FDBA6A55FDEF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87718-A900-424D-A8A6-4957CD2E138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BFEFB5-E983-4C24-9AD2-FDBA6A55FDEF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87718-A900-424D-A8A6-4957CD2E138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32B85C-9E93-4739-B9C6-4C5BF6E00393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60F16-9362-4750-9BCC-4C4659FAE0C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BC8DB1-09F9-48DF-A218-9985E6E6841C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F2F4C-21C7-44ED-9E90-20523BD7C83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81A29-C0D8-428C-9FC4-F9BE969ADBA5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3260C1-7F96-4086-9A8E-6D52F8AF930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275BB7-26DE-45E0-AE91-4503BBDBB801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73D542-2E5C-4E85-A81C-E37A540B657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53B760-B5AC-4263-8CCB-0F199C285BAF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F3F006-D936-4E6C-9E20-D941FB8AE5C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670E2A-D6D7-4D4B-AB3F-E245161780E2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75864D-AC46-4A27-BC73-9FEA11B8DA9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BFEFB5-E983-4C24-9AD2-FDBA6A55FDEF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87718-A900-424D-A8A6-4957CD2E138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83CF0E-4CAD-4E24-9931-E9B0206C9C10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FBBF4A-DDB2-47B3-992D-0371018FCCD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CBFEFB5-E983-4C24-9AD2-FDBA6A55FDEF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F987718-A900-424D-A8A6-4957CD2E138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036712"/>
          </a:xfrm>
        </p:spPr>
        <p:txBody>
          <a:bodyPr>
            <a:normAutofit/>
          </a:bodyPr>
          <a:lstStyle/>
          <a:p>
            <a:r>
              <a:rPr kumimoji="1" lang="ja-JP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ＤＦ勘亭流" panose="02010609000101010101" pitchFamily="1" charset="-128"/>
              </a:rPr>
              <a:t>２進数の乗除演算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818328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具体例１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71500" y="2636912"/>
            <a:ext cx="80010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①　</a:t>
            </a:r>
            <a:r>
              <a:rPr lang="ja-JP" altLang="en-US" sz="2400" b="1" dirty="0"/>
              <a:t>負数を２の補数表現で表す４ビットの２進数</a:t>
            </a:r>
            <a:r>
              <a:rPr lang="ja-JP" altLang="en-US" sz="2400" b="1"/>
              <a:t>０１１０を</a:t>
            </a:r>
          </a:p>
          <a:p>
            <a:pPr>
              <a:defRPr/>
            </a:pPr>
            <a:r>
              <a:rPr lang="ja-JP" altLang="en-US" sz="2400" b="1"/>
              <a:t>　　　　　　　　　　１ビット</a:t>
            </a:r>
            <a:r>
              <a:rPr lang="ja-JP" altLang="en-US" sz="2400" b="1" dirty="0"/>
              <a:t>左に算術シフトすると、０１００となる。</a:t>
            </a:r>
          </a:p>
          <a:p>
            <a:pPr>
              <a:defRPr/>
            </a:pPr>
            <a:endParaRPr lang="ja-JP" altLang="en-US" sz="2400" b="1" dirty="0"/>
          </a:p>
          <a:p>
            <a:pPr>
              <a:defRPr/>
            </a:pPr>
            <a:r>
              <a:rPr lang="ja-JP" altLang="en-US" sz="2400" b="1"/>
              <a:t>②　２</a:t>
            </a:r>
            <a:r>
              <a:rPr lang="ja-JP" altLang="en-US" sz="2400" b="1" dirty="0"/>
              <a:t>進数の０１１０は、１０進数の６である</a:t>
            </a:r>
            <a:r>
              <a:rPr lang="ja-JP" altLang="en-US" sz="2400" b="1"/>
              <a:t>から、</a:t>
            </a:r>
          </a:p>
          <a:p>
            <a:pPr>
              <a:defRPr/>
            </a:pPr>
            <a:r>
              <a:rPr lang="ja-JP" altLang="en-US" sz="2400" b="1"/>
              <a:t>　　　　　　　　　　　　　　　　　　　　２倍</a:t>
            </a:r>
            <a:r>
              <a:rPr lang="ja-JP" altLang="en-US" sz="2400" b="1" dirty="0"/>
              <a:t>すると結果は１２と</a:t>
            </a:r>
            <a:r>
              <a:rPr lang="ja-JP" altLang="en-US" sz="2400" b="1"/>
              <a:t>なる。</a:t>
            </a:r>
          </a:p>
          <a:p>
            <a:pPr>
              <a:defRPr/>
            </a:pPr>
            <a:r>
              <a:rPr lang="ja-JP" altLang="en-US" sz="2400" b="1"/>
              <a:t>　</a:t>
            </a:r>
          </a:p>
          <a:p>
            <a:pPr>
              <a:defRPr/>
            </a:pPr>
            <a:r>
              <a:rPr lang="ja-JP" altLang="en-US" sz="2400" b="1"/>
              <a:t>　　しかし</a:t>
            </a:r>
            <a:r>
              <a:rPr lang="ja-JP" altLang="en-US" sz="2400" b="1" dirty="0"/>
              <a:t>、算術シフトした０１００は４となり、１２とはならない。</a:t>
            </a:r>
          </a:p>
          <a:p>
            <a:pPr>
              <a:defRPr/>
            </a:pPr>
            <a:endParaRPr lang="ja-JP" altLang="en-US" sz="2400" b="1" dirty="0"/>
          </a:p>
          <a:p>
            <a:pPr>
              <a:defRPr/>
            </a:pPr>
            <a:r>
              <a:rPr lang="ja-JP" altLang="en-US" sz="2400" b="1"/>
              <a:t>③　</a:t>
            </a:r>
            <a:r>
              <a:rPr lang="ja-JP" altLang="en-US" sz="2400" b="1" dirty="0"/>
              <a:t>正数の場合に１のオーバフローが発生したためである。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4689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具体例２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5800" y="2727461"/>
            <a:ext cx="80010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400" b="1"/>
              <a:t>①</a:t>
            </a:r>
            <a:r>
              <a:rPr lang="ja-JP" altLang="en-US"/>
              <a:t>　</a:t>
            </a:r>
            <a:r>
              <a:rPr lang="ja-JP" altLang="en-US" sz="2400" b="1"/>
              <a:t>負数を</a:t>
            </a:r>
            <a:r>
              <a:rPr lang="ja-JP" altLang="en-US" sz="2400" b="1" dirty="0"/>
              <a:t>２の補数表現で表す４ビットの２進数</a:t>
            </a:r>
            <a:r>
              <a:rPr lang="ja-JP" altLang="en-US" sz="2400" b="1"/>
              <a:t>１００１を</a:t>
            </a:r>
          </a:p>
          <a:p>
            <a:pPr>
              <a:defRPr/>
            </a:pPr>
            <a:r>
              <a:rPr lang="ja-JP" altLang="en-US" sz="2400" b="1"/>
              <a:t>　　　　　　　　　　１ビット</a:t>
            </a:r>
            <a:r>
              <a:rPr lang="ja-JP" altLang="en-US" sz="2400" b="1" dirty="0"/>
              <a:t>左に算術シフトすると、１０１０となる。</a:t>
            </a:r>
          </a:p>
          <a:p>
            <a:pPr>
              <a:defRPr/>
            </a:pPr>
            <a:endParaRPr lang="ja-JP" altLang="en-US" sz="2400" b="1" dirty="0"/>
          </a:p>
          <a:p>
            <a:pPr>
              <a:defRPr/>
            </a:pPr>
            <a:r>
              <a:rPr lang="ja-JP" altLang="en-US" sz="2400" b="1"/>
              <a:t>②　</a:t>
            </a:r>
            <a:r>
              <a:rPr lang="ja-JP" altLang="en-US" sz="2400" b="1" dirty="0"/>
              <a:t>２進数の１００１は、１０進数の－７である</a:t>
            </a:r>
            <a:r>
              <a:rPr lang="ja-JP" altLang="en-US" sz="2400" b="1"/>
              <a:t>から、</a:t>
            </a:r>
          </a:p>
          <a:p>
            <a:pPr>
              <a:defRPr/>
            </a:pPr>
            <a:r>
              <a:rPr lang="ja-JP" altLang="en-US" sz="2400" b="1"/>
              <a:t>　　　　　　　　　　　　　　　　　　２倍</a:t>
            </a:r>
            <a:r>
              <a:rPr lang="ja-JP" altLang="en-US" sz="2400" b="1" dirty="0"/>
              <a:t>すると結果は－１４と</a:t>
            </a:r>
            <a:r>
              <a:rPr lang="ja-JP" altLang="en-US" sz="2400" b="1"/>
              <a:t>なる。</a:t>
            </a:r>
          </a:p>
          <a:p>
            <a:pPr>
              <a:defRPr/>
            </a:pPr>
            <a:r>
              <a:rPr lang="ja-JP" altLang="en-US" sz="2400" b="1"/>
              <a:t>　　しかし、算術</a:t>
            </a:r>
            <a:r>
              <a:rPr lang="ja-JP" altLang="en-US" sz="2400" b="1" dirty="0"/>
              <a:t>シフトした１０１０は－６と</a:t>
            </a:r>
            <a:r>
              <a:rPr lang="ja-JP" altLang="en-US" sz="2400" b="1"/>
              <a:t>なり、</a:t>
            </a:r>
          </a:p>
          <a:p>
            <a:pPr>
              <a:defRPr/>
            </a:pPr>
            <a:r>
              <a:rPr lang="ja-JP" altLang="en-US" sz="2400" b="1"/>
              <a:t>　　　　　　　　　　　　　　　　　　－１４</a:t>
            </a:r>
            <a:r>
              <a:rPr lang="ja-JP" altLang="en-US" sz="2400" b="1" dirty="0"/>
              <a:t>とはならない。</a:t>
            </a:r>
          </a:p>
          <a:p>
            <a:pPr>
              <a:defRPr/>
            </a:pPr>
            <a:endParaRPr lang="ja-JP" altLang="en-US" sz="2400" b="1" dirty="0"/>
          </a:p>
          <a:p>
            <a:pPr>
              <a:defRPr/>
            </a:pPr>
            <a:r>
              <a:rPr lang="ja-JP" altLang="en-US" sz="2400" b="1"/>
              <a:t>③　</a:t>
            </a:r>
            <a:r>
              <a:rPr lang="ja-JP" altLang="en-US" sz="2400" b="1" dirty="0"/>
              <a:t>負数の場合に０のオーバフローが発生したためである。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746890"/>
          </a:xfrm>
        </p:spPr>
        <p:txBody>
          <a:bodyPr/>
          <a:lstStyle/>
          <a:p>
            <a:pPr algn="ctr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被乗数を２</a:t>
            </a:r>
            <a:r>
              <a:rPr lang="ja-JP" altLang="en-US" sz="4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ｎ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で割る演算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7196" y="3212976"/>
            <a:ext cx="800100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①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被除数を２進数１０、１００、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…</a:t>
            </a:r>
            <a:r>
              <a:rPr lang="ja-JP" altLang="en-US" sz="2400" b="1" dirty="0" err="1">
                <a:latin typeface="ＭＳ Ｐゴシック" pitchFamily="50" charset="-128"/>
                <a:ea typeface="ＭＳ Ｐゴシック" pitchFamily="50" charset="-128"/>
              </a:rPr>
              <a:t>、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で割る演算</a:t>
            </a:r>
          </a:p>
          <a:p>
            <a:pPr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被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除数を右へ１ビット、２ビット、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…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、</a:t>
            </a:r>
          </a:p>
          <a:p>
            <a:pPr lvl="1"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シフト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することによって求めることが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できる。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C7FE77F-5B90-43B1-A3BD-FFADA2C87F4C}"/>
              </a:ext>
            </a:extLst>
          </p:cNvPr>
          <p:cNvSpPr txBox="1"/>
          <p:nvPr/>
        </p:nvSpPr>
        <p:spPr>
          <a:xfrm>
            <a:off x="971600" y="1772816"/>
            <a:ext cx="745282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正の２進数の除算</a:t>
            </a:r>
          </a:p>
          <a:p>
            <a:pPr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被除数を１０進数の２</a:t>
            </a:r>
            <a:r>
              <a:rPr lang="ja-JP" altLang="en-US" sz="2400" b="1" baseline="30000">
                <a:latin typeface="ＭＳ Ｐゴシック" pitchFamily="50" charset="-128"/>
                <a:ea typeface="ＭＳ Ｐゴシック" pitchFamily="50" charset="-128"/>
              </a:rPr>
              <a:t>ｎ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で割るとき、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もとの被除数を右へｎ桁シフトし、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空いたところには符号と同じ０を入れる。</a:t>
            </a:r>
          </a:p>
          <a:p>
            <a:pPr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③　負の２進数の除算</a:t>
            </a:r>
          </a:p>
          <a:p>
            <a:pPr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被除数を１０進数の２</a:t>
            </a:r>
            <a:r>
              <a:rPr lang="ja-JP" altLang="en-US" sz="2400" b="1" baseline="30000">
                <a:latin typeface="ＭＳ Ｐゴシック" pitchFamily="50" charset="-128"/>
                <a:ea typeface="ＭＳ Ｐゴシック" pitchFamily="50" charset="-128"/>
              </a:rPr>
              <a:t>ｎ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で割るとき、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もとの被除数を右へｎ桁シフトし、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空いたところには符号と同じ１を入れる。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1586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535753" y="2492896"/>
            <a:ext cx="8072494" cy="3643338"/>
          </a:xfrm>
          <a:prstGeom prst="roundRect">
            <a:avLst/>
          </a:prstGeom>
          <a:solidFill>
            <a:schemeClr val="bg2"/>
          </a:solidFill>
          <a:ln w="28575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20485" name="Group 52"/>
          <p:cNvGrpSpPr>
            <a:grpSpLocks/>
          </p:cNvGrpSpPr>
          <p:nvPr/>
        </p:nvGrpSpPr>
        <p:grpSpPr bwMode="auto">
          <a:xfrm>
            <a:off x="892969" y="3064407"/>
            <a:ext cx="7296150" cy="2487612"/>
            <a:chOff x="30" y="41"/>
            <a:chExt cx="4596" cy="1567"/>
          </a:xfrm>
        </p:grpSpPr>
        <p:sp>
          <p:nvSpPr>
            <p:cNvPr id="20487" name="Rectangle 53"/>
            <p:cNvSpPr>
              <a:spLocks noChangeArrowheads="1"/>
            </p:cNvSpPr>
            <p:nvPr/>
          </p:nvSpPr>
          <p:spPr bwMode="auto">
            <a:xfrm>
              <a:off x="700" y="330"/>
              <a:ext cx="1810" cy="230"/>
            </a:xfrm>
            <a:prstGeom prst="rect">
              <a:avLst/>
            </a:pr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488" name="Line 54"/>
            <p:cNvSpPr>
              <a:spLocks noChangeShapeType="1"/>
            </p:cNvSpPr>
            <p:nvPr/>
          </p:nvSpPr>
          <p:spPr bwMode="auto">
            <a:xfrm>
              <a:off x="935" y="330"/>
              <a:ext cx="1" cy="230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489" name="Line 55"/>
            <p:cNvSpPr>
              <a:spLocks noChangeShapeType="1"/>
            </p:cNvSpPr>
            <p:nvPr/>
          </p:nvSpPr>
          <p:spPr bwMode="auto">
            <a:xfrm>
              <a:off x="1149" y="330"/>
              <a:ext cx="1" cy="230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490" name="Line 56"/>
            <p:cNvSpPr>
              <a:spLocks noChangeShapeType="1"/>
            </p:cNvSpPr>
            <p:nvPr/>
          </p:nvSpPr>
          <p:spPr bwMode="auto">
            <a:xfrm>
              <a:off x="1385" y="330"/>
              <a:ext cx="1" cy="230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491" name="Line 57"/>
            <p:cNvSpPr>
              <a:spLocks noChangeShapeType="1"/>
            </p:cNvSpPr>
            <p:nvPr/>
          </p:nvSpPr>
          <p:spPr bwMode="auto">
            <a:xfrm>
              <a:off x="1605" y="330"/>
              <a:ext cx="1" cy="230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492" name="Line 58"/>
            <p:cNvSpPr>
              <a:spLocks noChangeShapeType="1"/>
            </p:cNvSpPr>
            <p:nvPr/>
          </p:nvSpPr>
          <p:spPr bwMode="auto">
            <a:xfrm>
              <a:off x="1825" y="330"/>
              <a:ext cx="1" cy="230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493" name="Line 59"/>
            <p:cNvSpPr>
              <a:spLocks noChangeShapeType="1"/>
            </p:cNvSpPr>
            <p:nvPr/>
          </p:nvSpPr>
          <p:spPr bwMode="auto">
            <a:xfrm>
              <a:off x="2055" y="330"/>
              <a:ext cx="1" cy="230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494" name="Line 60"/>
            <p:cNvSpPr>
              <a:spLocks noChangeShapeType="1"/>
            </p:cNvSpPr>
            <p:nvPr/>
          </p:nvSpPr>
          <p:spPr bwMode="auto">
            <a:xfrm>
              <a:off x="2291" y="330"/>
              <a:ext cx="1" cy="230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495" name="Text Box 61"/>
            <p:cNvSpPr txBox="1">
              <a:spLocks noChangeArrowheads="1"/>
            </p:cNvSpPr>
            <p:nvPr/>
          </p:nvSpPr>
          <p:spPr bwMode="auto">
            <a:xfrm>
              <a:off x="742" y="378"/>
              <a:ext cx="12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600">
                  <a:solidFill>
                    <a:srgbClr val="000000"/>
                  </a:solidFill>
                  <a:latin typeface="ＭＳ ゴシック" pitchFamily="49" charset="-128"/>
                </a:rPr>
                <a:t>１</a:t>
              </a:r>
              <a:endParaRPr lang="ja-JP"/>
            </a:p>
          </p:txBody>
        </p:sp>
        <p:sp>
          <p:nvSpPr>
            <p:cNvPr id="20496" name="Text Box 62"/>
            <p:cNvSpPr txBox="1">
              <a:spLocks noChangeArrowheads="1"/>
            </p:cNvSpPr>
            <p:nvPr/>
          </p:nvSpPr>
          <p:spPr bwMode="auto">
            <a:xfrm>
              <a:off x="956" y="378"/>
              <a:ext cx="12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600">
                  <a:solidFill>
                    <a:srgbClr val="000000"/>
                  </a:solidFill>
                  <a:latin typeface="ＭＳ ゴシック" pitchFamily="49" charset="-128"/>
                </a:rPr>
                <a:t>０</a:t>
              </a:r>
              <a:endParaRPr lang="ja-JP"/>
            </a:p>
          </p:txBody>
        </p:sp>
        <p:sp>
          <p:nvSpPr>
            <p:cNvPr id="20497" name="Text Box 63"/>
            <p:cNvSpPr txBox="1">
              <a:spLocks noChangeArrowheads="1"/>
            </p:cNvSpPr>
            <p:nvPr/>
          </p:nvSpPr>
          <p:spPr bwMode="auto">
            <a:xfrm>
              <a:off x="1197" y="378"/>
              <a:ext cx="12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600">
                  <a:solidFill>
                    <a:srgbClr val="000000"/>
                  </a:solidFill>
                  <a:latin typeface="ＭＳ ゴシック" pitchFamily="49" charset="-128"/>
                </a:rPr>
                <a:t>０</a:t>
              </a:r>
              <a:endParaRPr lang="ja-JP"/>
            </a:p>
          </p:txBody>
        </p:sp>
        <p:sp>
          <p:nvSpPr>
            <p:cNvPr id="20498" name="Text Box 64"/>
            <p:cNvSpPr txBox="1">
              <a:spLocks noChangeArrowheads="1"/>
            </p:cNvSpPr>
            <p:nvPr/>
          </p:nvSpPr>
          <p:spPr bwMode="auto">
            <a:xfrm>
              <a:off x="1422" y="378"/>
              <a:ext cx="12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600">
                  <a:solidFill>
                    <a:srgbClr val="000000"/>
                  </a:solidFill>
                  <a:latin typeface="ＭＳ ゴシック" pitchFamily="49" charset="-128"/>
                </a:rPr>
                <a:t>１</a:t>
              </a:r>
              <a:endParaRPr lang="ja-JP"/>
            </a:p>
          </p:txBody>
        </p:sp>
        <p:sp>
          <p:nvSpPr>
            <p:cNvPr id="20499" name="Text Box 65"/>
            <p:cNvSpPr txBox="1">
              <a:spLocks noChangeArrowheads="1"/>
            </p:cNvSpPr>
            <p:nvPr/>
          </p:nvSpPr>
          <p:spPr bwMode="auto">
            <a:xfrm>
              <a:off x="1653" y="378"/>
              <a:ext cx="12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600">
                  <a:solidFill>
                    <a:srgbClr val="000000"/>
                  </a:solidFill>
                  <a:latin typeface="ＭＳ ゴシック" pitchFamily="49" charset="-128"/>
                </a:rPr>
                <a:t>１</a:t>
              </a:r>
              <a:endParaRPr lang="ja-JP"/>
            </a:p>
          </p:txBody>
        </p:sp>
        <p:sp>
          <p:nvSpPr>
            <p:cNvPr id="20500" name="Text Box 66"/>
            <p:cNvSpPr txBox="1">
              <a:spLocks noChangeArrowheads="1"/>
            </p:cNvSpPr>
            <p:nvPr/>
          </p:nvSpPr>
          <p:spPr bwMode="auto">
            <a:xfrm>
              <a:off x="1873" y="378"/>
              <a:ext cx="12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600">
                  <a:solidFill>
                    <a:srgbClr val="000000"/>
                  </a:solidFill>
                  <a:latin typeface="ＭＳ ゴシック" pitchFamily="49" charset="-128"/>
                </a:rPr>
                <a:t>０</a:t>
              </a:r>
              <a:endParaRPr lang="ja-JP"/>
            </a:p>
          </p:txBody>
        </p:sp>
        <p:sp>
          <p:nvSpPr>
            <p:cNvPr id="20501" name="Text Box 67"/>
            <p:cNvSpPr txBox="1">
              <a:spLocks noChangeArrowheads="1"/>
            </p:cNvSpPr>
            <p:nvPr/>
          </p:nvSpPr>
          <p:spPr bwMode="auto">
            <a:xfrm>
              <a:off x="2108" y="378"/>
              <a:ext cx="12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600">
                  <a:solidFill>
                    <a:srgbClr val="000000"/>
                  </a:solidFill>
                  <a:latin typeface="ＭＳ ゴシック" pitchFamily="49" charset="-128"/>
                </a:rPr>
                <a:t>１</a:t>
              </a:r>
              <a:endParaRPr lang="ja-JP"/>
            </a:p>
          </p:txBody>
        </p:sp>
        <p:sp>
          <p:nvSpPr>
            <p:cNvPr id="20502" name="Text Box 68"/>
            <p:cNvSpPr txBox="1">
              <a:spLocks noChangeArrowheads="1"/>
            </p:cNvSpPr>
            <p:nvPr/>
          </p:nvSpPr>
          <p:spPr bwMode="auto">
            <a:xfrm>
              <a:off x="2333" y="378"/>
              <a:ext cx="12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600">
                  <a:solidFill>
                    <a:srgbClr val="000000"/>
                  </a:solidFill>
                  <a:latin typeface="ＭＳ ゴシック" pitchFamily="49" charset="-128"/>
                </a:rPr>
                <a:t>０</a:t>
              </a:r>
              <a:endParaRPr lang="ja-JP"/>
            </a:p>
          </p:txBody>
        </p:sp>
        <p:sp>
          <p:nvSpPr>
            <p:cNvPr id="20503" name="Rectangle 69"/>
            <p:cNvSpPr>
              <a:spLocks noChangeArrowheads="1"/>
            </p:cNvSpPr>
            <p:nvPr/>
          </p:nvSpPr>
          <p:spPr bwMode="auto">
            <a:xfrm>
              <a:off x="700" y="882"/>
              <a:ext cx="1810" cy="230"/>
            </a:xfrm>
            <a:prstGeom prst="rect">
              <a:avLst/>
            </a:pr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04" name="Line 70"/>
            <p:cNvSpPr>
              <a:spLocks noChangeShapeType="1"/>
            </p:cNvSpPr>
            <p:nvPr/>
          </p:nvSpPr>
          <p:spPr bwMode="auto">
            <a:xfrm>
              <a:off x="935" y="882"/>
              <a:ext cx="1" cy="230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05" name="Line 71"/>
            <p:cNvSpPr>
              <a:spLocks noChangeShapeType="1"/>
            </p:cNvSpPr>
            <p:nvPr/>
          </p:nvSpPr>
          <p:spPr bwMode="auto">
            <a:xfrm>
              <a:off x="1149" y="882"/>
              <a:ext cx="1" cy="230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06" name="Line 72"/>
            <p:cNvSpPr>
              <a:spLocks noChangeShapeType="1"/>
            </p:cNvSpPr>
            <p:nvPr/>
          </p:nvSpPr>
          <p:spPr bwMode="auto">
            <a:xfrm>
              <a:off x="1385" y="882"/>
              <a:ext cx="1" cy="230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07" name="Line 73"/>
            <p:cNvSpPr>
              <a:spLocks noChangeShapeType="1"/>
            </p:cNvSpPr>
            <p:nvPr/>
          </p:nvSpPr>
          <p:spPr bwMode="auto">
            <a:xfrm>
              <a:off x="1605" y="882"/>
              <a:ext cx="1" cy="230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08" name="Line 74"/>
            <p:cNvSpPr>
              <a:spLocks noChangeShapeType="1"/>
            </p:cNvSpPr>
            <p:nvPr/>
          </p:nvSpPr>
          <p:spPr bwMode="auto">
            <a:xfrm>
              <a:off x="1825" y="882"/>
              <a:ext cx="1" cy="230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09" name="Line 75"/>
            <p:cNvSpPr>
              <a:spLocks noChangeShapeType="1"/>
            </p:cNvSpPr>
            <p:nvPr/>
          </p:nvSpPr>
          <p:spPr bwMode="auto">
            <a:xfrm>
              <a:off x="2055" y="882"/>
              <a:ext cx="1" cy="230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10" name="Line 76"/>
            <p:cNvSpPr>
              <a:spLocks noChangeShapeType="1"/>
            </p:cNvSpPr>
            <p:nvPr/>
          </p:nvSpPr>
          <p:spPr bwMode="auto">
            <a:xfrm>
              <a:off x="2291" y="882"/>
              <a:ext cx="1" cy="230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11" name="Text Box 77"/>
            <p:cNvSpPr txBox="1">
              <a:spLocks noChangeArrowheads="1"/>
            </p:cNvSpPr>
            <p:nvPr/>
          </p:nvSpPr>
          <p:spPr bwMode="auto">
            <a:xfrm>
              <a:off x="742" y="930"/>
              <a:ext cx="12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600">
                  <a:solidFill>
                    <a:srgbClr val="000000"/>
                  </a:solidFill>
                  <a:latin typeface="ＭＳ ゴシック" pitchFamily="49" charset="-128"/>
                </a:rPr>
                <a:t>１</a:t>
              </a:r>
              <a:endParaRPr lang="ja-JP"/>
            </a:p>
          </p:txBody>
        </p:sp>
        <p:sp>
          <p:nvSpPr>
            <p:cNvPr id="20512" name="Text Box 78"/>
            <p:cNvSpPr txBox="1">
              <a:spLocks noChangeArrowheads="1"/>
            </p:cNvSpPr>
            <p:nvPr/>
          </p:nvSpPr>
          <p:spPr bwMode="auto">
            <a:xfrm>
              <a:off x="956" y="930"/>
              <a:ext cx="12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600">
                  <a:solidFill>
                    <a:srgbClr val="000000"/>
                  </a:solidFill>
                  <a:latin typeface="ＭＳ ゴシック" pitchFamily="49" charset="-128"/>
                </a:rPr>
                <a:t>１</a:t>
              </a:r>
              <a:endParaRPr lang="ja-JP"/>
            </a:p>
          </p:txBody>
        </p:sp>
        <p:sp>
          <p:nvSpPr>
            <p:cNvPr id="20513" name="Text Box 79"/>
            <p:cNvSpPr txBox="1">
              <a:spLocks noChangeArrowheads="1"/>
            </p:cNvSpPr>
            <p:nvPr/>
          </p:nvSpPr>
          <p:spPr bwMode="auto">
            <a:xfrm>
              <a:off x="1197" y="930"/>
              <a:ext cx="12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600">
                  <a:solidFill>
                    <a:srgbClr val="000000"/>
                  </a:solidFill>
                  <a:latin typeface="ＭＳ ゴシック" pitchFamily="49" charset="-128"/>
                </a:rPr>
                <a:t>１</a:t>
              </a:r>
              <a:endParaRPr lang="ja-JP"/>
            </a:p>
          </p:txBody>
        </p:sp>
        <p:sp>
          <p:nvSpPr>
            <p:cNvPr id="20514" name="Text Box 80"/>
            <p:cNvSpPr txBox="1">
              <a:spLocks noChangeArrowheads="1"/>
            </p:cNvSpPr>
            <p:nvPr/>
          </p:nvSpPr>
          <p:spPr bwMode="auto">
            <a:xfrm>
              <a:off x="1422" y="930"/>
              <a:ext cx="12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600">
                  <a:solidFill>
                    <a:srgbClr val="000000"/>
                  </a:solidFill>
                  <a:latin typeface="ＭＳ ゴシック" pitchFamily="49" charset="-128"/>
                </a:rPr>
                <a:t>１</a:t>
              </a:r>
              <a:endParaRPr lang="ja-JP"/>
            </a:p>
          </p:txBody>
        </p:sp>
        <p:sp>
          <p:nvSpPr>
            <p:cNvPr id="20515" name="Text Box 81"/>
            <p:cNvSpPr txBox="1">
              <a:spLocks noChangeArrowheads="1"/>
            </p:cNvSpPr>
            <p:nvPr/>
          </p:nvSpPr>
          <p:spPr bwMode="auto">
            <a:xfrm>
              <a:off x="1653" y="930"/>
              <a:ext cx="12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600">
                  <a:solidFill>
                    <a:srgbClr val="000000"/>
                  </a:solidFill>
                  <a:latin typeface="ＭＳ ゴシック" pitchFamily="49" charset="-128"/>
                </a:rPr>
                <a:t>０</a:t>
              </a:r>
              <a:endParaRPr lang="ja-JP"/>
            </a:p>
          </p:txBody>
        </p:sp>
        <p:sp>
          <p:nvSpPr>
            <p:cNvPr id="20516" name="Text Box 82"/>
            <p:cNvSpPr txBox="1">
              <a:spLocks noChangeArrowheads="1"/>
            </p:cNvSpPr>
            <p:nvPr/>
          </p:nvSpPr>
          <p:spPr bwMode="auto">
            <a:xfrm>
              <a:off x="1873" y="930"/>
              <a:ext cx="12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600">
                  <a:solidFill>
                    <a:srgbClr val="000000"/>
                  </a:solidFill>
                  <a:latin typeface="ＭＳ ゴシック" pitchFamily="49" charset="-128"/>
                </a:rPr>
                <a:t>０</a:t>
              </a:r>
              <a:endParaRPr lang="ja-JP"/>
            </a:p>
          </p:txBody>
        </p:sp>
        <p:sp>
          <p:nvSpPr>
            <p:cNvPr id="20517" name="Text Box 83"/>
            <p:cNvSpPr txBox="1">
              <a:spLocks noChangeArrowheads="1"/>
            </p:cNvSpPr>
            <p:nvPr/>
          </p:nvSpPr>
          <p:spPr bwMode="auto">
            <a:xfrm>
              <a:off x="2108" y="930"/>
              <a:ext cx="12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600">
                  <a:solidFill>
                    <a:srgbClr val="000000"/>
                  </a:solidFill>
                  <a:latin typeface="ＭＳ ゴシック" pitchFamily="49" charset="-128"/>
                </a:rPr>
                <a:t>１</a:t>
              </a:r>
              <a:endParaRPr lang="ja-JP"/>
            </a:p>
          </p:txBody>
        </p:sp>
        <p:sp>
          <p:nvSpPr>
            <p:cNvPr id="20518" name="Text Box 84"/>
            <p:cNvSpPr txBox="1">
              <a:spLocks noChangeArrowheads="1"/>
            </p:cNvSpPr>
            <p:nvPr/>
          </p:nvSpPr>
          <p:spPr bwMode="auto">
            <a:xfrm>
              <a:off x="2333" y="930"/>
              <a:ext cx="12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600">
                  <a:solidFill>
                    <a:srgbClr val="000000"/>
                  </a:solidFill>
                  <a:latin typeface="ＭＳ ゴシック" pitchFamily="49" charset="-128"/>
                </a:rPr>
                <a:t>１</a:t>
              </a:r>
              <a:endParaRPr lang="ja-JP"/>
            </a:p>
          </p:txBody>
        </p:sp>
        <p:sp>
          <p:nvSpPr>
            <p:cNvPr id="20519" name="Text Box 85"/>
            <p:cNvSpPr txBox="1">
              <a:spLocks noChangeArrowheads="1"/>
            </p:cNvSpPr>
            <p:nvPr/>
          </p:nvSpPr>
          <p:spPr bwMode="auto">
            <a:xfrm>
              <a:off x="57" y="679"/>
              <a:ext cx="141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600">
                  <a:solidFill>
                    <a:srgbClr val="000000"/>
                  </a:solidFill>
                  <a:latin typeface="ＭＳ ゴシック" pitchFamily="49" charset="-128"/>
                </a:rPr>
                <a:t>３ビット右にシフトする</a:t>
              </a:r>
              <a:endParaRPr lang="ja-JP"/>
            </a:p>
          </p:txBody>
        </p:sp>
        <p:sp>
          <p:nvSpPr>
            <p:cNvPr id="20520" name="AutoShape 86"/>
            <p:cNvSpPr>
              <a:spLocks noChangeArrowheads="1"/>
            </p:cNvSpPr>
            <p:nvPr/>
          </p:nvSpPr>
          <p:spPr bwMode="auto">
            <a:xfrm>
              <a:off x="30" y="646"/>
              <a:ext cx="1484" cy="188"/>
            </a:xfrm>
            <a:prstGeom prst="roundRect">
              <a:avLst>
                <a:gd name="adj" fmla="val 39856"/>
              </a:avLst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8000" rIns="18000" bIns="18000"/>
            <a:lstStyle/>
            <a:p>
              <a:endParaRPr lang="ja-JP" altLang="ja-JP"/>
            </a:p>
          </p:txBody>
        </p:sp>
        <p:sp>
          <p:nvSpPr>
            <p:cNvPr id="20521" name="Text Box 87"/>
            <p:cNvSpPr txBox="1">
              <a:spLocks noChangeArrowheads="1"/>
            </p:cNvSpPr>
            <p:nvPr/>
          </p:nvSpPr>
          <p:spPr bwMode="auto">
            <a:xfrm>
              <a:off x="506" y="57"/>
              <a:ext cx="38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600">
                  <a:solidFill>
                    <a:srgbClr val="000000"/>
                  </a:solidFill>
                  <a:latin typeface="ＭＳ ゴシック" pitchFamily="49" charset="-128"/>
                </a:rPr>
                <a:t>ＭＳＢ</a:t>
              </a:r>
              <a:endParaRPr lang="ja-JP"/>
            </a:p>
          </p:txBody>
        </p:sp>
        <p:sp>
          <p:nvSpPr>
            <p:cNvPr id="20522" name="AutoShape 88"/>
            <p:cNvSpPr>
              <a:spLocks noChangeArrowheads="1"/>
            </p:cNvSpPr>
            <p:nvPr/>
          </p:nvSpPr>
          <p:spPr bwMode="auto">
            <a:xfrm>
              <a:off x="475" y="41"/>
              <a:ext cx="460" cy="176"/>
            </a:xfrm>
            <a:prstGeom prst="wedgeRoundRectCallout">
              <a:avLst>
                <a:gd name="adj1" fmla="val 22069"/>
                <a:gd name="adj2" fmla="val 110773"/>
                <a:gd name="adj3" fmla="val 16667"/>
              </a:avLst>
            </a:pr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23" name="Text Box 89"/>
            <p:cNvSpPr txBox="1">
              <a:spLocks noChangeArrowheads="1"/>
            </p:cNvSpPr>
            <p:nvPr/>
          </p:nvSpPr>
          <p:spPr bwMode="auto">
            <a:xfrm>
              <a:off x="2778" y="930"/>
              <a:ext cx="12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600">
                  <a:solidFill>
                    <a:srgbClr val="000000"/>
                  </a:solidFill>
                  <a:latin typeface="ＭＳ ゴシック" pitchFamily="49" charset="-128"/>
                </a:rPr>
                <a:t>１</a:t>
              </a:r>
              <a:endParaRPr lang="ja-JP"/>
            </a:p>
          </p:txBody>
        </p:sp>
        <p:sp>
          <p:nvSpPr>
            <p:cNvPr id="20524" name="Text Box 90"/>
            <p:cNvSpPr txBox="1">
              <a:spLocks noChangeArrowheads="1"/>
            </p:cNvSpPr>
            <p:nvPr/>
          </p:nvSpPr>
          <p:spPr bwMode="auto">
            <a:xfrm>
              <a:off x="3030" y="930"/>
              <a:ext cx="12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600">
                  <a:solidFill>
                    <a:srgbClr val="000000"/>
                  </a:solidFill>
                  <a:latin typeface="ＭＳ ゴシック" pitchFamily="49" charset="-128"/>
                </a:rPr>
                <a:t>０</a:t>
              </a:r>
              <a:endParaRPr lang="ja-JP"/>
            </a:p>
          </p:txBody>
        </p:sp>
        <p:sp>
          <p:nvSpPr>
            <p:cNvPr id="20525" name="Text Box 91"/>
            <p:cNvSpPr txBox="1">
              <a:spLocks noChangeArrowheads="1"/>
            </p:cNvSpPr>
            <p:nvPr/>
          </p:nvSpPr>
          <p:spPr bwMode="auto">
            <a:xfrm>
              <a:off x="2563" y="930"/>
              <a:ext cx="12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600">
                  <a:solidFill>
                    <a:srgbClr val="000000"/>
                  </a:solidFill>
                  <a:latin typeface="ＭＳ ゴシック" pitchFamily="49" charset="-128"/>
                </a:rPr>
                <a:t>０</a:t>
              </a:r>
              <a:endParaRPr lang="ja-JP"/>
            </a:p>
          </p:txBody>
        </p:sp>
        <p:sp>
          <p:nvSpPr>
            <p:cNvPr id="20526" name="AutoShape 92"/>
            <p:cNvSpPr>
              <a:spLocks noChangeArrowheads="1"/>
            </p:cNvSpPr>
            <p:nvPr/>
          </p:nvSpPr>
          <p:spPr bwMode="auto">
            <a:xfrm rot="1472813">
              <a:off x="1377" y="688"/>
              <a:ext cx="686" cy="86"/>
            </a:xfrm>
            <a:prstGeom prst="rightArrow">
              <a:avLst>
                <a:gd name="adj1" fmla="val 50000"/>
                <a:gd name="adj2" fmla="val 239302"/>
              </a:avLst>
            </a:pr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27" name="Freeform 93"/>
            <p:cNvSpPr>
              <a:spLocks noChangeArrowheads="1"/>
            </p:cNvSpPr>
            <p:nvPr/>
          </p:nvSpPr>
          <p:spPr bwMode="auto">
            <a:xfrm>
              <a:off x="1032" y="1139"/>
              <a:ext cx="466" cy="91"/>
            </a:xfrm>
            <a:custGeom>
              <a:avLst/>
              <a:gdLst>
                <a:gd name="T0" fmla="*/ 0 w 21600"/>
                <a:gd name="T1" fmla="*/ 1215 h 21600"/>
                <a:gd name="T2" fmla="*/ 0 w 21600"/>
                <a:gd name="T3" fmla="*/ 21600 h 21600"/>
                <a:gd name="T4" fmla="*/ 21600 w 21600"/>
                <a:gd name="T5" fmla="*/ 21600 h 21600"/>
                <a:gd name="T6" fmla="*/ 2160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1215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</a:path>
              </a:pathLst>
            </a:cu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28" name="Text Box 94"/>
            <p:cNvSpPr txBox="1">
              <a:spLocks noChangeArrowheads="1"/>
            </p:cNvSpPr>
            <p:nvPr/>
          </p:nvSpPr>
          <p:spPr bwMode="auto">
            <a:xfrm>
              <a:off x="255" y="1337"/>
              <a:ext cx="141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600">
                  <a:solidFill>
                    <a:srgbClr val="000000"/>
                  </a:solidFill>
                  <a:latin typeface="ＭＳ ゴシック" pitchFamily="49" charset="-128"/>
                </a:rPr>
                <a:t>符号と同じビットが入る</a:t>
              </a:r>
              <a:endParaRPr lang="ja-JP"/>
            </a:p>
          </p:txBody>
        </p:sp>
        <p:sp>
          <p:nvSpPr>
            <p:cNvPr id="20529" name="AutoShape 95"/>
            <p:cNvSpPr>
              <a:spLocks noChangeArrowheads="1"/>
            </p:cNvSpPr>
            <p:nvPr/>
          </p:nvSpPr>
          <p:spPr bwMode="auto">
            <a:xfrm>
              <a:off x="223" y="1299"/>
              <a:ext cx="1461" cy="199"/>
            </a:xfrm>
            <a:prstGeom prst="wedgeRoundRectCallout">
              <a:avLst>
                <a:gd name="adj1" fmla="val 21069"/>
                <a:gd name="adj2" fmla="val -79616"/>
                <a:gd name="adj3" fmla="val 16667"/>
              </a:avLst>
            </a:pr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30" name="Line 96"/>
            <p:cNvSpPr>
              <a:spLocks noChangeShapeType="1"/>
            </p:cNvSpPr>
            <p:nvPr/>
          </p:nvSpPr>
          <p:spPr bwMode="auto">
            <a:xfrm>
              <a:off x="2580" y="1074"/>
              <a:ext cx="583" cy="1"/>
            </a:xfrm>
            <a:prstGeom prst="line">
              <a:avLst/>
            </a:prstGeom>
            <a:noFill/>
            <a:ln w="540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31" name="Text Box 97"/>
            <p:cNvSpPr txBox="1">
              <a:spLocks noChangeArrowheads="1"/>
            </p:cNvSpPr>
            <p:nvPr/>
          </p:nvSpPr>
          <p:spPr bwMode="auto">
            <a:xfrm>
              <a:off x="2195" y="1246"/>
              <a:ext cx="1025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600">
                  <a:solidFill>
                    <a:srgbClr val="000000"/>
                  </a:solidFill>
                  <a:latin typeface="ＭＳ ゴシック" pitchFamily="49" charset="-128"/>
                </a:rPr>
                <a:t>オーバフローした</a:t>
              </a:r>
              <a:endParaRPr lang="ja-JP"/>
            </a:p>
            <a:p>
              <a:pPr>
                <a:lnSpc>
                  <a:spcPct val="84000"/>
                </a:lnSpc>
              </a:pPr>
              <a:r>
                <a:rPr lang="ja-JP" sz="1600">
                  <a:solidFill>
                    <a:srgbClr val="000000"/>
                  </a:solidFill>
                  <a:latin typeface="ＭＳ ゴシック" pitchFamily="49" charset="-128"/>
                </a:rPr>
                <a:t>値は余りになる</a:t>
              </a:r>
              <a:endParaRPr lang="ja-JP"/>
            </a:p>
          </p:txBody>
        </p:sp>
        <p:sp>
          <p:nvSpPr>
            <p:cNvPr id="20532" name="AutoShape 98"/>
            <p:cNvSpPr>
              <a:spLocks noChangeArrowheads="1"/>
            </p:cNvSpPr>
            <p:nvPr/>
          </p:nvSpPr>
          <p:spPr bwMode="auto">
            <a:xfrm>
              <a:off x="2151" y="1214"/>
              <a:ext cx="1103" cy="342"/>
            </a:xfrm>
            <a:prstGeom prst="wedgeRoundRectCallout">
              <a:avLst>
                <a:gd name="adj1" fmla="val 16509"/>
                <a:gd name="adj2" fmla="val -79736"/>
                <a:gd name="adj3" fmla="val 16667"/>
              </a:avLst>
            </a:pr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33" name="Text Box 99"/>
            <p:cNvSpPr txBox="1">
              <a:spLocks noChangeArrowheads="1"/>
            </p:cNvSpPr>
            <p:nvPr/>
          </p:nvSpPr>
          <p:spPr bwMode="auto">
            <a:xfrm>
              <a:off x="2628" y="201"/>
              <a:ext cx="1922" cy="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altLang="ja-JP" sz="1600">
                  <a:solidFill>
                    <a:srgbClr val="000000"/>
                  </a:solidFill>
                  <a:latin typeface="ＭＳ ゴシック" pitchFamily="49" charset="-128"/>
                </a:rPr>
                <a:t>●</a:t>
              </a:r>
              <a:r>
                <a:rPr lang="ja-JP" sz="1600">
                  <a:solidFill>
                    <a:srgbClr val="000000"/>
                  </a:solidFill>
                  <a:latin typeface="ＭＳ ゴシック" pitchFamily="49" charset="-128"/>
                </a:rPr>
                <a:t>３ビット右に算術シフトするこ　とは８で割ることである</a:t>
              </a:r>
              <a:endParaRPr lang="ja-JP"/>
            </a:p>
            <a:p>
              <a:pPr>
                <a:lnSpc>
                  <a:spcPct val="84000"/>
                </a:lnSpc>
              </a:pPr>
              <a:r>
                <a:rPr lang="ja-JP" sz="1600">
                  <a:solidFill>
                    <a:srgbClr val="000000"/>
                  </a:solidFill>
                  <a:latin typeface="ＭＳ ゴシック" pitchFamily="49" charset="-128"/>
                </a:rPr>
                <a:t>●ＭＳＢの符号ビットはシフトの　対象外である</a:t>
              </a:r>
              <a:endParaRPr lang="ja-JP"/>
            </a:p>
          </p:txBody>
        </p:sp>
        <p:sp>
          <p:nvSpPr>
            <p:cNvPr id="20534" name="AutoShape 100"/>
            <p:cNvSpPr>
              <a:spLocks noChangeArrowheads="1"/>
            </p:cNvSpPr>
            <p:nvPr/>
          </p:nvSpPr>
          <p:spPr bwMode="auto">
            <a:xfrm>
              <a:off x="2569" y="132"/>
              <a:ext cx="2057" cy="701"/>
            </a:xfrm>
            <a:prstGeom prst="roundRect">
              <a:avLst>
                <a:gd name="adj" fmla="val 15778"/>
              </a:avLst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8000" rIns="18000" bIns="18000"/>
            <a:lstStyle/>
            <a:p>
              <a:endParaRPr lang="ja-JP" altLang="ja-JP"/>
            </a:p>
          </p:txBody>
        </p:sp>
        <p:sp>
          <p:nvSpPr>
            <p:cNvPr id="20535" name="Text Box 101"/>
            <p:cNvSpPr txBox="1">
              <a:spLocks noChangeArrowheads="1"/>
            </p:cNvSpPr>
            <p:nvPr/>
          </p:nvSpPr>
          <p:spPr bwMode="auto">
            <a:xfrm>
              <a:off x="4541" y="1489"/>
              <a:ext cx="69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300">
                  <a:solidFill>
                    <a:srgbClr val="000000"/>
                  </a:solidFill>
                  <a:latin typeface="ＭＳ Ｐゴシック" charset="-128"/>
                </a:rPr>
                <a:t>　</a:t>
              </a:r>
              <a:endParaRPr lang="ja-JP"/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1168568" y="1527448"/>
            <a:ext cx="654915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/>
              <a:t>負数</a:t>
            </a:r>
            <a:r>
              <a:rPr lang="ja-JP" altLang="en-US" sz="2400" b="1" dirty="0"/>
              <a:t>を２の補数で</a:t>
            </a:r>
            <a:r>
              <a:rPr lang="ja-JP" altLang="en-US" sz="2400" b="1"/>
              <a:t>表現する</a:t>
            </a:r>
          </a:p>
          <a:p>
            <a:pPr>
              <a:defRPr/>
            </a:pPr>
            <a:r>
              <a:rPr lang="ja-JP" altLang="en-US" sz="2400" b="1"/>
              <a:t>　２</a:t>
            </a:r>
            <a:r>
              <a:rPr lang="ja-JP" altLang="en-US" sz="2400" b="1" dirty="0"/>
              <a:t>進</a:t>
            </a:r>
            <a:r>
              <a:rPr lang="ja-JP" altLang="en-US" sz="2400" b="1"/>
              <a:t>数１００１１０１０を２</a:t>
            </a:r>
            <a:r>
              <a:rPr lang="ja-JP" altLang="en-US" sz="2400" b="1" dirty="0"/>
              <a:t>進数１０００</a:t>
            </a:r>
            <a:r>
              <a:rPr lang="ja-JP" altLang="en-US" sz="2400" b="1"/>
              <a:t>で割る演算</a:t>
            </a:r>
            <a:endParaRPr lang="ja-JP" altLang="en-US" sz="2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889766"/>
          </a:xfrm>
        </p:spPr>
        <p:txBody>
          <a:bodyPr/>
          <a:lstStyle/>
          <a:p>
            <a:pPr algn="ctr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被除数を１０進数ｍで割る除算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91680" y="2852936"/>
            <a:ext cx="612068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dirty="0"/>
              <a:t>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被除数を１０進数ｍ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で割る演算</a:t>
            </a:r>
          </a:p>
          <a:p>
            <a:pPr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①　１０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進数ｍを２進数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に変換する</a:t>
            </a:r>
          </a:p>
          <a:p>
            <a:pPr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除数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のビットシフトと減算によって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求める。</a:t>
            </a:r>
          </a:p>
          <a:p>
            <a:pPr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③　具体例を次ページに示す。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DA94AD5-B4D6-4918-8E44-731AC6A10F39}"/>
              </a:ext>
            </a:extLst>
          </p:cNvPr>
          <p:cNvSpPr txBox="1"/>
          <p:nvPr/>
        </p:nvSpPr>
        <p:spPr>
          <a:xfrm>
            <a:off x="971600" y="1052736"/>
            <a:ext cx="6624736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２進数０１００１０１０を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１０進数１７で割る演算</a:t>
            </a:r>
          </a:p>
          <a:p>
            <a:pPr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①　１０進数１７を２進数１０００１に変換する。</a:t>
            </a:r>
          </a:p>
          <a:p>
            <a:pPr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marL="457200" indent="-457200">
              <a:buAutoNum type="circleNumDbPlain" startAt="2"/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１を含む桁単位に分離する。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１０００１＝１００００＋１</a:t>
            </a:r>
          </a:p>
          <a:p>
            <a:pPr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③　２進数０１００１０１０を４ビット右にシフトする。</a:t>
            </a:r>
          </a:p>
          <a:p>
            <a:pPr lvl="2"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０１００１０１０→１００</a:t>
            </a:r>
          </a:p>
          <a:p>
            <a:pPr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④　０１００１０１０－０１０００１００＝１１０</a:t>
            </a:r>
          </a:p>
          <a:p>
            <a:pPr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⑤　商は１００＝４で、余りは１１０＝６となる。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0532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18328"/>
          </a:xfrm>
        </p:spPr>
        <p:txBody>
          <a:bodyPr/>
          <a:lstStyle/>
          <a:p>
            <a:pPr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具体例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3608" y="2492896"/>
            <a:ext cx="701269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dirty="0"/>
              <a:t>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２進数１０１０１を３で割る場合、次の要領で求める。</a:t>
            </a:r>
          </a:p>
          <a:p>
            <a:pPr>
              <a:defRPr/>
            </a:pP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１０進数の３を２進数に変換する </a:t>
            </a:r>
          </a:p>
          <a:p>
            <a:pPr lvl="2">
              <a:defRPr/>
            </a:pP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３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１０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＝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   </a:t>
            </a:r>
          </a:p>
          <a:p>
            <a:pPr>
              <a:defRPr/>
            </a:pP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１０１０１から１１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×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１００＝１１００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を引く</a:t>
            </a:r>
            <a:endParaRPr lang="ja-JP" altLang="en-US" sz="2400" b="1" u="sng" dirty="0">
              <a:latin typeface="ＭＳ Ｐゴシック" pitchFamily="50" charset="-128"/>
              <a:ea typeface="ＭＳ Ｐゴシック" pitchFamily="50" charset="-128"/>
            </a:endParaRPr>
          </a:p>
          <a:p>
            <a:pPr lvl="2"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１０１０１－１１００＝１００１</a:t>
            </a:r>
          </a:p>
          <a:p>
            <a:pPr>
              <a:defRPr/>
            </a:pP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③　②の結果の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１００１から１１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×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１０＝ １１０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を引く</a:t>
            </a:r>
            <a:endParaRPr lang="ja-JP" altLang="en-US" sz="2400" b="1" u="sng" dirty="0">
              <a:latin typeface="ＭＳ Ｐゴシック" pitchFamily="50" charset="-128"/>
              <a:ea typeface="ＭＳ Ｐゴシック" pitchFamily="50" charset="-128"/>
            </a:endParaRPr>
          </a:p>
          <a:p>
            <a:pPr lvl="2"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１００１－１１０＝１１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99592" y="1772816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④　③の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結果から１１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×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１＝ １１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を引く</a:t>
            </a:r>
            <a:endParaRPr lang="ja-JP" altLang="en-US" sz="2400" b="1" u="sng" dirty="0">
              <a:latin typeface="ＭＳ Ｐゴシック" pitchFamily="50" charset="-128"/>
              <a:ea typeface="ＭＳ Ｐゴシック" pitchFamily="50" charset="-128"/>
            </a:endParaRPr>
          </a:p>
          <a:p>
            <a:pPr lvl="2"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１１－１１＝０</a:t>
            </a:r>
          </a:p>
          <a:p>
            <a:pPr>
              <a:defRPr/>
            </a:pP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⑤　計算結果が０になる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か、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１１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より小さい値になると減算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を終了する。</a:t>
            </a:r>
          </a:p>
          <a:p>
            <a:pPr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⑥　②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、③、④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で用いた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除数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×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倍数の倍数のみの和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を求める</a:t>
            </a:r>
          </a:p>
          <a:p>
            <a:pPr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１００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＋１０＋１＝１１１</a:t>
            </a:r>
          </a:p>
        </p:txBody>
      </p:sp>
    </p:spTree>
    <p:extLst>
      <p:ext uri="{BB962C8B-B14F-4D97-AF65-F5344CB8AC3E}">
        <p14:creationId xmlns:p14="http://schemas.microsoft.com/office/powerpoint/2010/main" val="2135711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3183" y="683636"/>
            <a:ext cx="8229600" cy="818328"/>
          </a:xfrm>
        </p:spPr>
        <p:txBody>
          <a:bodyPr/>
          <a:lstStyle/>
          <a:p>
            <a:pPr algn="ctr">
              <a:defRPr/>
            </a:pPr>
            <a:r>
              <a:rPr lang="ja-JP" alt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被除数Ａ、除数Ｂ</a:t>
            </a:r>
            <a:r>
              <a:rPr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の場合の計算要領</a:t>
            </a:r>
            <a:endParaRPr lang="ja-JP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13183" y="2132856"/>
            <a:ext cx="8076977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被除数をＡ、除数をＢと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して、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Ｂ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を左に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ビットシフトして、Ａより小さくて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最も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大きい倍数Ｃ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を求める。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Ａ－Ｃの減算結果Ｄを求める。</a:t>
            </a:r>
          </a:p>
          <a:p>
            <a:pPr>
              <a:defRPr/>
            </a:pP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③　このステップでの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商は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Ｂ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からＣへのビットシフトの量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である。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④　②の減算結果Ｄが０になる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か、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また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はＢより小さくなる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と除算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完了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である。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62" y="620688"/>
            <a:ext cx="8229600" cy="818328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被乗数を２</a:t>
            </a:r>
            <a:r>
              <a:rPr lang="ja-JP" altLang="en-US" sz="4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ｎ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倍する演算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4269" y="2564904"/>
            <a:ext cx="780118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①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被乗数を２進数１０倍、１００倍、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…</a:t>
            </a:r>
            <a:r>
              <a:rPr lang="ja-JP" altLang="en-US" sz="2400" b="1" dirty="0" err="1">
                <a:latin typeface="ＭＳ Ｐゴシック" pitchFamily="50" charset="-128"/>
                <a:ea typeface="ＭＳ Ｐゴシック" pitchFamily="50" charset="-128"/>
              </a:rPr>
              <a:t>、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する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場合、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また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は、１０進数の２倍、２</a:t>
            </a:r>
            <a:r>
              <a:rPr lang="ja-JP" altLang="en-US" sz="2400" b="1" baseline="30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＝４倍、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…</a:t>
            </a:r>
            <a:r>
              <a:rPr lang="ja-JP" altLang="en-US" sz="2400" b="1" dirty="0" err="1">
                <a:latin typeface="ＭＳ Ｐゴシック" pitchFamily="50" charset="-128"/>
                <a:ea typeface="ＭＳ Ｐゴシック" pitchFamily="50" charset="-128"/>
              </a:rPr>
              <a:t>、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する場合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1"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被乗数を左へ１ビット、２ビット、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…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、</a:t>
            </a:r>
          </a:p>
          <a:p>
            <a:pPr lvl="1"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シフト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すること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によって求める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ことができる。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被乗数を１０進数の２</a:t>
            </a:r>
            <a:r>
              <a:rPr lang="ja-JP" altLang="en-US" sz="2400" b="1" baseline="30000" dirty="0">
                <a:latin typeface="ＭＳ Ｐゴシック" pitchFamily="50" charset="-128"/>
                <a:ea typeface="ＭＳ Ｐゴシック" pitchFamily="50" charset="-128"/>
              </a:rPr>
              <a:t>ｎ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倍する場合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元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の被乗数を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左へ　ｎビットシフト　し、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下位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の桁の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空いたところには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０を詰めていく。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11560" y="1772816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⑤　④でないならば、Ｃを１ビット右に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シフトして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　　新しい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倍数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Ｃを求める。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⑥　②で求めたＤが新しい倍数Ｃより大きい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場合、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　　Ｄ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をＡに代入して②に戻る。</a:t>
            </a:r>
          </a:p>
          <a:p>
            <a:pPr>
              <a:defRPr/>
            </a:pP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⑦　②で求めたＤが新しい倍数Ｃより小さい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場合、更に、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Ｃ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を１ビット右にシフトして新しい倍数Ｃを求め⑥に戻る。</a:t>
            </a:r>
          </a:p>
          <a:p>
            <a:pPr>
              <a:defRPr/>
            </a:pP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⑧　求める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商は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③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で求めた各ステップのビットシフト量の和になる。</a:t>
            </a:r>
          </a:p>
        </p:txBody>
      </p:sp>
    </p:spTree>
    <p:extLst>
      <p:ext uri="{BB962C8B-B14F-4D97-AF65-F5344CB8AC3E}">
        <p14:creationId xmlns:p14="http://schemas.microsoft.com/office/powerpoint/2010/main" val="35536383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818328"/>
          </a:xfrm>
        </p:spPr>
        <p:txBody>
          <a:bodyPr/>
          <a:lstStyle/>
          <a:p>
            <a:pPr algn="ctr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除算の商と余りの求め方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91680" y="3140968"/>
            <a:ext cx="612068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①</a:t>
            </a:r>
            <a:r>
              <a:rPr lang="ja-JP" altLang="en-US" b="1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最下位の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桁から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１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のアンダーフローが発生する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と、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あまり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が発生する。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符号が正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の場合</a:t>
            </a:r>
          </a:p>
          <a:p>
            <a:pPr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シフトアウト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したビットが余りと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なる。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77CD599-63B1-4577-9750-67677F65316A}"/>
              </a:ext>
            </a:extLst>
          </p:cNvPr>
          <p:cNvSpPr txBox="1"/>
          <p:nvPr/>
        </p:nvSpPr>
        <p:spPr>
          <a:xfrm>
            <a:off x="899592" y="1844824"/>
            <a:ext cx="770485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③　符号が負の場合、</a:t>
            </a:r>
          </a:p>
          <a:p>
            <a:pPr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❶　シフトアウトしたｎビットから、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２</a:t>
            </a:r>
            <a:r>
              <a:rPr lang="ja-JP" altLang="en-US" sz="2400" b="1" baseline="30000">
                <a:latin typeface="ＭＳ Ｐゴシック" pitchFamily="50" charset="-128"/>
                <a:ea typeface="ＭＳ Ｐゴシック" pitchFamily="50" charset="-128"/>
              </a:rPr>
              <a:t>ｎ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を引いたものが余りとなる。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❷　１１の２ビットがシフトアウトすると、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余りは３－２</a:t>
            </a:r>
            <a:r>
              <a:rPr lang="ja-JP" altLang="en-US" sz="2400" b="1" baseline="3000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＝－１となる。</a:t>
            </a:r>
          </a:p>
          <a:p>
            <a:pPr>
              <a:defRPr/>
            </a:pP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④　符号が負の場合の商は、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２進数から求めた１０進数に１を加算した値となる。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36400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4177" y="836712"/>
            <a:ext cx="8229600" cy="746890"/>
          </a:xfrm>
        </p:spPr>
        <p:txBody>
          <a:bodyPr/>
          <a:lstStyle/>
          <a:p>
            <a:pPr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具体例１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0889" y="2974300"/>
            <a:ext cx="799288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①　８ビット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の２進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数０１１０００１１を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２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進数１００で割った場合の余りを求める。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８ビット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の２進数の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０１１０００１１を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右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に２ビットシフトする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と、１１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がシフトアウトする。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③　元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の２進数は正であるから、余りは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＝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３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１０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と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なる。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163421F-C81A-4C94-B371-689F1C87CD4D}"/>
              </a:ext>
            </a:extLst>
          </p:cNvPr>
          <p:cNvSpPr txBox="1"/>
          <p:nvPr/>
        </p:nvSpPr>
        <p:spPr>
          <a:xfrm>
            <a:off x="1115616" y="2459504"/>
            <a:ext cx="712879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④　１０進数の検算</a:t>
            </a:r>
          </a:p>
          <a:p>
            <a:pPr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❶　２進数０１１０００１１は１０進数９９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❷　４で割ると</a:t>
            </a:r>
          </a:p>
          <a:p>
            <a:pPr lvl="2"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９９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÷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４＝２４余り３</a:t>
            </a:r>
          </a:p>
          <a:p>
            <a:pPr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⑤　商は２進数の０００１１０００で、１０進数の２４となる。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76147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18328"/>
          </a:xfrm>
        </p:spPr>
        <p:txBody>
          <a:bodyPr/>
          <a:lstStyle/>
          <a:p>
            <a:pPr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具体例２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2392" y="2379652"/>
            <a:ext cx="785921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①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負数を２の補数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で表す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８ビット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の２進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数１１１０００１１を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２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進数１００で割った場合の余りを求める。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８ビットの２進数の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１１１０００１１を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右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に２ビットシフトする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と、１１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がシフトアウトする。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③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元の２進数は負であるから、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余りは次のようになる。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2">
              <a:defRPr/>
            </a:pP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－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baseline="30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１０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＝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３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１０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－４＝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－１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475656" y="2348880"/>
            <a:ext cx="66607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④　１０進数の検算　</a:t>
            </a:r>
          </a:p>
          <a:p>
            <a:pPr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❶　２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進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数１１１０００１１は、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１０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進数の－２９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である。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❷　除算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2"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－２９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÷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４＝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－７　余り　－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⑤　　商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は１１１１１０００で、－８＋１＝－７となる。</a:t>
            </a:r>
          </a:p>
        </p:txBody>
      </p:sp>
    </p:spTree>
    <p:extLst>
      <p:ext uri="{BB962C8B-B14F-4D97-AF65-F5344CB8AC3E}">
        <p14:creationId xmlns:p14="http://schemas.microsoft.com/office/powerpoint/2010/main" val="27851356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746890"/>
          </a:xfrm>
        </p:spPr>
        <p:txBody>
          <a:bodyPr/>
          <a:lstStyle/>
          <a:p>
            <a:pPr>
              <a:defRPr/>
            </a:pPr>
            <a:r>
              <a:rPr lang="ja-JP" altLang="en-US" sz="4000" b="1"/>
              <a:t>具体例３</a:t>
            </a:r>
            <a:endParaRPr lang="ja-JP" altLang="en-US" sz="4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2406256"/>
            <a:ext cx="813690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/>
              <a:t>①</a:t>
            </a:r>
            <a:r>
              <a:rPr lang="ja-JP" altLang="en-US"/>
              <a:t>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負数を２の補数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で表す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８ビット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の２進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数１０１０１０１０を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２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進数１００で割った時の商と余りを求める。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2"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１０１０１０１０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÷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１００＝１１１０１０１０　</a:t>
            </a: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８ビットの２進数の１０１０１０１０は１０進数の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－８６である。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③　２ビット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右に算術シフトする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と、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１０がシフトアウトして、２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進数は１１１０１０１０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となる。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115616" y="1844824"/>
            <a:ext cx="72728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④　 ２進数は１１１０１０１０ を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１０進数に変換すると、－２２となる。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符号が負の場合の商は－２２＋１＝－２１となる。</a:t>
            </a:r>
          </a:p>
          <a:p>
            <a:pPr>
              <a:defRPr/>
            </a:pPr>
            <a:endParaRPr lang="ja-JP" alt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ja-JP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⑤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余りは、２進数１０がシフトアウトする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ため、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　　　　　次のようになる。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2">
              <a:defRPr/>
            </a:pPr>
            <a:r>
              <a:rPr lang="ja-JP" altLang="en-US" sz="2400" b="1" baseline="-2500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 (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１０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－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baseline="3000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>
                <a:latin typeface="ＭＳ Ｐゴシック" pitchFamily="50" charset="-128"/>
                <a:ea typeface="ＭＳ Ｐゴシック" pitchFamily="50" charset="-128"/>
              </a:rPr>
              <a:t>１０ 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＝－２－４＝－２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⑥　商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は－２１、余りは－２となる。</a:t>
            </a:r>
          </a:p>
        </p:txBody>
      </p:sp>
    </p:spTree>
    <p:extLst>
      <p:ext uri="{BB962C8B-B14F-4D97-AF65-F5344CB8AC3E}">
        <p14:creationId xmlns:p14="http://schemas.microsoft.com/office/powerpoint/2010/main" val="1081110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3549" y="836712"/>
            <a:ext cx="8229600" cy="74689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具体例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2636912"/>
            <a:ext cx="763284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/>
              <a:t>①</a:t>
            </a:r>
            <a:r>
              <a:rPr lang="ja-JP" altLang="en-US"/>
              <a:t>　</a:t>
            </a:r>
            <a:r>
              <a:rPr lang="ja-JP" altLang="en-US" sz="2400" b="1" dirty="0"/>
              <a:t>２進数１１０１を２進数１０倍、</a:t>
            </a:r>
            <a:r>
              <a:rPr lang="ja-JP" altLang="en-US" sz="2400" b="1"/>
              <a:t>１００倍する演算</a:t>
            </a:r>
            <a:endParaRPr lang="ja-JP" altLang="en-US" sz="2400" b="1" dirty="0"/>
          </a:p>
          <a:p>
            <a:pPr>
              <a:defRPr/>
            </a:pPr>
            <a:endParaRPr lang="ja-JP" altLang="en-US" sz="2400" b="1" dirty="0"/>
          </a:p>
          <a:p>
            <a:pPr>
              <a:defRPr/>
            </a:pPr>
            <a:r>
              <a:rPr lang="ja-JP" altLang="en-US" sz="2400" b="1"/>
              <a:t>②　</a:t>
            </a:r>
            <a:r>
              <a:rPr lang="ja-JP" altLang="en-US" sz="2400" b="1" dirty="0"/>
              <a:t>２進数１１０１を</a:t>
            </a:r>
            <a:r>
              <a:rPr lang="ja-JP" altLang="en-US" sz="2400" b="1"/>
              <a:t>１０倍する演算</a:t>
            </a:r>
          </a:p>
          <a:p>
            <a:pPr>
              <a:defRPr/>
            </a:pPr>
            <a:endParaRPr lang="ja-JP" altLang="en-US" sz="2400" b="1"/>
          </a:p>
          <a:p>
            <a:pPr>
              <a:defRPr/>
            </a:pPr>
            <a:r>
              <a:rPr lang="ja-JP" altLang="en-US" sz="2400" b="1"/>
              <a:t>　　　　　１ビット</a:t>
            </a:r>
            <a:r>
              <a:rPr lang="ja-JP" altLang="en-US" sz="2400" b="1" dirty="0"/>
              <a:t>左に</a:t>
            </a:r>
            <a:r>
              <a:rPr lang="ja-JP" altLang="en-US" sz="2400" b="1"/>
              <a:t>シフトして　１１０１０　と</a:t>
            </a:r>
            <a:r>
              <a:rPr lang="ja-JP" altLang="en-US" sz="2400" b="1" dirty="0"/>
              <a:t>なる。</a:t>
            </a:r>
          </a:p>
          <a:p>
            <a:pPr>
              <a:defRPr/>
            </a:pPr>
            <a:r>
              <a:rPr lang="ja-JP" altLang="en-US" sz="2400" b="1" dirty="0"/>
              <a:t>　</a:t>
            </a:r>
          </a:p>
          <a:p>
            <a:pPr>
              <a:defRPr/>
            </a:pPr>
            <a:r>
              <a:rPr lang="ja-JP" altLang="en-US" sz="2400" b="1"/>
              <a:t>③　２</a:t>
            </a:r>
            <a:r>
              <a:rPr lang="ja-JP" altLang="en-US" sz="2400" b="1" dirty="0"/>
              <a:t>進数１１０１を</a:t>
            </a:r>
            <a:r>
              <a:rPr lang="ja-JP" altLang="en-US" sz="2400" b="1"/>
              <a:t>１００倍する演算</a:t>
            </a:r>
          </a:p>
          <a:p>
            <a:pPr>
              <a:defRPr/>
            </a:pPr>
            <a:endParaRPr lang="ja-JP" altLang="en-US" sz="2400" b="1"/>
          </a:p>
          <a:p>
            <a:pPr>
              <a:defRPr/>
            </a:pPr>
            <a:r>
              <a:rPr lang="ja-JP" altLang="en-US" sz="2400" b="1"/>
              <a:t>　　　　　２ビット</a:t>
            </a:r>
            <a:r>
              <a:rPr lang="ja-JP" altLang="en-US" sz="2400" b="1" dirty="0"/>
              <a:t>左に</a:t>
            </a:r>
            <a:r>
              <a:rPr lang="ja-JP" altLang="en-US" sz="2400" b="1"/>
              <a:t>シフトして　１１０１００　と</a:t>
            </a:r>
            <a:r>
              <a:rPr lang="ja-JP" altLang="en-US" sz="2400" b="1" dirty="0"/>
              <a:t>なる。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7480" y="692696"/>
            <a:ext cx="8229600" cy="74689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具体例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36176" y="1916832"/>
            <a:ext cx="766090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①</a:t>
            </a:r>
            <a:r>
              <a:rPr lang="ja-JP" altLang="en-US" b="1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２進数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１１０１を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１１０倍数する演算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次のように表すことが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できる。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1"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１１０１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×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１１０＝１１０１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×(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１００＋１０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</a:p>
          <a:p>
            <a:pPr lvl="5"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＝１１０１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×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１００＋１１０１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×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１０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③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１１０１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×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１００と１１０１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×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１０の結果の和として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求める。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1"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１１０１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×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１１０＝１１０１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×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１００＋１１０１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×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１０</a:t>
            </a:r>
          </a:p>
          <a:p>
            <a:pPr lvl="5"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＝１１０１００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＋１１０１０＝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１００１１１０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889766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被乗数を１０進数の</a:t>
            </a:r>
            <a:r>
              <a:rPr lang="ja-JP" alt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ｍ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倍する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0519" y="2420888"/>
            <a:ext cx="730575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/>
              <a:t>①　被</a:t>
            </a:r>
            <a:r>
              <a:rPr lang="ja-JP" altLang="en-US" sz="2400" b="1" dirty="0"/>
              <a:t>乗数を１０進数の</a:t>
            </a:r>
            <a:r>
              <a:rPr lang="ja-JP" altLang="en-US" sz="2400" b="1" err="1"/>
              <a:t>ｍ</a:t>
            </a:r>
            <a:r>
              <a:rPr lang="ja-JP" altLang="en-US" sz="2400" b="1"/>
              <a:t>倍する演算は</a:t>
            </a:r>
          </a:p>
          <a:p>
            <a:pPr>
              <a:defRPr/>
            </a:pPr>
            <a:r>
              <a:rPr lang="ja-JP" altLang="en-US" sz="2400" b="1"/>
              <a:t>　　　　　１０</a:t>
            </a:r>
            <a:r>
              <a:rPr lang="ja-JP" altLang="en-US" sz="2400" b="1" dirty="0"/>
              <a:t>進数のｍを２進数</a:t>
            </a:r>
            <a:r>
              <a:rPr lang="ja-JP" altLang="en-US" sz="2400" b="1"/>
              <a:t>に変換し、</a:t>
            </a:r>
          </a:p>
          <a:p>
            <a:pPr>
              <a:defRPr/>
            </a:pPr>
            <a:r>
              <a:rPr lang="ja-JP" altLang="en-US" sz="2400" b="1"/>
              <a:t>　　　　　　　　　　　　　　　ビットシフトを利用して求める。</a:t>
            </a:r>
          </a:p>
          <a:p>
            <a:pPr>
              <a:defRPr/>
            </a:pPr>
            <a:endParaRPr lang="ja-JP" altLang="en-US" sz="2400" b="1"/>
          </a:p>
          <a:p>
            <a:pPr>
              <a:defRPr/>
            </a:pPr>
            <a:r>
              <a:rPr lang="ja-JP" altLang="en-US" sz="2400" b="1"/>
              <a:t>②　左</a:t>
            </a:r>
            <a:r>
              <a:rPr lang="ja-JP" altLang="en-US" sz="2400" b="1" dirty="0"/>
              <a:t>へのビットシフトと加算によって</a:t>
            </a:r>
            <a:r>
              <a:rPr lang="ja-JP" altLang="en-US" sz="2400" b="1"/>
              <a:t>求める。</a:t>
            </a:r>
          </a:p>
          <a:p>
            <a:pPr>
              <a:defRPr/>
            </a:pPr>
            <a:endParaRPr lang="ja-JP" altLang="en-US" sz="2400" b="1"/>
          </a:p>
          <a:p>
            <a:pPr>
              <a:defRPr/>
            </a:pPr>
            <a:r>
              <a:rPr lang="ja-JP" altLang="en-US" sz="2400" b="1"/>
              <a:t>　　❶　２進数の１のビットの（桁－１）だけ、</a:t>
            </a:r>
          </a:p>
          <a:p>
            <a:pPr>
              <a:defRPr/>
            </a:pPr>
            <a:r>
              <a:rPr lang="ja-JP" altLang="en-US" sz="2400" b="1"/>
              <a:t>　　　　　　　　　　　　　　　　　左にビットシフトする。</a:t>
            </a:r>
          </a:p>
          <a:p>
            <a:pPr>
              <a:defRPr/>
            </a:pPr>
            <a:r>
              <a:rPr lang="ja-JP" altLang="en-US" sz="2400" b="1"/>
              <a:t>　　❷　１のビットが３桁目にある１００の場合、</a:t>
            </a:r>
          </a:p>
          <a:p>
            <a:pPr>
              <a:defRPr/>
            </a:pPr>
            <a:r>
              <a:rPr lang="ja-JP" altLang="en-US" sz="2400" b="1"/>
              <a:t>　　　　　　　　　　　　　　　　　２ビット左にビットシフトする。</a:t>
            </a:r>
            <a:endParaRPr lang="ja-JP" altLang="en-US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6379C180-1A30-42CC-B120-67EBD7CB79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243" y="2204864"/>
            <a:ext cx="8053514" cy="355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234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4689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具体例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03648" y="2708920"/>
            <a:ext cx="694450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進数Ｙをｍ＝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２９倍する演算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１０進数の２９を２進数に変換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する。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2">
              <a:defRPr/>
            </a:pP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２９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１０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＝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１０１１１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②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Ｙ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×(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１００００＋１００＋１０＋１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2"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＝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Ｙ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×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baseline="30000" dirty="0">
                <a:latin typeface="ＭＳ Ｐゴシック" pitchFamily="50" charset="-128"/>
                <a:ea typeface="ＭＳ Ｐゴシック" pitchFamily="50" charset="-128"/>
              </a:rPr>
              <a:t>４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＋Ｙ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×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baseline="30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＋Ｙ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×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＋Ｙ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3C10B8D-6C08-4768-8877-CAA7CC7C7ACC}"/>
              </a:ext>
            </a:extLst>
          </p:cNvPr>
          <p:cNvSpPr txBox="1"/>
          <p:nvPr/>
        </p:nvSpPr>
        <p:spPr>
          <a:xfrm>
            <a:off x="1547664" y="2274838"/>
            <a:ext cx="662473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③　次の演算で求める。　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❶　Ｙを４ビット左にシフトした結果を求める。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❷　Ｙを２ビット左にシフトした結果を求める。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❸　Ｙを１ビット左にシフトした結果を求める。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❹　❶、❷、❸の結果の和を求める。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5144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4735" y="607871"/>
            <a:ext cx="8229600" cy="818328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オーバフローの発生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8339" y="2110443"/>
            <a:ext cx="7767321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①　</a:t>
            </a:r>
            <a:r>
              <a:rPr lang="ja-JP" altLang="en-US" sz="2400" b="1"/>
              <a:t>正数の場合</a:t>
            </a:r>
          </a:p>
          <a:p>
            <a:pPr>
              <a:defRPr/>
            </a:pPr>
            <a:endParaRPr lang="ja-JP" altLang="en-US" sz="2400" b="1" dirty="0"/>
          </a:p>
          <a:p>
            <a:pPr lvl="1">
              <a:defRPr/>
            </a:pPr>
            <a:r>
              <a:rPr lang="ja-JP" altLang="en-US" sz="2400" b="1"/>
              <a:t>左</a:t>
            </a:r>
            <a:r>
              <a:rPr lang="ja-JP" altLang="en-US" sz="2400" b="1" dirty="0"/>
              <a:t>に算術シフト</a:t>
            </a:r>
            <a:r>
              <a:rPr lang="ja-JP" altLang="en-US" sz="2400" b="1"/>
              <a:t>して、</a:t>
            </a:r>
          </a:p>
          <a:p>
            <a:pPr lvl="1">
              <a:defRPr/>
            </a:pPr>
            <a:r>
              <a:rPr lang="ja-JP" altLang="en-US" sz="2400" b="1"/>
              <a:t>　　　１</a:t>
            </a:r>
            <a:r>
              <a:rPr lang="ja-JP" altLang="en-US" sz="2400" b="1" dirty="0"/>
              <a:t>のオーバフローが発生すると、答えは正しくない。</a:t>
            </a:r>
          </a:p>
          <a:p>
            <a:pPr>
              <a:defRPr/>
            </a:pPr>
            <a:endParaRPr lang="ja-JP" altLang="en-US" sz="2400" b="1" dirty="0"/>
          </a:p>
          <a:p>
            <a:pPr>
              <a:defRPr/>
            </a:pPr>
            <a:r>
              <a:rPr lang="ja-JP" altLang="en-US" sz="2400" b="1"/>
              <a:t>②　負数の場合</a:t>
            </a:r>
          </a:p>
          <a:p>
            <a:pPr>
              <a:defRPr/>
            </a:pPr>
            <a:endParaRPr lang="ja-JP" altLang="en-US" sz="2400" b="1" dirty="0"/>
          </a:p>
          <a:p>
            <a:pPr lvl="1">
              <a:defRPr/>
            </a:pPr>
            <a:r>
              <a:rPr lang="ja-JP" altLang="en-US" sz="2400" b="1"/>
              <a:t>左</a:t>
            </a:r>
            <a:r>
              <a:rPr lang="ja-JP" altLang="en-US" sz="2400" b="1" dirty="0"/>
              <a:t>に算術シフト</a:t>
            </a:r>
            <a:r>
              <a:rPr lang="ja-JP" altLang="en-US" sz="2400" b="1"/>
              <a:t>して、</a:t>
            </a:r>
          </a:p>
          <a:p>
            <a:pPr lvl="1">
              <a:defRPr/>
            </a:pPr>
            <a:r>
              <a:rPr lang="ja-JP" altLang="en-US" sz="2400" b="1"/>
              <a:t>　　　０</a:t>
            </a:r>
            <a:r>
              <a:rPr lang="ja-JP" altLang="en-US" sz="2400" b="1" dirty="0"/>
              <a:t>のオーバフローが発生すると、答えが正しくない。</a:t>
            </a:r>
          </a:p>
          <a:p>
            <a:pPr>
              <a:defRPr/>
            </a:pPr>
            <a:endParaRPr lang="ja-JP" altLang="en-US" sz="2400" b="1" dirty="0"/>
          </a:p>
          <a:p>
            <a:pPr>
              <a:defRPr/>
            </a:pPr>
            <a:r>
              <a:rPr lang="ja-JP" altLang="en-US" sz="2400" b="1"/>
              <a:t>③　オーバフロー</a:t>
            </a:r>
            <a:r>
              <a:rPr lang="ja-JP" altLang="en-US" sz="2400" b="1" dirty="0"/>
              <a:t>が発生</a:t>
            </a:r>
            <a:r>
              <a:rPr lang="ja-JP" altLang="en-US" sz="2400" b="1"/>
              <a:t>すると答えは正しくない。</a:t>
            </a:r>
            <a:endParaRPr lang="ja-JP" altLang="en-US" sz="2400" b="1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スライド 1 - &amp;quot;２進数の乗除演算&amp;quot;&quot;/&gt;&lt;property id=&quot;20307&quot; value=&quot;256&quot;/&gt;&lt;/object&gt;&lt;object type=&quot;3&quot; unique_id=&quot;10020&quot;&gt;&lt;property id=&quot;20148&quot; value=&quot;5&quot;/&gt;&lt;property id=&quot;20300&quot; value=&quot;スライド 2 - &amp;quot;被乗数を２ｎ倍する演算&amp;quot;&quot;/&gt;&lt;property id=&quot;20307&quot; value=&quot;257&quot;/&gt;&lt;/object&gt;&lt;object type=&quot;3&quot; unique_id=&quot;10021&quot;&gt;&lt;property id=&quot;20148&quot; value=&quot;5&quot;/&gt;&lt;property id=&quot;20300&quot; value=&quot;スライド 3 - &amp;quot;具体例&amp;quot;&quot;/&gt;&lt;property id=&quot;20307&quot; value=&quot;258&quot;/&gt;&lt;/object&gt;&lt;object type=&quot;3&quot; unique_id=&quot;10022&quot;&gt;&lt;property id=&quot;20148&quot; value=&quot;5&quot;/&gt;&lt;property id=&quot;20300&quot; value=&quot;スライド 4 - &amp;quot;具体例&amp;quot;&quot;/&gt;&lt;property id=&quot;20307&quot; value=&quot;259&quot;/&gt;&lt;/object&gt;&lt;object type=&quot;3&quot; unique_id=&quot;10023&quot;&gt;&lt;property id=&quot;20148&quot; value=&quot;5&quot;/&gt;&lt;property id=&quot;20300&quot; value=&quot;スライド 5 - &amp;quot;被乗数を１０進数のｍ倍する&amp;quot;&quot;/&gt;&lt;property id=&quot;20307&quot; value=&quot;260&quot;/&gt;&lt;/object&gt;&lt;object type=&quot;3&quot; unique_id=&quot;10024&quot;&gt;&lt;property id=&quot;20148&quot; value=&quot;5&quot;/&gt;&lt;property id=&quot;20300&quot; value=&quot;スライド 6 - &amp;quot;具　体　例&amp;quot;&quot;/&gt;&lt;property id=&quot;20307&quot; value=&quot;261&quot;/&gt;&lt;/object&gt;&lt;object type=&quot;3&quot; unique_id=&quot;10073&quot;&gt;&lt;property id=&quot;20148&quot; value=&quot;5&quot;/&gt;&lt;property id=&quot;20300&quot; value=&quot;スライド 7 - &amp;quot;オーバフローの発生&amp;quot;&quot;/&gt;&lt;property id=&quot;20307&quot; value=&quot;262&quot;/&gt;&lt;/object&gt;&lt;object type=&quot;3&quot; unique_id=&quot;10074&quot;&gt;&lt;property id=&quot;20148&quot; value=&quot;5&quot;/&gt;&lt;property id=&quot;20300&quot; value=&quot;スライド 8 - &amp;quot;具体例&amp;quot;&quot;/&gt;&lt;property id=&quot;20307&quot; value=&quot;263&quot;/&gt;&lt;/object&gt;&lt;object type=&quot;3&quot; unique_id=&quot;10075&quot;&gt;&lt;property id=&quot;20148&quot; value=&quot;5&quot;/&gt;&lt;property id=&quot;20300&quot; value=&quot;スライド 9 - &amp;quot;具体例&amp;quot;&quot;/&gt;&lt;property id=&quot;20307&quot; value=&quot;264&quot;/&gt;&lt;/object&gt;&lt;object type=&quot;3&quot; unique_id=&quot;10131&quot;&gt;&lt;property id=&quot;20148&quot; value=&quot;5&quot;/&gt;&lt;property id=&quot;20300&quot; value=&quot;スライド 10 - &amp;quot;被乗数を２ｎで割る演算&amp;quot;&quot;/&gt;&lt;property id=&quot;20307&quot; value=&quot;265&quot;/&gt;&lt;/object&gt;&lt;object type=&quot;3&quot; unique_id=&quot;10132&quot;&gt;&lt;property id=&quot;20148&quot; value=&quot;5&quot;/&gt;&lt;property id=&quot;20300&quot; value=&quot;スライド 11&quot;/&gt;&lt;property id=&quot;20307&quot; value=&quot;266&quot;/&gt;&lt;/object&gt;&lt;object type=&quot;3&quot; unique_id=&quot;10133&quot;&gt;&lt;property id=&quot;20148&quot; value=&quot;5&quot;/&gt;&lt;property id=&quot;20300&quot; value=&quot;スライド 12 - &amp;quot;被除数を１０進数ｍで割る除算&amp;quot;&quot;/&gt;&lt;property id=&quot;20307&quot; value=&quot;267&quot;/&gt;&lt;/object&gt;&lt;object type=&quot;3&quot; unique_id=&quot;10134&quot;&gt;&lt;property id=&quot;20148&quot; value=&quot;5&quot;/&gt;&lt;property id=&quot;20300&quot; value=&quot;スライド 13 - &amp;quot;具体例&amp;quot;&quot;/&gt;&lt;property id=&quot;20307&quot; value=&quot;268&quot;/&gt;&lt;/object&gt;&lt;object type=&quot;3&quot; unique_id=&quot;10135&quot;&gt;&lt;property id=&quot;20148&quot; value=&quot;5&quot;/&gt;&lt;property id=&quot;20300&quot; value=&quot;スライド 15 - &amp;quot;被除数をＡ、除数をＢの場合の計算要領&amp;quot;&quot;/&gt;&lt;property id=&quot;20307&quot; value=&quot;269&quot;/&gt;&lt;/object&gt;&lt;object type=&quot;3&quot; unique_id=&quot;10216&quot;&gt;&lt;property id=&quot;20148&quot; value=&quot;5&quot;/&gt;&lt;property id=&quot;20300&quot; value=&quot;スライド 17 - &amp;quot;除算の商と余りの求め方&amp;quot;&quot;/&gt;&lt;property id=&quot;20307&quot; value=&quot;270&quot;/&gt;&lt;/object&gt;&lt;object type=&quot;3&quot; unique_id=&quot;10217&quot;&gt;&lt;property id=&quot;20148&quot; value=&quot;5&quot;/&gt;&lt;property id=&quot;20300&quot; value=&quot;スライド 18 - &amp;quot;具体例&amp;quot;&quot;/&gt;&lt;property id=&quot;20307&quot; value=&quot;271&quot;/&gt;&lt;/object&gt;&lt;object type=&quot;3&quot; unique_id=&quot;10290&quot;&gt;&lt;property id=&quot;20148&quot; value=&quot;5&quot;/&gt;&lt;property id=&quot;20300&quot; value=&quot;スライド 19 - &amp;quot;具体例&amp;quot;&quot;/&gt;&lt;property id=&quot;20307&quot; value=&quot;273&quot;/&gt;&lt;/object&gt;&lt;object type=&quot;3&quot; unique_id=&quot;10291&quot;&gt;&lt;property id=&quot;20148&quot; value=&quot;5&quot;/&gt;&lt;property id=&quot;20300&quot; value=&quot;スライド 21 - &amp;quot;具体例&amp;quot;&quot;/&gt;&lt;property id=&quot;20307&quot; value=&quot;272&quot;/&gt;&lt;/object&gt;&lt;object type=&quot;3&quot; unique_id=&quot;12082&quot;&gt;&lt;property id=&quot;20148&quot; value=&quot;5&quot;/&gt;&lt;property id=&quot;20300&quot; value=&quot;スライド 14&quot;/&gt;&lt;property id=&quot;20307&quot; value=&quot;274&quot;/&gt;&lt;/object&gt;&lt;object type=&quot;3&quot; unique_id=&quot;12083&quot;&gt;&lt;property id=&quot;20148&quot; value=&quot;5&quot;/&gt;&lt;property id=&quot;20300&quot; value=&quot;スライド 16&quot;/&gt;&lt;property id=&quot;20307&quot; value=&quot;275&quot;/&gt;&lt;/object&gt;&lt;object type=&quot;3&quot; unique_id=&quot;12084&quot;&gt;&lt;property id=&quot;20148&quot; value=&quot;5&quot;/&gt;&lt;property id=&quot;20300&quot; value=&quot;スライド 20&quot;/&gt;&lt;property id=&quot;20307&quot; value=&quot;276&quot;/&gt;&lt;/object&gt;&lt;object type=&quot;3&quot; unique_id=&quot;12085&quot;&gt;&lt;property id=&quot;20148&quot; value=&quot;5&quot;/&gt;&lt;property id=&quot;20300&quot; value=&quot;スライド 22&quot;/&gt;&lt;property id=&quot;20307&quot; value=&quot;277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484</TotalTime>
  <Words>2333</Words>
  <Application>Microsoft Office PowerPoint</Application>
  <PresentationFormat>画面に合わせる (4:3)</PresentationFormat>
  <Paragraphs>277</Paragraphs>
  <Slides>28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4" baseType="lpstr">
      <vt:lpstr>ＭＳ Ｐゴシック</vt:lpstr>
      <vt:lpstr>ＭＳ ゴシック</vt:lpstr>
      <vt:lpstr>Arial</vt:lpstr>
      <vt:lpstr>Calibri</vt:lpstr>
      <vt:lpstr>Symbol</vt:lpstr>
      <vt:lpstr>ウェーブ</vt:lpstr>
      <vt:lpstr>２進数の乗除演算</vt:lpstr>
      <vt:lpstr>被乗数を２ｎ倍する演算</vt:lpstr>
      <vt:lpstr>具体例</vt:lpstr>
      <vt:lpstr>具体例</vt:lpstr>
      <vt:lpstr>被乗数を１０進数のｍ倍する</vt:lpstr>
      <vt:lpstr>PowerPoint プレゼンテーション</vt:lpstr>
      <vt:lpstr>具体例</vt:lpstr>
      <vt:lpstr>PowerPoint プレゼンテーション</vt:lpstr>
      <vt:lpstr>オーバフローの発生</vt:lpstr>
      <vt:lpstr>具体例１</vt:lpstr>
      <vt:lpstr>具体例２</vt:lpstr>
      <vt:lpstr>被乗数を２ｎで割る演算</vt:lpstr>
      <vt:lpstr>PowerPoint プレゼンテーション</vt:lpstr>
      <vt:lpstr>PowerPoint プレゼンテーション</vt:lpstr>
      <vt:lpstr>被除数を１０進数ｍで割る除算</vt:lpstr>
      <vt:lpstr>PowerPoint プレゼンテーション</vt:lpstr>
      <vt:lpstr>具体例</vt:lpstr>
      <vt:lpstr>PowerPoint プレゼンテーション</vt:lpstr>
      <vt:lpstr>被除数Ａ、除数Ｂの場合の計算要領</vt:lpstr>
      <vt:lpstr>PowerPoint プレゼンテーション</vt:lpstr>
      <vt:lpstr>除算の商と余りの求め方</vt:lpstr>
      <vt:lpstr>PowerPoint プレゼンテーション</vt:lpstr>
      <vt:lpstr>具体例１</vt:lpstr>
      <vt:lpstr>PowerPoint プレゼンテーション</vt:lpstr>
      <vt:lpstr>具体例２</vt:lpstr>
      <vt:lpstr>PowerPoint プレゼンテーション</vt:lpstr>
      <vt:lpstr>具体例３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２進数の乗除演算</dc:title>
  <dc:creator>加藤正夫 </dc:creator>
  <cp:lastModifiedBy>加藤 正夫</cp:lastModifiedBy>
  <cp:revision>42</cp:revision>
  <dcterms:created xsi:type="dcterms:W3CDTF">2009-12-26T10:10:25Z</dcterms:created>
  <dcterms:modified xsi:type="dcterms:W3CDTF">2021-03-12T03:42:51Z</dcterms:modified>
</cp:coreProperties>
</file>