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4"/>
  </p:sldMasterIdLst>
  <p:notesMasterIdLst>
    <p:notesMasterId r:id="rId34"/>
  </p:notesMasterIdLst>
  <p:sldIdLst>
    <p:sldId id="272" r:id="rId5"/>
    <p:sldId id="273" r:id="rId6"/>
    <p:sldId id="274" r:id="rId7"/>
    <p:sldId id="275" r:id="rId8"/>
    <p:sldId id="276" r:id="rId9"/>
    <p:sldId id="291" r:id="rId10"/>
    <p:sldId id="277" r:id="rId11"/>
    <p:sldId id="292" r:id="rId12"/>
    <p:sldId id="278" r:id="rId13"/>
    <p:sldId id="293" r:id="rId14"/>
    <p:sldId id="262" r:id="rId15"/>
    <p:sldId id="263" r:id="rId16"/>
    <p:sldId id="294" r:id="rId17"/>
    <p:sldId id="279" r:id="rId18"/>
    <p:sldId id="280" r:id="rId19"/>
    <p:sldId id="281" r:id="rId20"/>
    <p:sldId id="295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6" r:id="rId31"/>
    <p:sldId id="270" r:id="rId32"/>
    <p:sldId id="271" r:id="rId33"/>
  </p:sldIdLst>
  <p:sldSz cx="9144000" cy="6858000" type="screen4x3"/>
  <p:notesSz cx="6858000" cy="9144000"/>
  <p:custDataLst>
    <p:tags r:id="rId35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CE3A7-F5A3-43B1-BAF0-0460955531EA}" type="datetimeFigureOut">
              <a:rPr kumimoji="1" lang="ja-JP" altLang="en-US" smtClean="0"/>
              <a:t>2021/3/12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62534-2199-4FAB-AD96-89A6D89AA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44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843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167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608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92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525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9783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338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110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697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32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0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577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269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724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507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8214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756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8716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8048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121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5211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432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498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517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804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482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83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461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62534-2199-4FAB-AD96-89A6D89AA80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18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519C48-AFEC-41CE-9BD1-CFA8C0E4321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7283D-0D56-4F3F-AA9C-958925237B1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EAF353-74F4-46EE-94D7-AF710188313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F20C-EB67-412F-8FBC-3BBA6CFC51A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EAF353-74F4-46EE-94D7-AF710188313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F20C-EB67-412F-8FBC-3BBA6CFC51A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E58F3-3EAA-4283-BF4D-A22054D94D6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52ED-A8DF-40BA-AD33-3E6A21B3A41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CACC51-1F76-4B82-8786-F0177676091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3DE5C-4C1E-4031-B037-13DE487F405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F1726-8803-45D2-874C-56EB17874388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913E-A169-4F46-B1BC-5452788321C9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4A13E2-EDDB-4A5C-BC2F-4F25C7A4600E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6EF13-1D6B-42B1-91B2-019A246F1CD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B57CC7-7821-4DD2-B3AF-A7938A87164E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B3C50-B58D-4DEB-B187-AF9FFE042D3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C6E6D-A1B4-4F94-9D61-8125F35D21E0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CCD0D-33E5-4CC6-A7F5-854FCD49BD7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EAF353-74F4-46EE-94D7-AF710188313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F20C-EB67-412F-8FBC-3BBA6CFC51A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56051-0EBF-4E3E-B030-2117F03F1C35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DFD74-E5F1-4701-9CE4-A275D630E7D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3EAF353-74F4-46EE-94D7-AF710188313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CFF20C-EB67-412F-8FBC-3BBA6CFC51A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036712"/>
          </a:xfrm>
        </p:spPr>
        <p:txBody>
          <a:bodyPr>
            <a:normAutofit/>
          </a:bodyPr>
          <a:lstStyle/>
          <a:p>
            <a:r>
              <a:rPr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浮動小数点数</a:t>
            </a:r>
            <a:endParaRPr kumimoji="1" lang="ja-JP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ＤＦ勘亭流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825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E19EB6-77BA-43D8-9055-D0F475527D80}"/>
              </a:ext>
            </a:extLst>
          </p:cNvPr>
          <p:cNvSpPr txBox="1"/>
          <p:nvPr/>
        </p:nvSpPr>
        <p:spPr>
          <a:xfrm>
            <a:off x="1187624" y="2204864"/>
            <a:ext cx="676875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④　ビット数が不足する場合の処理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　　　　最下位の不足部分に０ビットを付加する。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⑤　ビットがアンダフローした場合の処理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　　　　アンダフローしたビットを捨てる。</a:t>
            </a:r>
          </a:p>
        </p:txBody>
      </p:sp>
    </p:spTree>
    <p:extLst>
      <p:ext uri="{BB962C8B-B14F-4D97-AF65-F5344CB8AC3E}">
        <p14:creationId xmlns:p14="http://schemas.microsoft.com/office/powerpoint/2010/main" val="1024136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角丸四角形 53"/>
          <p:cNvSpPr/>
          <p:nvPr/>
        </p:nvSpPr>
        <p:spPr>
          <a:xfrm>
            <a:off x="857224" y="1357298"/>
            <a:ext cx="7215238" cy="400052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16389" name="Group 27"/>
          <p:cNvGrpSpPr>
            <a:grpSpLocks/>
          </p:cNvGrpSpPr>
          <p:nvPr/>
        </p:nvGrpSpPr>
        <p:grpSpPr bwMode="auto">
          <a:xfrm>
            <a:off x="1357312" y="1857375"/>
            <a:ext cx="6311031" cy="2939777"/>
            <a:chOff x="14" y="14"/>
            <a:chExt cx="3836" cy="1758"/>
          </a:xfrm>
        </p:grpSpPr>
        <p:sp>
          <p:nvSpPr>
            <p:cNvPr id="16390" name="Rectangle 28"/>
            <p:cNvSpPr>
              <a:spLocks noChangeArrowheads="1"/>
            </p:cNvSpPr>
            <p:nvPr/>
          </p:nvSpPr>
          <p:spPr bwMode="auto">
            <a:xfrm>
              <a:off x="2003" y="1237"/>
              <a:ext cx="1811" cy="220"/>
            </a:xfrm>
            <a:prstGeom prst="rect">
              <a:avLst/>
            </a:prstGeom>
            <a:solidFill>
              <a:srgbClr val="FF00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1" name="Rectangle 29"/>
            <p:cNvSpPr>
              <a:spLocks noChangeArrowheads="1"/>
            </p:cNvSpPr>
            <p:nvPr/>
          </p:nvSpPr>
          <p:spPr bwMode="auto">
            <a:xfrm>
              <a:off x="14" y="560"/>
              <a:ext cx="1805" cy="225"/>
            </a:xfrm>
            <a:prstGeom prst="rect">
              <a:avLst/>
            </a:prstGeom>
            <a:solidFill>
              <a:srgbClr val="00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2" name="Text Box 30"/>
            <p:cNvSpPr txBox="1">
              <a:spLocks noChangeArrowheads="1"/>
            </p:cNvSpPr>
            <p:nvPr/>
          </p:nvSpPr>
          <p:spPr bwMode="auto">
            <a:xfrm>
              <a:off x="57" y="630"/>
              <a:ext cx="1712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０１００１０１１</a:t>
              </a:r>
              <a:r>
                <a:rPr lang="ja-JP" altLang="ja-JP" sz="130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.</a:t>
              </a:r>
              <a:r>
                <a:rPr lang="ja-JP" sz="130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００１１１０１１</a:t>
              </a:r>
              <a:endParaRPr lang="ja-JP"/>
            </a:p>
          </p:txBody>
        </p:sp>
        <p:sp>
          <p:nvSpPr>
            <p:cNvPr id="16393" name="Text Box 31"/>
            <p:cNvSpPr txBox="1">
              <a:spLocks noChangeArrowheads="1"/>
            </p:cNvSpPr>
            <p:nvPr/>
          </p:nvSpPr>
          <p:spPr bwMode="auto">
            <a:xfrm>
              <a:off x="2051" y="1296"/>
              <a:ext cx="1712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altLang="ja-JP" sz="130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.</a:t>
              </a:r>
              <a:r>
                <a:rPr lang="ja-JP" sz="1300" b="1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０１００１０１１００１１１０１１</a:t>
              </a:r>
              <a:endParaRPr lang="ja-JP"/>
            </a:p>
          </p:txBody>
        </p:sp>
        <p:sp>
          <p:nvSpPr>
            <p:cNvPr id="16394" name="Text Box 32"/>
            <p:cNvSpPr txBox="1">
              <a:spLocks noChangeArrowheads="1"/>
            </p:cNvSpPr>
            <p:nvPr/>
          </p:nvSpPr>
          <p:spPr bwMode="auto">
            <a:xfrm>
              <a:off x="469" y="908"/>
              <a:ext cx="623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小数点の位置</a:t>
              </a:r>
              <a:endParaRPr lang="ja-JP"/>
            </a:p>
          </p:txBody>
        </p:sp>
        <p:sp>
          <p:nvSpPr>
            <p:cNvPr id="16395" name="Text Box 33"/>
            <p:cNvSpPr txBox="1">
              <a:spLocks noChangeArrowheads="1"/>
            </p:cNvSpPr>
            <p:nvPr/>
          </p:nvSpPr>
          <p:spPr bwMode="auto">
            <a:xfrm>
              <a:off x="2104" y="1580"/>
              <a:ext cx="623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小数点の位置</a:t>
              </a:r>
              <a:endParaRPr lang="ja-JP"/>
            </a:p>
          </p:txBody>
        </p:sp>
        <p:sp>
          <p:nvSpPr>
            <p:cNvPr id="16396" name="AutoShape 34"/>
            <p:cNvSpPr>
              <a:spLocks noChangeArrowheads="1"/>
            </p:cNvSpPr>
            <p:nvPr/>
          </p:nvSpPr>
          <p:spPr bwMode="auto">
            <a:xfrm>
              <a:off x="426" y="876"/>
              <a:ext cx="712" cy="182"/>
            </a:xfrm>
            <a:prstGeom prst="wedgeRoundRectCallout">
              <a:avLst>
                <a:gd name="adj1" fmla="val 18310"/>
                <a:gd name="adj2" fmla="val -119264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7" name="AutoShape 35"/>
            <p:cNvSpPr>
              <a:spLocks noChangeArrowheads="1"/>
            </p:cNvSpPr>
            <p:nvPr/>
          </p:nvSpPr>
          <p:spPr bwMode="auto">
            <a:xfrm>
              <a:off x="2062" y="1548"/>
              <a:ext cx="701" cy="171"/>
            </a:xfrm>
            <a:prstGeom prst="wedgeRoundRectCallout">
              <a:avLst>
                <a:gd name="adj1" fmla="val -47009"/>
                <a:gd name="adj2" fmla="val -128157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398" name="Line 36"/>
            <p:cNvSpPr>
              <a:spLocks noChangeShapeType="1"/>
            </p:cNvSpPr>
            <p:nvPr/>
          </p:nvSpPr>
          <p:spPr bwMode="auto">
            <a:xfrm>
              <a:off x="469" y="495"/>
              <a:ext cx="1" cy="338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99" name="Line 37"/>
            <p:cNvSpPr>
              <a:spLocks noChangeShapeType="1"/>
            </p:cNvSpPr>
            <p:nvPr/>
          </p:nvSpPr>
          <p:spPr bwMode="auto">
            <a:xfrm>
              <a:off x="890" y="495"/>
              <a:ext cx="1" cy="338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0" name="Line 38"/>
            <p:cNvSpPr>
              <a:spLocks noChangeShapeType="1"/>
            </p:cNvSpPr>
            <p:nvPr/>
          </p:nvSpPr>
          <p:spPr bwMode="auto">
            <a:xfrm>
              <a:off x="1337" y="495"/>
              <a:ext cx="1" cy="338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1" name="AutoShape 39"/>
            <p:cNvSpPr>
              <a:spLocks noChangeArrowheads="1"/>
            </p:cNvSpPr>
            <p:nvPr/>
          </p:nvSpPr>
          <p:spPr bwMode="auto">
            <a:xfrm rot="10800000" flipH="1" flipV="1">
              <a:off x="323" y="335"/>
              <a:ext cx="424" cy="113"/>
            </a:xfrm>
            <a:prstGeom prst="curvedDownArrow">
              <a:avLst>
                <a:gd name="adj1" fmla="val 93805"/>
                <a:gd name="adj2" fmla="val 161032"/>
                <a:gd name="adj3" fmla="val 25000"/>
              </a:avLst>
            </a:prstGeom>
            <a:solidFill>
              <a:srgbClr val="CC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402" name="AutoShape 40"/>
            <p:cNvSpPr>
              <a:spLocks noChangeArrowheads="1"/>
            </p:cNvSpPr>
            <p:nvPr/>
          </p:nvSpPr>
          <p:spPr bwMode="auto">
            <a:xfrm rot="10800000" flipH="1" flipV="1">
              <a:off x="789" y="335"/>
              <a:ext cx="424" cy="113"/>
            </a:xfrm>
            <a:prstGeom prst="curvedDownArrow">
              <a:avLst>
                <a:gd name="adj1" fmla="val 93805"/>
                <a:gd name="adj2" fmla="val 161032"/>
                <a:gd name="adj3" fmla="val 25000"/>
              </a:avLst>
            </a:prstGeom>
            <a:solidFill>
              <a:srgbClr val="CCFF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403" name="Text Box 41"/>
            <p:cNvSpPr txBox="1">
              <a:spLocks noChangeArrowheads="1"/>
            </p:cNvSpPr>
            <p:nvPr/>
          </p:nvSpPr>
          <p:spPr bwMode="auto">
            <a:xfrm>
              <a:off x="571" y="57"/>
              <a:ext cx="145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４ビット単位に右にシフトする</a:t>
              </a:r>
              <a:endParaRPr lang="ja-JP"/>
            </a:p>
          </p:txBody>
        </p:sp>
        <p:sp>
          <p:nvSpPr>
            <p:cNvPr id="16404" name="AutoShape 42"/>
            <p:cNvSpPr>
              <a:spLocks noChangeArrowheads="1"/>
            </p:cNvSpPr>
            <p:nvPr/>
          </p:nvSpPr>
          <p:spPr bwMode="auto">
            <a:xfrm>
              <a:off x="533" y="14"/>
              <a:ext cx="1544" cy="187"/>
            </a:xfrm>
            <a:prstGeom prst="wedgeRoundRectCallout">
              <a:avLst>
                <a:gd name="adj1" fmla="val -39931"/>
                <a:gd name="adj2" fmla="val 136046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405" name="Line 43"/>
            <p:cNvSpPr>
              <a:spLocks noChangeShapeType="1"/>
            </p:cNvSpPr>
            <p:nvPr/>
          </p:nvSpPr>
          <p:spPr bwMode="auto">
            <a:xfrm>
              <a:off x="2062" y="1167"/>
              <a:ext cx="1" cy="338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6" name="Line 44"/>
            <p:cNvSpPr>
              <a:spLocks noChangeShapeType="1"/>
            </p:cNvSpPr>
            <p:nvPr/>
          </p:nvSpPr>
          <p:spPr bwMode="auto">
            <a:xfrm>
              <a:off x="2522" y="1167"/>
              <a:ext cx="1" cy="338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7" name="Line 45"/>
            <p:cNvSpPr>
              <a:spLocks noChangeShapeType="1"/>
            </p:cNvSpPr>
            <p:nvPr/>
          </p:nvSpPr>
          <p:spPr bwMode="auto">
            <a:xfrm>
              <a:off x="2919" y="1167"/>
              <a:ext cx="1" cy="338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8" name="Line 46"/>
            <p:cNvSpPr>
              <a:spLocks noChangeShapeType="1"/>
            </p:cNvSpPr>
            <p:nvPr/>
          </p:nvSpPr>
          <p:spPr bwMode="auto">
            <a:xfrm>
              <a:off x="3336" y="1167"/>
              <a:ext cx="1" cy="338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409" name="Text Box 47"/>
            <p:cNvSpPr txBox="1">
              <a:spLocks noChangeArrowheads="1"/>
            </p:cNvSpPr>
            <p:nvPr/>
          </p:nvSpPr>
          <p:spPr bwMode="auto">
            <a:xfrm>
              <a:off x="2227" y="820"/>
              <a:ext cx="134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最左端の１を含む４ビットが小数点の次の４ビットになる</a:t>
              </a:r>
              <a:endParaRPr lang="ja-JP"/>
            </a:p>
          </p:txBody>
        </p:sp>
        <p:sp>
          <p:nvSpPr>
            <p:cNvPr id="16410" name="AutoShape 48"/>
            <p:cNvSpPr>
              <a:spLocks noChangeArrowheads="1"/>
            </p:cNvSpPr>
            <p:nvPr/>
          </p:nvSpPr>
          <p:spPr bwMode="auto">
            <a:xfrm>
              <a:off x="2169" y="771"/>
              <a:ext cx="1451" cy="332"/>
            </a:xfrm>
            <a:prstGeom prst="wedgeRoundRectCallout">
              <a:avLst>
                <a:gd name="adj1" fmla="val -40431"/>
                <a:gd name="adj2" fmla="val 88736"/>
                <a:gd name="adj3" fmla="val 16667"/>
              </a:avLst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6411" name="Text Box 49"/>
            <p:cNvSpPr txBox="1">
              <a:spLocks noChangeArrowheads="1"/>
            </p:cNvSpPr>
            <p:nvPr/>
          </p:nvSpPr>
          <p:spPr bwMode="auto">
            <a:xfrm>
              <a:off x="1905" y="458"/>
              <a:ext cx="312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正規化</a:t>
              </a:r>
              <a:endParaRPr lang="ja-JP"/>
            </a:p>
          </p:txBody>
        </p:sp>
        <p:sp>
          <p:nvSpPr>
            <p:cNvPr id="16412" name="Text Box 50"/>
            <p:cNvSpPr txBox="1">
              <a:spLocks noChangeArrowheads="1"/>
            </p:cNvSpPr>
            <p:nvPr/>
          </p:nvSpPr>
          <p:spPr bwMode="auto">
            <a:xfrm>
              <a:off x="3746" y="1652"/>
              <a:ext cx="104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　</a:t>
              </a:r>
              <a:endParaRPr lang="ja-JP"/>
            </a:p>
          </p:txBody>
        </p:sp>
        <p:sp>
          <p:nvSpPr>
            <p:cNvPr id="16413" name="AutoShape 51"/>
            <p:cNvSpPr>
              <a:spLocks noChangeArrowheads="1"/>
            </p:cNvSpPr>
            <p:nvPr/>
          </p:nvSpPr>
          <p:spPr bwMode="auto">
            <a:xfrm rot="5400000">
              <a:off x="1409" y="994"/>
              <a:ext cx="470" cy="418"/>
            </a:xfrm>
            <a:custGeom>
              <a:avLst/>
              <a:gdLst>
                <a:gd name="T0" fmla="*/ 7 w 21600"/>
                <a:gd name="T1" fmla="*/ 0 h 21600"/>
                <a:gd name="T2" fmla="*/ 4 w 21600"/>
                <a:gd name="T3" fmla="*/ 2 h 21600"/>
                <a:gd name="T4" fmla="*/ 0 w 21600"/>
                <a:gd name="T5" fmla="*/ 7 h 21600"/>
                <a:gd name="T6" fmla="*/ 4 w 21600"/>
                <a:gd name="T7" fmla="*/ 8 h 21600"/>
                <a:gd name="T8" fmla="*/ 9 w 21600"/>
                <a:gd name="T9" fmla="*/ 5 h 21600"/>
                <a:gd name="T10" fmla="*/ 10 w 21600"/>
                <a:gd name="T11" fmla="*/ 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3952 h 21600"/>
                <a:gd name="T20" fmla="*/ 18383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118" y="0"/>
                  </a:moveTo>
                  <a:lnTo>
                    <a:pt x="8636" y="5400"/>
                  </a:lnTo>
                  <a:lnTo>
                    <a:pt x="11856" y="5400"/>
                  </a:lnTo>
                  <a:lnTo>
                    <a:pt x="11856" y="13933"/>
                  </a:lnTo>
                  <a:lnTo>
                    <a:pt x="0" y="13933"/>
                  </a:lnTo>
                  <a:lnTo>
                    <a:pt x="0" y="21600"/>
                  </a:lnTo>
                  <a:lnTo>
                    <a:pt x="18380" y="21600"/>
                  </a:lnTo>
                  <a:lnTo>
                    <a:pt x="18380" y="5400"/>
                  </a:lnTo>
                  <a:lnTo>
                    <a:pt x="21600" y="5400"/>
                  </a:lnTo>
                  <a:close/>
                </a:path>
              </a:pathLst>
            </a:custGeom>
            <a:solidFill>
              <a:srgbClr val="0000FF"/>
            </a:solidFill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818328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ja-JP" altLang="en-US" sz="4000" b="1">
                <a:solidFill>
                  <a:schemeClr val="bg1"/>
                </a:solidFill>
              </a:rPr>
              <a:t>具体例１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8634" y="2852936"/>
            <a:ext cx="80010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</a:t>
            </a:r>
            <a:r>
              <a:rPr lang="ja-JP" altLang="en-US" sz="2400" b="1" dirty="0">
                <a:latin typeface="+mn-ea"/>
                <a:ea typeface="+mn-ea"/>
              </a:rPr>
              <a:t>次の２進数を正規化</a:t>
            </a:r>
            <a:r>
              <a:rPr lang="ja-JP" altLang="en-US" sz="2400" b="1">
                <a:latin typeface="+mn-ea"/>
                <a:ea typeface="+mn-ea"/>
              </a:rPr>
              <a:t>する。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  <a:ea typeface="+mn-ea"/>
              </a:rPr>
              <a:t>０００１１０１０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１０００００００００００００００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</a:t>
            </a:r>
            <a:r>
              <a:rPr lang="ja-JP" altLang="en-US" sz="2400" b="1" dirty="0">
                <a:latin typeface="+mn-ea"/>
                <a:ea typeface="+mn-ea"/>
              </a:rPr>
              <a:t>小数点を基点にして、４ビット単位に</a:t>
            </a:r>
            <a:r>
              <a:rPr lang="ja-JP" altLang="en-US" sz="2400" b="1">
                <a:latin typeface="+mn-ea"/>
                <a:ea typeface="+mn-ea"/>
              </a:rPr>
              <a:t>括る。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latin typeface="+mn-ea"/>
                <a:ea typeface="+mn-ea"/>
              </a:rPr>
              <a:t>０００１｜１０１０</a:t>
            </a:r>
            <a:r>
              <a:rPr lang="en-US" altLang="ja-JP" sz="2400" b="1" dirty="0">
                <a:latin typeface="+mn-ea"/>
                <a:ea typeface="+mn-ea"/>
              </a:rPr>
              <a:t>.</a:t>
            </a:r>
            <a:r>
              <a:rPr lang="ja-JP" altLang="en-US" sz="2400" b="1" dirty="0">
                <a:latin typeface="+mn-ea"/>
                <a:ea typeface="+mn-ea"/>
              </a:rPr>
              <a:t>１０００｜００００｜００００</a:t>
            </a:r>
            <a:r>
              <a:rPr lang="ja-JP" altLang="en-US" sz="2400" b="1">
                <a:latin typeface="+mn-ea"/>
                <a:ea typeface="+mn-ea"/>
              </a:rPr>
              <a:t>｜００００</a:t>
            </a:r>
            <a:endParaRPr lang="ja-JP" altLang="en-US" sz="24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0EA1C51-F5C0-4326-8400-4DF11519FD85}"/>
              </a:ext>
            </a:extLst>
          </p:cNvPr>
          <p:cNvSpPr txBox="1"/>
          <p:nvPr/>
        </p:nvSpPr>
        <p:spPr>
          <a:xfrm>
            <a:off x="575556" y="1124744"/>
            <a:ext cx="7992888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正規化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１を含む最左端の４ビットは０００１であるから、この４ビットを小数点の次の４ビットになるように、４ビット単位に右に２シフトする。すなわち、８ビット右にシフトすると次のようになる。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０００１１０１０１０００００００００００００００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③　仮想小数点は左端となる。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④　元の値に戻すにはこの２進数を１６</a:t>
            </a:r>
            <a:r>
              <a:rPr lang="ja-JP" altLang="en-US" sz="2400" b="1" baseline="30000">
                <a:latin typeface="+mn-ea"/>
                <a:ea typeface="+mn-ea"/>
              </a:rPr>
              <a:t>２</a:t>
            </a:r>
            <a:r>
              <a:rPr lang="ja-JP" altLang="en-US" sz="2400" b="1">
                <a:latin typeface="+mn-ea"/>
                <a:ea typeface="+mn-ea"/>
              </a:rPr>
              <a:t>倍する必要がある。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０００１１０１０１０００００００００００００００</a:t>
            </a:r>
            <a:r>
              <a:rPr lang="en-US" altLang="ja-JP" sz="2400" b="1">
                <a:latin typeface="+mn-ea"/>
                <a:ea typeface="+mn-ea"/>
              </a:rPr>
              <a:t>×</a:t>
            </a:r>
            <a:r>
              <a:rPr lang="ja-JP" altLang="en-US" sz="2400" b="1">
                <a:latin typeface="+mn-ea"/>
                <a:ea typeface="+mn-ea"/>
              </a:rPr>
              <a:t>１６</a:t>
            </a:r>
            <a:r>
              <a:rPr lang="ja-JP" altLang="en-US" sz="2400" b="1" baseline="30000">
                <a:latin typeface="+mn-ea"/>
                <a:ea typeface="+mn-ea"/>
              </a:rPr>
              <a:t>２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338505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3387" y="764704"/>
            <a:ext cx="8229600" cy="930432"/>
          </a:xfrm>
        </p:spPr>
        <p:txBody>
          <a:bodyPr>
            <a:normAutofit/>
          </a:bodyPr>
          <a:lstStyle/>
          <a:p>
            <a:r>
              <a:rPr kumimoji="1" lang="ja-JP" altLang="en-US" sz="4000" b="1"/>
              <a:t>具体例２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5566" y="2636912"/>
            <a:ext cx="78128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次の２進数の正規化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０００１１０１０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１０００００００００００００００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小数点を基点にして、４ビット単位に括る。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０００１｜１０１０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１０００｜００００｜００００｜００００</a:t>
            </a:r>
          </a:p>
        </p:txBody>
      </p:sp>
    </p:spTree>
    <p:extLst>
      <p:ext uri="{BB962C8B-B14F-4D97-AF65-F5344CB8AC3E}">
        <p14:creationId xmlns:p14="http://schemas.microsoft.com/office/powerpoint/2010/main" val="295053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5576" y="1196752"/>
            <a:ext cx="80288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正規化する。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１を含む最左端の４ビットは０００１であるから、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この４ビットを小数点の次の４ビットになるように、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４ビット単位に右に２シフトする。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０００１１０１０１０００００００００００００００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③　仮想小数点は左端となる。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④　元の値に戻すにはこの２進数を１６</a:t>
            </a:r>
            <a:r>
              <a:rPr lang="ja-JP" altLang="en-US" sz="2400" b="1" baseline="30000">
                <a:latin typeface="+mn-ea"/>
                <a:ea typeface="+mn-ea"/>
              </a:rPr>
              <a:t>２</a:t>
            </a:r>
            <a:r>
              <a:rPr lang="ja-JP" altLang="en-US" sz="2400" b="1">
                <a:latin typeface="+mn-ea"/>
                <a:ea typeface="+mn-ea"/>
              </a:rPr>
              <a:t>倍する必要がある。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０００１１０１０１０００００００００００００００</a:t>
            </a:r>
            <a:r>
              <a:rPr lang="en-US" altLang="ja-JP" sz="2400" b="1">
                <a:latin typeface="+mn-ea"/>
                <a:ea typeface="+mn-ea"/>
              </a:rPr>
              <a:t>×</a:t>
            </a:r>
            <a:r>
              <a:rPr lang="ja-JP" altLang="en-US" sz="2400" b="1">
                <a:latin typeface="+mn-ea"/>
                <a:ea typeface="+mn-ea"/>
              </a:rPr>
              <a:t>１６</a:t>
            </a:r>
            <a:r>
              <a:rPr lang="ja-JP" altLang="en-US" sz="2400" b="1" baseline="30000">
                <a:latin typeface="+mn-ea"/>
                <a:ea typeface="+mn-ea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196895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21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指数部の値を決める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2154336"/>
            <a:ext cx="71233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①　指数部の値の決め方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正規化のシフト結果を利用して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　　　　　　　　　　　指数部の補正値の決める。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②　指数部の調整方法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❶　バイアス方式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❷　補数表現方式</a:t>
            </a:r>
          </a:p>
        </p:txBody>
      </p:sp>
    </p:spTree>
    <p:extLst>
      <p:ext uri="{BB962C8B-B14F-4D97-AF65-F5344CB8AC3E}">
        <p14:creationId xmlns:p14="http://schemas.microsoft.com/office/powerpoint/2010/main" val="113120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43C7953-930D-4087-815A-2EA889239BCD}"/>
              </a:ext>
            </a:extLst>
          </p:cNvPr>
          <p:cNvSpPr txBox="1"/>
          <p:nvPr/>
        </p:nvSpPr>
        <p:spPr>
          <a:xfrm>
            <a:off x="1187624" y="1916832"/>
            <a:ext cx="67687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③　基数１６の場合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❶　４ビット単位に右にＮ回シフトした場合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指数部にＮを加える。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❷　４ビット単位に左にＮ回シフトした場合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　　指数部からＮを減じる。</a:t>
            </a:r>
          </a:p>
        </p:txBody>
      </p:sp>
    </p:spTree>
    <p:extLst>
      <p:ext uri="{BB962C8B-B14F-4D97-AF65-F5344CB8AC3E}">
        <p14:creationId xmlns:p14="http://schemas.microsoft.com/office/powerpoint/2010/main" val="3722018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56" y="548680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バイアス方式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5616" y="2852936"/>
            <a:ext cx="7283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次の計算式を使用して指数部の値を求める。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「１００００００</a:t>
            </a:r>
            <a:r>
              <a:rPr lang="en-US" altLang="ja-JP" sz="2400" b="1">
                <a:latin typeface="+mn-ea"/>
                <a:ea typeface="+mn-ea"/>
              </a:rPr>
              <a:t>±</a:t>
            </a:r>
            <a:r>
              <a:rPr lang="ja-JP" altLang="en-US" sz="2400" b="1">
                <a:latin typeface="+mn-ea"/>
                <a:ea typeface="+mn-ea"/>
              </a:rPr>
              <a:t>指数部補正値」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指数部の値が１００００００の場合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正規化された仮数の値になる。</a:t>
            </a:r>
          </a:p>
        </p:txBody>
      </p:sp>
    </p:spTree>
    <p:extLst>
      <p:ext uri="{BB962C8B-B14F-4D97-AF65-F5344CB8AC3E}">
        <p14:creationId xmlns:p14="http://schemas.microsoft.com/office/powerpoint/2010/main" val="2129257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87624" y="2204864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③　指数部の補正値が＋の場合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正規化された仮数の値を１６</a:t>
            </a:r>
            <a:r>
              <a:rPr lang="en-US" altLang="ja-JP" sz="2400" b="1" baseline="30000">
                <a:latin typeface="+mn-ea"/>
                <a:ea typeface="+mn-ea"/>
              </a:rPr>
              <a:t>(</a:t>
            </a:r>
            <a:r>
              <a:rPr lang="ja-JP" altLang="en-US" sz="2400" b="1" baseline="30000">
                <a:latin typeface="+mn-ea"/>
                <a:ea typeface="+mn-ea"/>
              </a:rPr>
              <a:t>指数部の補正値</a:t>
            </a:r>
            <a:r>
              <a:rPr lang="en-US" altLang="ja-JP" sz="2400" b="1" baseline="30000">
                <a:latin typeface="+mn-ea"/>
                <a:ea typeface="+mn-ea"/>
              </a:rPr>
              <a:t>)</a:t>
            </a:r>
            <a:r>
              <a:rPr lang="ja-JP" altLang="en-US" sz="2400" b="1">
                <a:latin typeface="+mn-ea"/>
                <a:ea typeface="+mn-ea"/>
              </a:rPr>
              <a:t>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　　　　　　　　　　　　　することになる。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④　指数部の補正値が－の場合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正規化された仮数の値を１／１６</a:t>
            </a:r>
            <a:r>
              <a:rPr lang="en-US" altLang="ja-JP" sz="2400" b="1" baseline="30000">
                <a:latin typeface="+mn-ea"/>
                <a:ea typeface="+mn-ea"/>
              </a:rPr>
              <a:t>(</a:t>
            </a:r>
            <a:r>
              <a:rPr lang="ja-JP" altLang="en-US" sz="2400" b="1" baseline="30000">
                <a:latin typeface="+mn-ea"/>
                <a:ea typeface="+mn-ea"/>
              </a:rPr>
              <a:t>指数部の補正値</a:t>
            </a:r>
            <a:r>
              <a:rPr lang="en-US" altLang="ja-JP" sz="2400" b="1" baseline="30000">
                <a:latin typeface="+mn-ea"/>
                <a:ea typeface="+mn-ea"/>
              </a:rPr>
              <a:t>)</a:t>
            </a:r>
            <a:r>
              <a:rPr lang="ja-JP" altLang="en-US" sz="2400" b="1">
                <a:latin typeface="+mn-ea"/>
                <a:ea typeface="+mn-ea"/>
              </a:rPr>
              <a:t>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　　　　　　　　　　　　　することになる。</a:t>
            </a:r>
          </a:p>
        </p:txBody>
      </p:sp>
    </p:spTree>
    <p:extLst>
      <p:ext uri="{BB962C8B-B14F-4D97-AF65-F5344CB8AC3E}">
        <p14:creationId xmlns:p14="http://schemas.microsoft.com/office/powerpoint/2010/main" val="312628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浮動小数点数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9146" y="1988840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任意の大きさの実数の式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latin typeface="ＭＳ Ｐゴシック" pitchFamily="50" charset="-128"/>
                <a:ea typeface="ＭＳ Ｐゴシック" pitchFamily="50" charset="-128"/>
              </a:rPr>
              <a:t>実数＝ｍ</a:t>
            </a:r>
            <a:r>
              <a:rPr lang="en-US" altLang="zh-CN" sz="2400" b="1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zh-CN" altLang="en-US" sz="2400" b="1">
                <a:latin typeface="ＭＳ Ｐゴシック" pitchFamily="50" charset="-128"/>
                <a:ea typeface="ＭＳ Ｐゴシック" pitchFamily="50" charset="-128"/>
              </a:rPr>
              <a:t>Ｂ</a:t>
            </a:r>
            <a:r>
              <a:rPr lang="zh-CN" altLang="en-US" sz="2400" b="1" baseline="30000">
                <a:latin typeface="ＭＳ Ｐゴシック" pitchFamily="50" charset="-128"/>
                <a:ea typeface="ＭＳ Ｐゴシック" pitchFamily="50" charset="-128"/>
              </a:rPr>
              <a:t>Ｅ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　　ｍ：仮数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Ｂ：底（基数、通常は１６または２を使用する）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Ｅ：指数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129483" y="4509288"/>
            <a:ext cx="6643734" cy="150019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558132" y="4723591"/>
            <a:ext cx="5834063" cy="966788"/>
            <a:chOff x="13" y="13"/>
            <a:chExt cx="3675" cy="609"/>
          </a:xfrm>
        </p:grpSpPr>
        <p:sp>
          <p:nvSpPr>
            <p:cNvPr id="6" name="Freeform 3"/>
            <p:cNvSpPr>
              <a:spLocks noChangeArrowheads="1"/>
            </p:cNvSpPr>
            <p:nvPr/>
          </p:nvSpPr>
          <p:spPr bwMode="auto">
            <a:xfrm>
              <a:off x="13" y="13"/>
              <a:ext cx="113" cy="227"/>
            </a:xfrm>
            <a:custGeom>
              <a:avLst/>
              <a:gdLst>
                <a:gd name="T0" fmla="*/ 113 w 21600"/>
                <a:gd name="T1" fmla="*/ 227 h 21600"/>
                <a:gd name="T2" fmla="*/ 0 w 21600"/>
                <a:gd name="T3" fmla="*/ 227 h 21600"/>
                <a:gd name="T4" fmla="*/ 0 w 21600"/>
                <a:gd name="T5" fmla="*/ 0 h 21600"/>
                <a:gd name="T6" fmla="*/ 113 w 21600"/>
                <a:gd name="T7" fmla="*/ 0 h 21600"/>
                <a:gd name="T8" fmla="*/ 113 w 21600"/>
                <a:gd name="T9" fmla="*/ 227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solidFill>
              <a:srgbClr val="00FF00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7" name="Freeform 4"/>
            <p:cNvSpPr>
              <a:spLocks noChangeArrowheads="1"/>
            </p:cNvSpPr>
            <p:nvPr/>
          </p:nvSpPr>
          <p:spPr bwMode="auto">
            <a:xfrm>
              <a:off x="126" y="13"/>
              <a:ext cx="794" cy="227"/>
            </a:xfrm>
            <a:custGeom>
              <a:avLst/>
              <a:gdLst>
                <a:gd name="T0" fmla="*/ 0 w 21600"/>
                <a:gd name="T1" fmla="*/ 0 h 21600"/>
                <a:gd name="T2" fmla="*/ 794 w 21600"/>
                <a:gd name="T3" fmla="*/ 0 h 21600"/>
                <a:gd name="T4" fmla="*/ 794 w 21600"/>
                <a:gd name="T5" fmla="*/ 227 h 21600"/>
                <a:gd name="T6" fmla="*/ 0 w 21600"/>
                <a:gd name="T7" fmla="*/ 227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8" name="Freeform 5"/>
            <p:cNvSpPr>
              <a:spLocks noChangeArrowheads="1"/>
            </p:cNvSpPr>
            <p:nvPr/>
          </p:nvSpPr>
          <p:spPr bwMode="auto">
            <a:xfrm>
              <a:off x="920" y="13"/>
              <a:ext cx="2721" cy="227"/>
            </a:xfrm>
            <a:custGeom>
              <a:avLst/>
              <a:gdLst>
                <a:gd name="T0" fmla="*/ 0 w 21600"/>
                <a:gd name="T1" fmla="*/ 0 h 21600"/>
                <a:gd name="T2" fmla="*/ 2721 w 21600"/>
                <a:gd name="T3" fmla="*/ 0 h 21600"/>
                <a:gd name="T4" fmla="*/ 2721 w 21600"/>
                <a:gd name="T5" fmla="*/ 227 h 21600"/>
                <a:gd name="T6" fmla="*/ 0 w 21600"/>
                <a:gd name="T7" fmla="*/ 227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solidFill>
              <a:srgbClr val="00FFFF"/>
            </a:solidFill>
            <a:ln w="2880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3" y="13"/>
              <a:ext cx="3628" cy="227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latin typeface="Calibri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26" y="13"/>
              <a:ext cx="1" cy="227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920" y="13"/>
              <a:ext cx="1" cy="227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49" y="518"/>
              <a:ext cx="2626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7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仮数の符号　１ビット　０：ゼロまたは正、１：負</a:t>
              </a:r>
              <a:endParaRPr lang="ja-JP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467" y="320"/>
              <a:ext cx="802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7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指数　７ビット</a:t>
              </a:r>
              <a:endParaRPr lang="ja-JP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600" y="310"/>
              <a:ext cx="91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ct val="97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仮数　２４ビット</a:t>
              </a:r>
              <a:endParaRPr lang="ja-JP"/>
            </a:p>
          </p:txBody>
        </p:sp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34" y="136"/>
              <a:ext cx="206" cy="444"/>
              <a:chOff x="34" y="136"/>
              <a:chExt cx="206" cy="444"/>
            </a:xfrm>
          </p:grpSpPr>
          <p:sp>
            <p:nvSpPr>
              <p:cNvPr id="23" name="Freeform 13"/>
              <p:cNvSpPr>
                <a:spLocks noChangeArrowheads="1"/>
              </p:cNvSpPr>
              <p:nvPr/>
            </p:nvSpPr>
            <p:spPr bwMode="auto">
              <a:xfrm>
                <a:off x="60" y="136"/>
                <a:ext cx="180" cy="444"/>
              </a:xfrm>
              <a:custGeom>
                <a:avLst/>
                <a:gdLst>
                  <a:gd name="T0" fmla="*/ 180 w 21600"/>
                  <a:gd name="T1" fmla="*/ 444 h 21600"/>
                  <a:gd name="T2" fmla="*/ 0 w 21600"/>
                  <a:gd name="T3" fmla="*/ 444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  <p:sp>
            <p:nvSpPr>
              <p:cNvPr id="24" name="Freeform 14"/>
              <p:cNvSpPr>
                <a:spLocks noChangeArrowheads="1"/>
              </p:cNvSpPr>
              <p:nvPr/>
            </p:nvSpPr>
            <p:spPr bwMode="auto">
              <a:xfrm>
                <a:off x="34" y="136"/>
                <a:ext cx="52" cy="62"/>
              </a:xfrm>
              <a:custGeom>
                <a:avLst/>
                <a:gdLst>
                  <a:gd name="T0" fmla="*/ 52 w 21600"/>
                  <a:gd name="T1" fmla="*/ 62 h 21600"/>
                  <a:gd name="T2" fmla="*/ 26 w 21600"/>
                  <a:gd name="T3" fmla="*/ 0 h 21600"/>
                  <a:gd name="T4" fmla="*/ 0 w 21600"/>
                  <a:gd name="T5" fmla="*/ 6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21600"/>
                    </a:moveTo>
                    <a:lnTo>
                      <a:pt x="10919" y="0"/>
                    </a:lnTo>
                    <a:lnTo>
                      <a:pt x="0" y="2160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317" y="145"/>
              <a:ext cx="140" cy="237"/>
              <a:chOff x="317" y="145"/>
              <a:chExt cx="140" cy="237"/>
            </a:xfrm>
          </p:grpSpPr>
          <p:sp>
            <p:nvSpPr>
              <p:cNvPr id="21" name="Freeform 16"/>
              <p:cNvSpPr>
                <a:spLocks noChangeArrowheads="1"/>
              </p:cNvSpPr>
              <p:nvPr/>
            </p:nvSpPr>
            <p:spPr bwMode="auto">
              <a:xfrm>
                <a:off x="344" y="145"/>
                <a:ext cx="113" cy="237"/>
              </a:xfrm>
              <a:custGeom>
                <a:avLst/>
                <a:gdLst>
                  <a:gd name="T0" fmla="*/ 113 w 21600"/>
                  <a:gd name="T1" fmla="*/ 237 h 21600"/>
                  <a:gd name="T2" fmla="*/ 0 w 21600"/>
                  <a:gd name="T3" fmla="*/ 237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  <p:sp>
            <p:nvSpPr>
              <p:cNvPr id="22" name="Freeform 17"/>
              <p:cNvSpPr>
                <a:spLocks noChangeArrowheads="1"/>
              </p:cNvSpPr>
              <p:nvPr/>
            </p:nvSpPr>
            <p:spPr bwMode="auto">
              <a:xfrm>
                <a:off x="317" y="145"/>
                <a:ext cx="52" cy="62"/>
              </a:xfrm>
              <a:custGeom>
                <a:avLst/>
                <a:gdLst>
                  <a:gd name="T0" fmla="*/ 52 w 21600"/>
                  <a:gd name="T1" fmla="*/ 62 h 21600"/>
                  <a:gd name="T2" fmla="*/ 26 w 21600"/>
                  <a:gd name="T3" fmla="*/ 0 h 21600"/>
                  <a:gd name="T4" fmla="*/ 0 w 21600"/>
                  <a:gd name="T5" fmla="*/ 6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21600"/>
                    </a:moveTo>
                    <a:lnTo>
                      <a:pt x="10919" y="0"/>
                    </a:lnTo>
                    <a:lnTo>
                      <a:pt x="0" y="2160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1414" y="136"/>
              <a:ext cx="168" cy="246"/>
              <a:chOff x="1414" y="136"/>
              <a:chExt cx="168" cy="246"/>
            </a:xfrm>
          </p:grpSpPr>
          <p:sp>
            <p:nvSpPr>
              <p:cNvPr id="19" name="Freeform 19"/>
              <p:cNvSpPr>
                <a:spLocks noChangeArrowheads="1"/>
              </p:cNvSpPr>
              <p:nvPr/>
            </p:nvSpPr>
            <p:spPr bwMode="auto">
              <a:xfrm>
                <a:off x="1440" y="136"/>
                <a:ext cx="142" cy="246"/>
              </a:xfrm>
              <a:custGeom>
                <a:avLst/>
                <a:gdLst>
                  <a:gd name="T0" fmla="*/ 142 w 21600"/>
                  <a:gd name="T1" fmla="*/ 246 h 21600"/>
                  <a:gd name="T2" fmla="*/ 0 w 21600"/>
                  <a:gd name="T3" fmla="*/ 246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  <p:sp>
            <p:nvSpPr>
              <p:cNvPr id="20" name="Freeform 20"/>
              <p:cNvSpPr>
                <a:spLocks noChangeArrowheads="1"/>
              </p:cNvSpPr>
              <p:nvPr/>
            </p:nvSpPr>
            <p:spPr bwMode="auto">
              <a:xfrm>
                <a:off x="1414" y="136"/>
                <a:ext cx="52" cy="62"/>
              </a:xfrm>
              <a:custGeom>
                <a:avLst/>
                <a:gdLst>
                  <a:gd name="T0" fmla="*/ 52 w 21600"/>
                  <a:gd name="T1" fmla="*/ 62 h 21600"/>
                  <a:gd name="T2" fmla="*/ 26 w 21600"/>
                  <a:gd name="T3" fmla="*/ 0 h 21600"/>
                  <a:gd name="T4" fmla="*/ 0 w 21600"/>
                  <a:gd name="T5" fmla="*/ 6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>
                    <a:moveTo>
                      <a:pt x="21600" y="21600"/>
                    </a:moveTo>
                    <a:lnTo>
                      <a:pt x="10919" y="0"/>
                    </a:lnTo>
                    <a:lnTo>
                      <a:pt x="0" y="21600"/>
                    </a:lnTo>
                  </a:path>
                </a:pathLst>
              </a:custGeom>
              <a:noFill/>
              <a:ln w="288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>
                  <a:latin typeface="Calibri" pitchFamily="34" charset="0"/>
                </a:endParaRPr>
              </a:p>
            </p:txBody>
          </p:sp>
        </p:grp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3584" y="489"/>
              <a:ext cx="104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84000"/>
                </a:lnSpc>
              </a:pPr>
              <a:r>
                <a:rPr lang="ja-JP" sz="1300">
                  <a:solidFill>
                    <a:srgbClr val="000000"/>
                  </a:solidFill>
                  <a:latin typeface="ＭＳ ゴシック" pitchFamily="49" charset="-128"/>
                  <a:ea typeface="ＭＳ ゴシック" pitchFamily="49" charset="-128"/>
                </a:rPr>
                <a:t>　</a:t>
              </a:r>
              <a:endParaRPr lang="ja-JP"/>
            </a:p>
          </p:txBody>
        </p:sp>
      </p:grpSp>
    </p:spTree>
    <p:extLst>
      <p:ext uri="{BB962C8B-B14F-4D97-AF65-F5344CB8AC3E}">
        <p14:creationId xmlns:p14="http://schemas.microsoft.com/office/powerpoint/2010/main" val="3567284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補数表現方式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03648" y="2924944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次の計算式を使用して指数部の値を求める。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「０００００００</a:t>
            </a:r>
            <a:r>
              <a:rPr lang="en-US" altLang="ja-JP" sz="2400" b="1">
                <a:latin typeface="+mn-ea"/>
                <a:ea typeface="+mn-ea"/>
              </a:rPr>
              <a:t>±</a:t>
            </a:r>
            <a:r>
              <a:rPr lang="ja-JP" altLang="en-US" sz="2400" b="1">
                <a:latin typeface="+mn-ea"/>
                <a:ea typeface="+mn-ea"/>
              </a:rPr>
              <a:t>指数部補正値」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指数部の値が０００００００の場合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正規化された仮数の値になる。</a:t>
            </a:r>
          </a:p>
        </p:txBody>
      </p:sp>
    </p:spTree>
    <p:extLst>
      <p:ext uri="{BB962C8B-B14F-4D97-AF65-F5344CB8AC3E}">
        <p14:creationId xmlns:p14="http://schemas.microsoft.com/office/powerpoint/2010/main" val="1436093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27584" y="2132856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③　指数部の補正値が＋の場合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正規化された仮数の値を１６</a:t>
            </a:r>
            <a:r>
              <a:rPr lang="en-US" altLang="ja-JP" sz="2400" b="1" baseline="30000">
                <a:latin typeface="+mn-ea"/>
                <a:ea typeface="+mn-ea"/>
              </a:rPr>
              <a:t>(</a:t>
            </a:r>
            <a:r>
              <a:rPr lang="ja-JP" altLang="en-US" sz="2400" b="1" baseline="30000">
                <a:latin typeface="+mn-ea"/>
                <a:ea typeface="+mn-ea"/>
              </a:rPr>
              <a:t>指数部の補正値</a:t>
            </a:r>
            <a:r>
              <a:rPr lang="en-US" altLang="ja-JP" sz="2400" b="1" baseline="30000">
                <a:latin typeface="+mn-ea"/>
                <a:ea typeface="+mn-ea"/>
              </a:rPr>
              <a:t>)</a:t>
            </a:r>
            <a:r>
              <a:rPr lang="ja-JP" altLang="en-US" sz="2400" b="1">
                <a:latin typeface="+mn-ea"/>
                <a:ea typeface="+mn-ea"/>
              </a:rPr>
              <a:t>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　　　　　　　　　　　　　　　することになる。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④　指数部の補正値が－の場合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正規化された仮数の値を１／１６</a:t>
            </a:r>
            <a:r>
              <a:rPr lang="en-US" altLang="ja-JP" sz="2400" b="1" baseline="30000">
                <a:latin typeface="+mn-ea"/>
                <a:ea typeface="+mn-ea"/>
              </a:rPr>
              <a:t>(</a:t>
            </a:r>
            <a:r>
              <a:rPr lang="ja-JP" altLang="en-US" sz="2400" b="1" baseline="30000">
                <a:latin typeface="+mn-ea"/>
                <a:ea typeface="+mn-ea"/>
              </a:rPr>
              <a:t>指数部の補正値</a:t>
            </a:r>
            <a:r>
              <a:rPr lang="en-US" altLang="ja-JP" sz="2400" b="1" baseline="30000">
                <a:latin typeface="+mn-ea"/>
                <a:ea typeface="+mn-ea"/>
              </a:rPr>
              <a:t>)</a:t>
            </a:r>
            <a:r>
              <a:rPr lang="ja-JP" altLang="en-US" sz="2400" b="1">
                <a:latin typeface="+mn-ea"/>
                <a:ea typeface="+mn-ea"/>
              </a:rPr>
              <a:t>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　　　　　　　　　　　　　　　することになる。</a:t>
            </a:r>
          </a:p>
        </p:txBody>
      </p:sp>
    </p:spTree>
    <p:extLst>
      <p:ext uri="{BB962C8B-B14F-4D97-AF65-F5344CB8AC3E}">
        <p14:creationId xmlns:p14="http://schemas.microsoft.com/office/powerpoint/2010/main" val="1712283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指数部の意味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0936" y="270892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①　基数が１６の場合の指数部の増減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❶　指数部１の増加は、仮数部の値の１６倍に相当する。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❷　指数部１の減少は、仮数部の値の１６</a:t>
            </a:r>
            <a:r>
              <a:rPr lang="ja-JP" altLang="en-US" sz="2400" b="1" baseline="30000"/>
              <a:t>－１</a:t>
            </a:r>
            <a:r>
              <a:rPr lang="ja-JP" altLang="en-US" sz="2400" b="1"/>
              <a:t>倍に相当する。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②　基数が１６の場合の仮数部のシフト結果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❶　仮数部４ビット右にシフトすると、指数部は１だけ増加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❷　仮数部４ビット左にシフトすると、指数部を１だけ減少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474037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符号の決め方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3068960"/>
            <a:ext cx="6027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　仮数の符号は次の要領で設定する。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①　１０進数の符号が正の場合は０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②　１０進数の符号が負の場合は１</a:t>
            </a:r>
          </a:p>
        </p:txBody>
      </p:sp>
    </p:spTree>
    <p:extLst>
      <p:ext uri="{BB962C8B-B14F-4D97-AF65-F5344CB8AC3E}">
        <p14:creationId xmlns:p14="http://schemas.microsoft.com/office/powerpoint/2010/main" val="1947117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浮動小数点数の表示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492896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浮動小数点数を次の手順で表示する。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①　符号部１ビットを２進数で表示する。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②　指数部７ビットを２進数で表示する。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③　正規化で求めた仮数部２４ビットを２進数で表示す。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　但し、仮数部が１６ビットの場合は１６ビットに調整する。</a:t>
            </a:r>
          </a:p>
        </p:txBody>
      </p:sp>
    </p:spTree>
    <p:extLst>
      <p:ext uri="{BB962C8B-B14F-4D97-AF65-F5344CB8AC3E}">
        <p14:creationId xmlns:p14="http://schemas.microsoft.com/office/powerpoint/2010/main" val="4016627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2420888"/>
            <a:ext cx="7643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問題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１０進数の－１２５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５を、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>
                <a:latin typeface="+mn-ea"/>
                <a:ea typeface="+mn-ea"/>
              </a:rPr>
              <a:t>       </a:t>
            </a:r>
            <a:r>
              <a:rPr lang="ja-JP" altLang="en-US" sz="2400" b="1">
                <a:latin typeface="+mn-ea"/>
                <a:ea typeface="+mn-ea"/>
              </a:rPr>
              <a:t>基数１６、補数表現方式の浮動小数点数に変換し、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>
                <a:latin typeface="+mn-ea"/>
                <a:ea typeface="+mn-ea"/>
              </a:rPr>
              <a:t>                                              </a:t>
            </a:r>
            <a:r>
              <a:rPr lang="ja-JP" altLang="en-US" sz="2400" b="1">
                <a:latin typeface="+mn-ea"/>
                <a:ea typeface="+mn-ea"/>
              </a:rPr>
              <a:t>結果を１６進数で表す。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但し、符号部１ビット、指数部７ビット、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　　　　　　　仮数部１６ビットする。</a:t>
            </a:r>
          </a:p>
        </p:txBody>
      </p:sp>
    </p:spTree>
    <p:extLst>
      <p:ext uri="{BB962C8B-B14F-4D97-AF65-F5344CB8AC3E}">
        <p14:creationId xmlns:p14="http://schemas.microsoft.com/office/powerpoint/2010/main" val="1425868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552" y="1484784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②解答解説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❶　１０進数の絶対値１２５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５を２進数に変換する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０１１１１１０１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１０００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❷　正規化する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>
                <a:latin typeface="+mn-ea"/>
                <a:ea typeface="+mn-ea"/>
              </a:rPr>
              <a:t>    </a:t>
            </a:r>
            <a:r>
              <a:rPr lang="ja-JP" altLang="en-US" sz="2400" b="1">
                <a:latin typeface="+mn-ea"/>
                <a:ea typeface="+mn-ea"/>
              </a:rPr>
              <a:t>　　　４ビット単位に２回右にシフトして、次のようになる。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０１１１１１０１．１０００　→　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０１１１１１０１１０００００００</a:t>
            </a:r>
          </a:p>
        </p:txBody>
      </p:sp>
    </p:spTree>
    <p:extLst>
      <p:ext uri="{BB962C8B-B14F-4D97-AF65-F5344CB8AC3E}">
        <p14:creationId xmlns:p14="http://schemas.microsoft.com/office/powerpoint/2010/main" val="226459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CEF8D9-3447-427B-93B5-AEA65456EFEA}"/>
              </a:ext>
            </a:extLst>
          </p:cNvPr>
          <p:cNvSpPr txBox="1"/>
          <p:nvPr/>
        </p:nvSpPr>
        <p:spPr>
          <a:xfrm>
            <a:off x="1331640" y="1412776"/>
            <a:ext cx="648072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❸　指数部は次のようになる。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０００００００＋０００００１０＝０００００１０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❹　符号部は１０進数が負であるから１となる。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❺　２進数の表示　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１０００００１００１１１１１０１１０００００００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❻　１６進数に変換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８２７Ｄ８０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77492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4689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基数２の正規化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2379652"/>
            <a:ext cx="807524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①　基数２の正規化は</a:t>
            </a:r>
          </a:p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　　　仮</a:t>
            </a:r>
            <a:r>
              <a:rPr lang="ja-JP" altLang="en-US" sz="2400" b="1" dirty="0">
                <a:latin typeface="+mn-ea"/>
                <a:ea typeface="+mn-ea"/>
              </a:rPr>
              <a:t>数部の最上位桁が０にならない</a:t>
            </a:r>
            <a:r>
              <a:rPr lang="ja-JP" altLang="en-US" sz="2400" b="1">
                <a:latin typeface="+mn-ea"/>
                <a:ea typeface="+mn-ea"/>
              </a:rPr>
              <a:t>ように</a:t>
            </a:r>
          </a:p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　　　　　指</a:t>
            </a:r>
            <a:r>
              <a:rPr lang="ja-JP" altLang="en-US" sz="2400" b="1" dirty="0">
                <a:latin typeface="+mn-ea"/>
                <a:ea typeface="+mn-ea"/>
              </a:rPr>
              <a:t>数部と仮数部を調整する操作である。</a:t>
            </a:r>
          </a:p>
          <a:p>
            <a:pPr>
              <a:defRPr/>
            </a:pPr>
            <a:endParaRPr lang="ja-JP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②　</a:t>
            </a:r>
            <a:r>
              <a:rPr lang="ja-JP" altLang="en-US" sz="2400" b="1" dirty="0">
                <a:latin typeface="+mn-ea"/>
                <a:ea typeface="+mn-ea"/>
              </a:rPr>
              <a:t>最左端の１の</a:t>
            </a:r>
            <a:r>
              <a:rPr lang="ja-JP" altLang="en-US" sz="2400" b="1">
                <a:latin typeface="+mn-ea"/>
                <a:ea typeface="+mn-ea"/>
              </a:rPr>
              <a:t>ビットが</a:t>
            </a:r>
          </a:p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　　　小</a:t>
            </a:r>
            <a:r>
              <a:rPr lang="ja-JP" altLang="en-US" sz="2400" b="1" dirty="0">
                <a:latin typeface="+mn-ea"/>
                <a:ea typeface="+mn-ea"/>
              </a:rPr>
              <a:t>数点の次のビットの小数１位になるよう</a:t>
            </a:r>
            <a:r>
              <a:rPr lang="ja-JP" altLang="en-US" sz="2400" b="1">
                <a:latin typeface="+mn-ea"/>
                <a:ea typeface="+mn-ea"/>
              </a:rPr>
              <a:t>に、</a:t>
            </a:r>
          </a:p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　　　　　２</a:t>
            </a:r>
            <a:r>
              <a:rPr lang="ja-JP" altLang="en-US" sz="2400" b="1" dirty="0">
                <a:latin typeface="+mn-ea"/>
                <a:ea typeface="+mn-ea"/>
              </a:rPr>
              <a:t>進数を左にシフトまたは右にシフトする操作である。</a:t>
            </a:r>
          </a:p>
          <a:p>
            <a:pPr>
              <a:defRPr/>
            </a:pPr>
            <a:r>
              <a:rPr lang="ja-JP" altLang="en-US" sz="2400" b="1" dirty="0">
                <a:latin typeface="+mn-ea"/>
                <a:ea typeface="+mn-ea"/>
              </a:rPr>
              <a:t>　</a:t>
            </a:r>
          </a:p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③　</a:t>
            </a:r>
            <a:r>
              <a:rPr lang="ja-JP" altLang="en-US" sz="2400" b="1" dirty="0">
                <a:latin typeface="+mn-ea"/>
                <a:ea typeface="+mn-ea"/>
              </a:rPr>
              <a:t>浮動小数点数を求める</a:t>
            </a:r>
            <a:r>
              <a:rPr lang="ja-JP" altLang="en-US" sz="2400" b="1">
                <a:latin typeface="+mn-ea"/>
                <a:ea typeface="+mn-ea"/>
              </a:rPr>
              <a:t>場合、</a:t>
            </a:r>
          </a:p>
          <a:p>
            <a:pPr>
              <a:defRPr/>
            </a:pPr>
            <a:r>
              <a:rPr lang="ja-JP" altLang="en-US" sz="2400" b="1">
                <a:latin typeface="+mn-ea"/>
                <a:ea typeface="+mn-ea"/>
              </a:rPr>
              <a:t>　　　基数</a:t>
            </a:r>
            <a:r>
              <a:rPr lang="ja-JP" altLang="en-US" sz="2400" b="1" dirty="0">
                <a:latin typeface="+mn-ea"/>
                <a:ea typeface="+mn-ea"/>
              </a:rPr>
              <a:t>１６と基数２の場合の違いは正規化の操作で</a:t>
            </a:r>
            <a:r>
              <a:rPr lang="ja-JP" altLang="en-US" sz="2400" b="1">
                <a:latin typeface="+mn-ea"/>
                <a:ea typeface="+mn-ea"/>
              </a:rPr>
              <a:t>ある。</a:t>
            </a:r>
            <a:endParaRPr lang="ja-JP" altLang="en-US" sz="2400" b="1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18328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基数２の指数部の値の変化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3601" y="2636912"/>
            <a:ext cx="8072438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/>
              <a:t>①　基数</a:t>
            </a:r>
            <a:r>
              <a:rPr lang="ja-JP" altLang="en-US" sz="2400" b="1" dirty="0"/>
              <a:t>が２</a:t>
            </a:r>
            <a:r>
              <a:rPr lang="ja-JP" altLang="en-US" sz="2400" b="1"/>
              <a:t>の場合の指数部の増減</a:t>
            </a:r>
            <a:endParaRPr lang="ja-JP" altLang="en-US" sz="2400" b="1" dirty="0"/>
          </a:p>
          <a:p>
            <a:pPr>
              <a:defRPr/>
            </a:pPr>
            <a:endParaRPr lang="ja-JP" altLang="en-US" sz="2400" b="1" dirty="0"/>
          </a:p>
          <a:p>
            <a:pPr lvl="1">
              <a:defRPr/>
            </a:pPr>
            <a:r>
              <a:rPr lang="ja-JP" altLang="en-US" sz="2400" b="1"/>
              <a:t>❶　指数部１</a:t>
            </a:r>
            <a:r>
              <a:rPr lang="ja-JP" altLang="en-US" sz="2400" b="1" dirty="0"/>
              <a:t>の増加は、仮数部の値の２倍に相当</a:t>
            </a:r>
            <a:r>
              <a:rPr lang="ja-JP" altLang="en-US" sz="2400" b="1"/>
              <a:t>する。</a:t>
            </a:r>
          </a:p>
          <a:p>
            <a:pPr lvl="1">
              <a:defRPr/>
            </a:pPr>
            <a:r>
              <a:rPr lang="ja-JP" altLang="en-US" sz="2400" b="1"/>
              <a:t>❷　指数部１</a:t>
            </a:r>
            <a:r>
              <a:rPr lang="ja-JP" altLang="en-US" sz="2400" b="1" dirty="0"/>
              <a:t>の減少は、仮数部の値の２</a:t>
            </a:r>
            <a:r>
              <a:rPr lang="ja-JP" altLang="en-US" sz="2400" b="1" baseline="30000" dirty="0"/>
              <a:t>－１</a:t>
            </a:r>
            <a:r>
              <a:rPr lang="ja-JP" altLang="en-US" sz="2400" b="1" dirty="0"/>
              <a:t>倍に相当する。</a:t>
            </a:r>
          </a:p>
          <a:p>
            <a:pPr>
              <a:defRPr/>
            </a:pPr>
            <a:endParaRPr lang="ja-JP" altLang="en-US" sz="2400" b="1" dirty="0"/>
          </a:p>
          <a:p>
            <a:pPr>
              <a:defRPr/>
            </a:pPr>
            <a:r>
              <a:rPr lang="ja-JP" altLang="en-US" sz="2400" b="1"/>
              <a:t>②　</a:t>
            </a:r>
            <a:r>
              <a:rPr lang="ja-JP" altLang="en-US" sz="2400" b="1" dirty="0"/>
              <a:t>基数が２</a:t>
            </a:r>
            <a:r>
              <a:rPr lang="ja-JP" altLang="en-US" sz="2400" b="1"/>
              <a:t>の場合の仮数部のシフト結果</a:t>
            </a:r>
            <a:endParaRPr lang="ja-JP" altLang="en-US" sz="2400" b="1" dirty="0"/>
          </a:p>
          <a:p>
            <a:pPr>
              <a:defRPr/>
            </a:pPr>
            <a:endParaRPr lang="ja-JP" altLang="en-US" sz="2400" b="1" dirty="0"/>
          </a:p>
          <a:p>
            <a:pPr lvl="1">
              <a:defRPr/>
            </a:pPr>
            <a:r>
              <a:rPr lang="ja-JP" altLang="en-US" sz="2400" b="1"/>
              <a:t>❶　仮数部１ビット</a:t>
            </a:r>
            <a:r>
              <a:rPr lang="ja-JP" altLang="en-US" sz="2400" b="1" dirty="0"/>
              <a:t>右にシフトすると、指数部を１</a:t>
            </a:r>
            <a:r>
              <a:rPr lang="ja-JP" altLang="en-US" sz="2400" b="1"/>
              <a:t>だけ増加</a:t>
            </a:r>
          </a:p>
          <a:p>
            <a:pPr lvl="1">
              <a:defRPr/>
            </a:pPr>
            <a:r>
              <a:rPr lang="ja-JP" altLang="en-US" sz="2400" b="1"/>
              <a:t>❷　仮数部１ビット</a:t>
            </a:r>
            <a:r>
              <a:rPr lang="ja-JP" altLang="en-US" sz="2400" b="1" dirty="0"/>
              <a:t>左にシフトすると指数部を１だけ減少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50284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基数１６の浮動小数点数の求め方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47664" y="2996952"/>
            <a:ext cx="5760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①　１０進数の絶対値を２進数に変換する。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②　①で求めた２進数を正規化する。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③　指数部の値を求める。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④　仮数の符号を決める。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⑤　２進数の浮動小数点数を表示する。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/>
              <a:t>⑥　２進数を１６進数に変換する。</a:t>
            </a:r>
          </a:p>
        </p:txBody>
      </p:sp>
    </p:spTree>
    <p:extLst>
      <p:ext uri="{BB962C8B-B14F-4D97-AF65-F5344CB8AC3E}">
        <p14:creationId xmlns:p14="http://schemas.microsoft.com/office/powerpoint/2010/main" val="6889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１０進数の絶対値を２進数に変換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263691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１０進数の絶対値の整数部分、小数部分をそれぞれ２進数に変換する。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①　１０進数の符号に関係なく、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　　　　　　　１０進数の絶対値を２進数に変換する。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②　整数部分、小数部分の２進数が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　　それぞれ４の倍数で、かつ合計が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/>
              <a:t>　　　　　　　　　２４ビットになるようにビット数を調整する。</a:t>
            </a:r>
          </a:p>
        </p:txBody>
      </p:sp>
    </p:spTree>
    <p:extLst>
      <p:ext uri="{BB962C8B-B14F-4D97-AF65-F5344CB8AC3E}">
        <p14:creationId xmlns:p14="http://schemas.microsoft.com/office/powerpoint/2010/main" val="77521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1640" y="2996952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１０進数の２６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５を２進数に変換する。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整数部分の２６を２進数に変換すると１１０１０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小数部分の０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５を２進数に変換すると０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１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③　２進数１１０１０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１が求まる。</a:t>
            </a:r>
          </a:p>
        </p:txBody>
      </p:sp>
    </p:spTree>
    <p:extLst>
      <p:ext uri="{BB962C8B-B14F-4D97-AF65-F5344CB8AC3E}">
        <p14:creationId xmlns:p14="http://schemas.microsoft.com/office/powerpoint/2010/main" val="257945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9313A1-DCC1-4564-B009-26579FEEF048}"/>
              </a:ext>
            </a:extLst>
          </p:cNvPr>
          <p:cNvSpPr txBox="1"/>
          <p:nvPr/>
        </p:nvSpPr>
        <p:spPr>
          <a:xfrm>
            <a:off x="683568" y="1916832"/>
            <a:ext cx="777686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④　整数部分、小数部分を合わせて、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全体を４の倍数の２４ビットに調整する。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     </a:t>
            </a:r>
            <a:r>
              <a:rPr lang="ja-JP" altLang="en-US" sz="2400" b="1" u="sng">
                <a:latin typeface="+mn-ea"/>
                <a:ea typeface="+mn-ea"/>
              </a:rPr>
              <a:t>０００</a:t>
            </a:r>
            <a:r>
              <a:rPr lang="ja-JP" altLang="en-US" sz="2400" b="1">
                <a:latin typeface="+mn-ea"/>
                <a:ea typeface="+mn-ea"/>
              </a:rPr>
              <a:t>１１０１０</a:t>
            </a:r>
            <a:r>
              <a:rPr lang="en-US" altLang="ja-JP" sz="2400" b="1">
                <a:latin typeface="+mn-ea"/>
                <a:ea typeface="+mn-ea"/>
              </a:rPr>
              <a:t>.</a:t>
            </a:r>
            <a:r>
              <a:rPr lang="ja-JP" altLang="en-US" sz="2400" b="1">
                <a:latin typeface="+mn-ea"/>
                <a:ea typeface="+mn-ea"/>
              </a:rPr>
              <a:t>１</a:t>
            </a:r>
            <a:r>
              <a:rPr lang="ja-JP" altLang="en-US" sz="2400" b="1" u="sng">
                <a:latin typeface="+mn-ea"/>
                <a:ea typeface="+mn-ea"/>
              </a:rPr>
              <a:t>０００００００００００００００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      ０を付加する               ０を付加する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⑤　整数部分の上位の桁に０を付加しても値は変わらない。</a:t>
            </a: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400" b="1">
              <a:latin typeface="+mn-ea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⑥　小数部分の下位の桁に０を付加しても値は変わらない。</a:t>
            </a:r>
          </a:p>
        </p:txBody>
      </p:sp>
    </p:spTree>
    <p:extLst>
      <p:ext uri="{BB962C8B-B14F-4D97-AF65-F5344CB8AC3E}">
        <p14:creationId xmlns:p14="http://schemas.microsoft.com/office/powerpoint/2010/main" val="231930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1196" y="476672"/>
            <a:ext cx="8229600" cy="864096"/>
          </a:xfrm>
        </p:spPr>
        <p:txBody>
          <a:bodyPr>
            <a:normAutofit/>
          </a:bodyPr>
          <a:lstStyle/>
          <a:p>
            <a:r>
              <a:rPr kumimoji="1"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２進数の正規化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492896"/>
            <a:ext cx="76071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①　基数１６の正規化の定義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❶　小数点の位置を基点として、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整数部分、小数部分を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それぞれ４ビット単位にくくる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❷　４ビット内に１を含む最上位の４ビットを、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小数点の次の４ビットになるように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　　４ビット単位に右又は左シフトする。</a:t>
            </a:r>
          </a:p>
        </p:txBody>
      </p:sp>
    </p:spTree>
    <p:extLst>
      <p:ext uri="{BB962C8B-B14F-4D97-AF65-F5344CB8AC3E}">
        <p14:creationId xmlns:p14="http://schemas.microsoft.com/office/powerpoint/2010/main" val="78208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0DB4355-45D7-45E8-9C98-3D8548C7821E}"/>
              </a:ext>
            </a:extLst>
          </p:cNvPr>
          <p:cNvSpPr txBox="1"/>
          <p:nvPr/>
        </p:nvSpPr>
        <p:spPr>
          <a:xfrm>
            <a:off x="863588" y="2204864"/>
            <a:ext cx="741682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②　基数２の正規化の定義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❶　小数第１位の桁が　　　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最左端の有効数字になるように、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  <a:ea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❷　２進数のビットを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  <a:ea typeface="+mn-ea"/>
              </a:rPr>
              <a:t>　　　　　　　　　左または右にシフトすることである。</a:t>
            </a:r>
          </a:p>
        </p:txBody>
      </p:sp>
    </p:spTree>
    <p:extLst>
      <p:ext uri="{BB962C8B-B14F-4D97-AF65-F5344CB8AC3E}">
        <p14:creationId xmlns:p14="http://schemas.microsoft.com/office/powerpoint/2010/main" val="128364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1916832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③</a:t>
            </a:r>
            <a:r>
              <a:rPr lang="ja-JP" alt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r>
              <a:rPr lang="ja-JP" altLang="en-US" sz="2400" b="1">
                <a:latin typeface="+mn-ea"/>
              </a:rPr>
              <a:t>正規化の結果、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❶　基数１６の場合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　　　　小数点に続く４ビットが０でない数値になる。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❷　基数２の場合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400" b="1">
              <a:latin typeface="+mn-ea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>
                <a:latin typeface="+mn-ea"/>
              </a:rPr>
              <a:t>　　　　小数点の次のビットが０でない数値になる。</a:t>
            </a:r>
          </a:p>
        </p:txBody>
      </p:sp>
    </p:spTree>
    <p:extLst>
      <p:ext uri="{BB962C8B-B14F-4D97-AF65-F5344CB8AC3E}">
        <p14:creationId xmlns:p14="http://schemas.microsoft.com/office/powerpoint/2010/main" val="34902187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浮動小数点数&amp;quot;&quot;/&gt;&lt;property id=&quot;20307&quot; value=&quot;256&quot;/&gt;&lt;/object&gt;&lt;object type=&quot;3&quot; unique_id=&quot;10026&quot;&gt;&lt;property id=&quot;20148&quot; value=&quot;5&quot;/&gt;&lt;property id=&quot;20300&quot; value=&quot;スライド 2 - &amp;quot;浮動小数点数&amp;quot;&quot;/&gt;&lt;property id=&quot;20307&quot; value=&quot;257&quot;/&gt;&lt;/object&gt;&lt;object type=&quot;3&quot; unique_id=&quot;10039&quot;&gt;&lt;property id=&quot;20148&quot; value=&quot;5&quot;/&gt;&lt;property id=&quot;20300&quot; value=&quot;スライド 3 - &amp;quot;基数１６の浮動小数点数の求め方&amp;quot;&quot;/&gt;&lt;property id=&quot;20307&quot; value=&quot;258&quot;/&gt;&lt;/object&gt;&lt;object type=&quot;3&quot; unique_id=&quot;10060&quot;&gt;&lt;property id=&quot;20148&quot; value=&quot;5&quot;/&gt;&lt;property id=&quot;20300&quot; value=&quot;スライド 4 - &amp;quot;１０進数の絶対値を２進数に変換&amp;quot;&quot;/&gt;&lt;property id=&quot;20307&quot; value=&quot;259&quot;/&gt;&lt;/object&gt;&lt;object type=&quot;3&quot; unique_id=&quot;10061&quot;&gt;&lt;property id=&quot;20148&quot; value=&quot;5&quot;/&gt;&lt;property id=&quot;20300&quot; value=&quot;スライド 5 - &amp;quot;具　体　例&amp;quot;&quot;/&gt;&lt;property id=&quot;20307&quot; value=&quot;260&quot;/&gt;&lt;/object&gt;&lt;object type=&quot;3&quot; unique_id=&quot;10090&quot;&gt;&lt;property id=&quot;20148&quot; value=&quot;5&quot;/&gt;&lt;property id=&quot;20300&quot; value=&quot;スライド 6 - &amp;quot;２進数を正規化する&amp;quot;&quot;/&gt;&lt;property id=&quot;20307&quot; value=&quot;261&quot;/&gt;&lt;/object&gt;&lt;object type=&quot;3&quot; unique_id=&quot;10091&quot;&gt;&lt;property id=&quot;20148&quot; value=&quot;5&quot;/&gt;&lt;property id=&quot;20300&quot; value=&quot;スライド 7&quot;/&gt;&lt;property id=&quot;20307&quot; value=&quot;262&quot;/&gt;&lt;/object&gt;&lt;object type=&quot;3&quot; unique_id=&quot;10119&quot;&gt;&lt;property id=&quot;20148&quot; value=&quot;5&quot;/&gt;&lt;property id=&quot;20300&quot; value=&quot;スライド 8 - &amp;quot;具　体　例&amp;quot;&quot;/&gt;&lt;property id=&quot;20307&quot; value=&quot;263&quot;/&gt;&lt;/object&gt;&lt;object type=&quot;3&quot; unique_id=&quot;10170&quot;&gt;&lt;property id=&quot;20148&quot; value=&quot;5&quot;/&gt;&lt;property id=&quot;20300&quot; value=&quot;スライド 9 - &amp;quot;指数部の値を求める&amp;quot;&quot;/&gt;&lt;property id=&quot;20307&quot; value=&quot;264&quot;/&gt;&lt;/object&gt;&lt;object type=&quot;3&quot; unique_id=&quot;10171&quot;&gt;&lt;property id=&quot;20148&quot; value=&quot;5&quot;/&gt;&lt;property id=&quot;20300&quot; value=&quot;スライド 10 - &amp;quot;バイアス方式&amp;quot;&quot;/&gt;&lt;property id=&quot;20307&quot; value=&quot;265&quot;/&gt;&lt;/object&gt;&lt;object type=&quot;3&quot; unique_id=&quot;10172&quot;&gt;&lt;property id=&quot;20148&quot; value=&quot;5&quot;/&gt;&lt;property id=&quot;20300&quot; value=&quot;スライド 11 - &amp;quot;補数表現方式&amp;quot;&quot;/&gt;&lt;property id=&quot;20307&quot; value=&quot;266&quot;/&gt;&lt;/object&gt;&lt;object type=&quot;3&quot; unique_id=&quot;10238&quot;&gt;&lt;property id=&quot;20148&quot; value=&quot;5&quot;/&gt;&lt;property id=&quot;20300&quot; value=&quot;スライド 12 - &amp;quot;指数部の意味&amp;quot;&quot;/&gt;&lt;property id=&quot;20307&quot; value=&quot;267&quot;/&gt;&lt;/object&gt;&lt;object type=&quot;3&quot; unique_id=&quot;10239&quot;&gt;&lt;property id=&quot;20148&quot; value=&quot;5&quot;/&gt;&lt;property id=&quot;20300&quot; value=&quot;スライド 13 - &amp;quot;仮数の符号の決め方、浮動小数点数の表示&amp;quot;&quot;/&gt;&lt;property id=&quot;20307&quot; value=&quot;268&quot;/&gt;&lt;/object&gt;&lt;object type=&quot;3&quot; unique_id=&quot;10285&quot;&gt;&lt;property id=&quot;20148&quot; value=&quot;5&quot;/&gt;&lt;property id=&quot;20300&quot; value=&quot;スライド 14&quot;/&gt;&lt;property id=&quot;20307&quot; value=&quot;269&quot;/&gt;&lt;/object&gt;&lt;object type=&quot;3&quot; unique_id=&quot;10318&quot;&gt;&lt;property id=&quot;20148&quot; value=&quot;5&quot;/&gt;&lt;property id=&quot;20300&quot; value=&quot;スライド 15 - &amp;quot;基数２の正規化&amp;quot;&quot;/&gt;&lt;property id=&quot;20307&quot; value=&quot;270&quot;/&gt;&lt;/object&gt;&lt;object type=&quot;3&quot; unique_id=&quot;10319&quot;&gt;&lt;property id=&quot;20148&quot; value=&quot;5&quot;/&gt;&lt;property id=&quot;20300&quot; value=&quot;スライド 16 - &amp;quot;基数２の指数部の値の変化&amp;quot;&quot;/&gt;&lt;property id=&quot;20307&quot; value=&quot;27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5E64A20B3312B4E9FCEBBF7E4E9EED7" ma:contentTypeVersion="0" ma:contentTypeDescription="新しいドキュメントを作成します。" ma:contentTypeScope="" ma:versionID="053dde0d1dcb062710fd25b824a3b9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f1df0d2af626036f6be5097e931d2b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3452D2-DAC7-4670-99D3-2175AC65EE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40318C-4526-4CE2-8E2E-391872EF27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0D7ED00-EA7C-4AC4-9B3D-EAA6BA62B910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285</TotalTime>
  <Words>1935</Words>
  <Application>Microsoft Office PowerPoint</Application>
  <PresentationFormat>画面に合わせる (4:3)</PresentationFormat>
  <Paragraphs>290</Paragraphs>
  <Slides>29</Slides>
  <Notes>29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6" baseType="lpstr">
      <vt:lpstr>ＭＳ Ｐゴシック</vt:lpstr>
      <vt:lpstr>ＭＳ ゴシック</vt:lpstr>
      <vt:lpstr>游ゴシック</vt:lpstr>
      <vt:lpstr>Arial</vt:lpstr>
      <vt:lpstr>Calibri</vt:lpstr>
      <vt:lpstr>Symbol</vt:lpstr>
      <vt:lpstr>ウェーブ</vt:lpstr>
      <vt:lpstr>浮動小数点数</vt:lpstr>
      <vt:lpstr>浮動小数点数</vt:lpstr>
      <vt:lpstr>基数１６の浮動小数点数の求め方</vt:lpstr>
      <vt:lpstr>１０進数の絶対値を２進数に変換</vt:lpstr>
      <vt:lpstr>具体例</vt:lpstr>
      <vt:lpstr>PowerPoint プレゼンテーション</vt:lpstr>
      <vt:lpstr>２進数の正規化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具体例１</vt:lpstr>
      <vt:lpstr>PowerPoint プレゼンテーション</vt:lpstr>
      <vt:lpstr>具体例２</vt:lpstr>
      <vt:lpstr>PowerPoint プレゼンテーション</vt:lpstr>
      <vt:lpstr>指数部の値を決める</vt:lpstr>
      <vt:lpstr>PowerPoint プレゼンテーション</vt:lpstr>
      <vt:lpstr>バイアス方式</vt:lpstr>
      <vt:lpstr>PowerPoint プレゼンテーション</vt:lpstr>
      <vt:lpstr>補数表現方式</vt:lpstr>
      <vt:lpstr>PowerPoint プレゼンテーション</vt:lpstr>
      <vt:lpstr>指数部の意味</vt:lpstr>
      <vt:lpstr>符号の決め方</vt:lpstr>
      <vt:lpstr>浮動小数点数の表示</vt:lpstr>
      <vt:lpstr>具体例</vt:lpstr>
      <vt:lpstr>PowerPoint プレゼンテーション</vt:lpstr>
      <vt:lpstr>PowerPoint プレゼンテーション</vt:lpstr>
      <vt:lpstr>基数２の正規化</vt:lpstr>
      <vt:lpstr>基数２の指数部の値の変化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浮動小数点数</dc:title>
  <dc:creator>加藤正夫</dc:creator>
  <cp:lastModifiedBy>加藤 正夫</cp:lastModifiedBy>
  <cp:revision>33</cp:revision>
  <dcterms:created xsi:type="dcterms:W3CDTF">2009-12-27T04:32:22Z</dcterms:created>
  <dcterms:modified xsi:type="dcterms:W3CDTF">2021-03-12T04:04:09Z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0x01010005E64A20B3312B4E9FCEBBF7E4E9EED7</vt:lpwstr>
  </property>
  <property fmtid="{D5CDD505-2E9C-101B-9397-08002B2CF9AE}" pid="3" name="IsMyDocuments">
    <vt:bool>true</vt:bool>
  </property>
</Properties>
</file>