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2" r:id="rId1"/>
  </p:sldMasterIdLst>
  <p:sldIdLst>
    <p:sldId id="256" r:id="rId2"/>
    <p:sldId id="257" r:id="rId3"/>
    <p:sldId id="261" r:id="rId4"/>
    <p:sldId id="258" r:id="rId5"/>
    <p:sldId id="262" r:id="rId6"/>
    <p:sldId id="259" r:id="rId7"/>
    <p:sldId id="263" r:id="rId8"/>
    <p:sldId id="266" r:id="rId9"/>
    <p:sldId id="260" r:id="rId10"/>
    <p:sldId id="264" r:id="rId11"/>
  </p:sldIdLst>
  <p:sldSz cx="9144000" cy="6858000" type="screen4x3"/>
  <p:notesSz cx="6858000" cy="9144000"/>
  <p:custDataLst>
    <p:tags r:id="rId12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96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2A90916-E3CA-45EC-BBC8-DF92F263E16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68998B-09F4-4B4B-8069-FAFE5DF063E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FC02F-4AA2-4F6B-9CF1-6816546DEFB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646A1-98C8-4C7E-A022-30D03B84221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FC02F-4AA2-4F6B-9CF1-6816546DEFB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646A1-98C8-4C7E-A022-30D03B84221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B4D2D6C-B239-4484-8D20-7DEF65D63777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ABC9A7-F15E-4DEC-A6B4-BDE0A7B877F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45D984-83F8-4149-B65A-2D858C51F70B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D1CF98-582B-467A-BB8E-9571F45F3F52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E462FCD-8B65-490E-A712-891C775E6243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6E756-A018-4123-AC74-864DAEF5EC7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D9605D-7DD0-45C2-872C-54329D61880C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2287F7-B8BB-44DD-92EB-925189684C3C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5A1F84-364C-483E-B287-56583190341A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CDAC63B-60FF-414F-B14C-4F75B9AF4FBA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8AF7995-6827-4C25-8ABF-98151D318F11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583DB3-9EA0-442D-93B4-4A0D527E483D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0FC02F-4AA2-4F6B-9CF1-6816546DEFB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646A1-98C8-4C7E-A022-30D03B84221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61F911-B534-4D84-B3B7-391040EBD0E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2CDB575-3119-4CEA-89B3-17F7E7B49215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F0FC02F-4AA2-4F6B-9CF1-6816546DEFB6}" type="datetimeFigureOut">
              <a:rPr lang="ja-JP" altLang="en-US" smtClean="0"/>
              <a:pPr>
                <a:defRPr/>
              </a:pPr>
              <a:t>2021/3/12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24646A1-98C8-4C7E-A022-30D03B842213}" type="slidenum">
              <a:rPr lang="ja-JP" altLang="en-US" smtClean="0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036712"/>
          </a:xfrm>
        </p:spPr>
        <p:txBody>
          <a:bodyPr>
            <a:normAutofit/>
          </a:bodyPr>
          <a:lstStyle/>
          <a:p>
            <a:r>
              <a:rPr lang="ja-JP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ＩＥＥ</a:t>
            </a:r>
            <a:r>
              <a:rPr kumimoji="1" lang="ja-JP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Ｅの浮動小数</a:t>
            </a:r>
            <a:r>
              <a:rPr lang="ja-JP" altLang="en-US" sz="48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ＤＦ勘亭流" panose="02010609000101010101" pitchFamily="1" charset="-128"/>
              </a:rPr>
              <a:t>点数</a:t>
            </a:r>
            <a:endParaRPr kumimoji="1" lang="ja-JP" altLang="en-US" sz="4800" b="1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ＤＦ勘亭流" panose="02010609000101010101" pitchFamily="1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99592" y="1412776"/>
            <a:ext cx="756084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解答解説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両者の指数部が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１０００００００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１０００００１０であり、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加算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の前に指数部の調整が必要である。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両者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の指数を１０００００１０に調整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する。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❸　前者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の仮数は１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０１０００から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　　指数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調整して０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０１０１０００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❹　後者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の仮数は１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０１０００００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❺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両者を加算すると１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１００１０００となる。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❻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結果の浮動小数点数の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表示は、次のようになる。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０１０００００１０１００１００００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０００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113911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385763" y="577635"/>
            <a:ext cx="8229600" cy="818328"/>
          </a:xfrm>
        </p:spPr>
        <p:txBody>
          <a:bodyPr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求め方の手順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043608" y="2420888"/>
            <a:ext cx="7228333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①　基数変換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❶　１０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進数の絶対値を２進数に変換する。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②　正規化する。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❶　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進数にシフト演算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を行い</a:t>
            </a: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❷　ＭＳＢ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のビットが１の位になるようにシフトする。</a:t>
            </a: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❸　シフト後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の値と元の値の調整を行う。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63588" y="1628800"/>
            <a:ext cx="741682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③　指数部の値を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決める。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❶　０１１１１１１１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±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Ｎで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求める。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❷　Ｎ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の値は正規化の段階で求めた値を使用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する。</a:t>
            </a: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❸　シフト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演算のビットシフトが右にＮビット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の場合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指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数部の調整は＋Ｎ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する。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❹　シフト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演算のビットシフトが左にＮビット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の場合</a:t>
            </a:r>
          </a:p>
          <a:p>
            <a:pPr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指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数部の調整は－Ｎする。</a:t>
            </a:r>
          </a:p>
        </p:txBody>
      </p:sp>
    </p:spTree>
    <p:extLst>
      <p:ext uri="{BB962C8B-B14F-4D97-AF65-F5344CB8AC3E}">
        <p14:creationId xmlns:p14="http://schemas.microsoft.com/office/powerpoint/2010/main" val="4267745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43272" y="1484784"/>
            <a:ext cx="7457455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400" b="1" dirty="0"/>
              <a:t>④　仮数部の値を</a:t>
            </a:r>
            <a:r>
              <a:rPr lang="ja-JP" altLang="en-US" sz="2400" b="1"/>
              <a:t>決める。</a:t>
            </a:r>
          </a:p>
          <a:p>
            <a:pPr>
              <a:defRPr/>
            </a:pPr>
            <a:endParaRPr lang="ja-JP" altLang="en-US" sz="2400" b="1"/>
          </a:p>
          <a:p>
            <a:pPr>
              <a:defRPr/>
            </a:pPr>
            <a:r>
              <a:rPr lang="ja-JP" altLang="en-US" sz="2400" b="1"/>
              <a:t>　❶　（正規化</a:t>
            </a:r>
            <a:r>
              <a:rPr lang="ja-JP" altLang="en-US" sz="2400" b="1" dirty="0"/>
              <a:t>で</a:t>
            </a:r>
            <a:r>
              <a:rPr lang="ja-JP" altLang="en-US" sz="2400" b="1"/>
              <a:t>求めた値ー１）の小数</a:t>
            </a:r>
            <a:r>
              <a:rPr lang="ja-JP" altLang="en-US" sz="2400" b="1" dirty="0"/>
              <a:t>の</a:t>
            </a:r>
            <a:r>
              <a:rPr lang="ja-JP" altLang="en-US" sz="2400" b="1"/>
              <a:t>２進数を用いる。</a:t>
            </a:r>
          </a:p>
          <a:p>
            <a:pPr>
              <a:defRPr/>
            </a:pPr>
            <a:r>
              <a:rPr lang="ja-JP" altLang="en-US" sz="2400" b="1"/>
              <a:t>　❷　仮</a:t>
            </a:r>
            <a:r>
              <a:rPr lang="ja-JP" altLang="en-US" sz="2400" b="1" dirty="0"/>
              <a:t>数部が２３ビットになるように調整</a:t>
            </a:r>
            <a:r>
              <a:rPr lang="ja-JP" altLang="en-US" sz="2400" b="1"/>
              <a:t>する。</a:t>
            </a:r>
          </a:p>
          <a:p>
            <a:pPr>
              <a:defRPr/>
            </a:pPr>
            <a:r>
              <a:rPr lang="ja-JP" altLang="en-US" sz="2400" b="1"/>
              <a:t>　❸　２つ</a:t>
            </a:r>
            <a:r>
              <a:rPr lang="ja-JP" altLang="en-US" sz="2400" b="1" dirty="0"/>
              <a:t>の仮数部の演算を実行する</a:t>
            </a:r>
            <a:r>
              <a:rPr lang="ja-JP" altLang="en-US" sz="2400" b="1"/>
              <a:t>場合、</a:t>
            </a:r>
          </a:p>
          <a:p>
            <a:pPr>
              <a:defRPr/>
            </a:pPr>
            <a:r>
              <a:rPr lang="ja-JP" altLang="en-US" sz="2400" b="1"/>
              <a:t>　　　　　　　小数</a:t>
            </a:r>
            <a:r>
              <a:rPr lang="ja-JP" altLang="en-US" sz="2400" b="1" dirty="0"/>
              <a:t>の２</a:t>
            </a:r>
            <a:r>
              <a:rPr lang="ja-JP" altLang="en-US" sz="2400" b="1"/>
              <a:t>進数に整数部</a:t>
            </a:r>
            <a:r>
              <a:rPr lang="ja-JP" altLang="en-US" sz="2400" b="1" dirty="0"/>
              <a:t>の</a:t>
            </a:r>
            <a:r>
              <a:rPr lang="ja-JP" altLang="en-US" sz="2400" b="1"/>
              <a:t>１を</a:t>
            </a:r>
          </a:p>
          <a:p>
            <a:pPr>
              <a:defRPr/>
            </a:pPr>
            <a:r>
              <a:rPr lang="ja-JP" altLang="en-US" sz="2400" b="1"/>
              <a:t>　　　　　　　　　　　加算</a:t>
            </a:r>
            <a:r>
              <a:rPr lang="ja-JP" altLang="en-US" sz="2400" b="1" dirty="0"/>
              <a:t>した結果を使用して計算</a:t>
            </a:r>
            <a:r>
              <a:rPr lang="ja-JP" altLang="en-US" sz="2400" b="1"/>
              <a:t>する。</a:t>
            </a:r>
          </a:p>
          <a:p>
            <a:pPr>
              <a:defRPr/>
            </a:pPr>
            <a:endParaRPr lang="ja-JP" altLang="en-US" sz="2400" b="1"/>
          </a:p>
          <a:p>
            <a:pPr>
              <a:defRPr/>
            </a:pPr>
            <a:r>
              <a:rPr lang="ja-JP" altLang="en-US" sz="2400" b="1"/>
              <a:t>⑤　符号部の値を決める。</a:t>
            </a:r>
          </a:p>
          <a:p>
            <a:pPr>
              <a:defRPr/>
            </a:pPr>
            <a:endParaRPr lang="ja-JP" altLang="en-US" sz="2400" b="1"/>
          </a:p>
          <a:p>
            <a:pPr lvl="1">
              <a:defRPr/>
            </a:pPr>
            <a:r>
              <a:rPr lang="ja-JP" altLang="en-US" sz="2400" b="1"/>
              <a:t>❶　元の１０進数が正の場合は０、</a:t>
            </a:r>
            <a:endParaRPr lang="en-US" altLang="ja-JP" sz="2400" b="1"/>
          </a:p>
          <a:p>
            <a:pPr lvl="1">
              <a:defRPr/>
            </a:pPr>
            <a:r>
              <a:rPr lang="ja-JP" altLang="en-US" sz="2400" b="1"/>
              <a:t>❷　負の場合は１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611560" y="1484784"/>
            <a:ext cx="813690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/>
              <a:t>⑥　</a:t>
            </a:r>
            <a:r>
              <a:rPr lang="ja-JP" altLang="en-US" sz="2400" b="1" dirty="0"/>
              <a:t>浮動小数点数を２進数で表示</a:t>
            </a:r>
            <a:r>
              <a:rPr lang="ja-JP" altLang="en-US" sz="2400" b="1"/>
              <a:t>する。</a:t>
            </a:r>
          </a:p>
          <a:p>
            <a:pPr>
              <a:defRPr/>
            </a:pPr>
            <a:endParaRPr lang="ja-JP" altLang="en-US" sz="2400" b="1"/>
          </a:p>
          <a:p>
            <a:pPr>
              <a:defRPr/>
            </a:pPr>
            <a:r>
              <a:rPr lang="ja-JP" altLang="en-US" sz="2400" b="1"/>
              <a:t>　　❶　符号部</a:t>
            </a:r>
            <a:r>
              <a:rPr lang="ja-JP" altLang="en-US" sz="2400" b="1" dirty="0"/>
              <a:t>の１ビットは⑤で求めた値を使用</a:t>
            </a:r>
            <a:r>
              <a:rPr lang="ja-JP" altLang="en-US" sz="2400" b="1"/>
              <a:t>する。</a:t>
            </a:r>
          </a:p>
          <a:p>
            <a:pPr>
              <a:defRPr/>
            </a:pPr>
            <a:r>
              <a:rPr lang="ja-JP" altLang="en-US" sz="2400" b="1"/>
              <a:t>　　❷　指</a:t>
            </a:r>
            <a:r>
              <a:rPr lang="ja-JP" altLang="en-US" sz="2400" b="1" dirty="0"/>
              <a:t>数部の８ビットは③で求めた値を使用</a:t>
            </a:r>
            <a:r>
              <a:rPr lang="ja-JP" altLang="en-US" sz="2400" b="1"/>
              <a:t>する。</a:t>
            </a:r>
          </a:p>
          <a:p>
            <a:pPr>
              <a:defRPr/>
            </a:pPr>
            <a:r>
              <a:rPr lang="ja-JP" altLang="en-US" sz="2400" b="1"/>
              <a:t>　　❸　仮数部</a:t>
            </a:r>
            <a:r>
              <a:rPr lang="ja-JP" altLang="en-US" sz="2400" b="1" dirty="0"/>
              <a:t>の２３ビットは④で求めた値を使用</a:t>
            </a:r>
            <a:r>
              <a:rPr lang="ja-JP" altLang="en-US" sz="2400" b="1"/>
              <a:t>する。</a:t>
            </a:r>
          </a:p>
          <a:p>
            <a:pPr>
              <a:defRPr/>
            </a:pPr>
            <a:endParaRPr lang="ja-JP" altLang="en-US" sz="2400" b="1"/>
          </a:p>
          <a:p>
            <a:pPr>
              <a:defRPr/>
            </a:pPr>
            <a:r>
              <a:rPr lang="ja-JP" altLang="en-US" sz="2400" b="1"/>
              <a:t>⑦　基数１６の場合の浮動小数点数との相違点</a:t>
            </a:r>
          </a:p>
          <a:p>
            <a:pPr>
              <a:defRPr/>
            </a:pPr>
            <a:endParaRPr lang="ja-JP" altLang="en-US" sz="2400" b="1"/>
          </a:p>
          <a:p>
            <a:pPr lvl="1">
              <a:defRPr/>
            </a:pPr>
            <a:r>
              <a:rPr lang="ja-JP" altLang="en-US" sz="2400" b="1"/>
              <a:t>❶　指数部が８ビットで、本来の指数部の値に</a:t>
            </a:r>
          </a:p>
          <a:p>
            <a:pPr lvl="1">
              <a:defRPr/>
            </a:pPr>
            <a:r>
              <a:rPr lang="ja-JP" altLang="en-US" sz="2400" b="1"/>
              <a:t>　　　　　　　　　　　　　　＋１２７された値を表示する。</a:t>
            </a:r>
            <a:endParaRPr lang="en-US" altLang="ja-JP" sz="2400" b="1"/>
          </a:p>
          <a:p>
            <a:pPr lvl="1">
              <a:defRPr/>
            </a:pPr>
            <a:r>
              <a:rPr lang="ja-JP" altLang="en-US" sz="2400" b="1"/>
              <a:t>❷　仮数部は２３ビットで、</a:t>
            </a:r>
          </a:p>
          <a:p>
            <a:pPr lvl="1">
              <a:defRPr/>
            </a:pPr>
            <a:r>
              <a:rPr lang="ja-JP" altLang="en-US" sz="2400" b="1"/>
              <a:t>　　　　　　　（仮数－１）の２進数小数が表示される。 </a:t>
            </a:r>
            <a:endParaRPr lang="en-US" altLang="ja-JP" sz="2400" b="1"/>
          </a:p>
          <a:p>
            <a:pPr lvl="1">
              <a:defRPr/>
            </a:pPr>
            <a:r>
              <a:rPr lang="ja-JP" altLang="en-US" sz="2400" b="1"/>
              <a:t>❸　指数部の基数は２である。</a:t>
            </a:r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82872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14157" y="620688"/>
            <a:ext cx="8229600" cy="889766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具体例１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14157" y="2233688"/>
            <a:ext cx="835292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ja-JP" alt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  <a:ea typeface="+mn-ea"/>
              </a:rPr>
              <a:t>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１０進数の４５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６２５を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　　　ＩＥＥＥ７５４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の浮動小数点数の表示形式で表せ。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①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１０進数の４５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６２５を２進数で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表すと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②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これを正規化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すると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2">
              <a:defRPr/>
            </a:pP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.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０１１０１１０１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baseline="30000">
                <a:latin typeface="ＭＳ Ｐゴシック" pitchFamily="50" charset="-128"/>
                <a:ea typeface="ＭＳ Ｐゴシック" pitchFamily="50" charset="-128"/>
              </a:rPr>
              <a:t>５</a:t>
            </a:r>
            <a:endParaRPr lang="ja-JP" altLang="en-US" sz="2400" b="1" baseline="30000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467544" y="1628800"/>
            <a:ext cx="835292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③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ＩＥＥＥ７５４の形式で表すと，</a:t>
            </a:r>
          </a:p>
          <a:p>
            <a:pPr>
              <a:defRPr/>
            </a:pP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❶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符号部は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 dirty="0">
                <a:latin typeface="ＭＳ Ｐゴシック" pitchFamily="50" charset="-128"/>
                <a:ea typeface="ＭＳ Ｐゴシック" pitchFamily="50" charset="-128"/>
              </a:rPr>
              <a:t>２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と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なる。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❷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指数部は正規化で５ビット右にシフトしたため指数の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５、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❸　この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指数部の値に１２７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を加えて、次のようになる。</a:t>
            </a:r>
          </a:p>
          <a:p>
            <a:pPr lvl="1">
              <a:defRPr/>
            </a:pPr>
            <a:endParaRPr lang="ja-JP" altLang="en-US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１００００１００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>
                <a:latin typeface="ＭＳ Ｐゴシック" pitchFamily="50" charset="-128"/>
                <a:ea typeface="ＭＳ Ｐゴシック" pitchFamily="50" charset="-128"/>
              </a:rPr>
              <a:t>２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❹　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仮数部は整数部分の１を</a:t>
            </a: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省略すると，次のようになる。</a:t>
            </a: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endParaRPr lang="en-US" altLang="ja-JP" sz="2400" b="1">
              <a:latin typeface="ＭＳ Ｐゴシック" pitchFamily="50" charset="-128"/>
              <a:ea typeface="ＭＳ Ｐゴシック" pitchFamily="50" charset="-128"/>
            </a:endParaRPr>
          </a:p>
          <a:p>
            <a:pPr lvl="1">
              <a:defRPr/>
            </a:pPr>
            <a:r>
              <a:rPr lang="ja-JP" altLang="en-US" sz="2400" b="1">
                <a:latin typeface="ＭＳ Ｐゴシック" pitchFamily="50" charset="-128"/>
                <a:ea typeface="ＭＳ Ｐゴシック" pitchFamily="50" charset="-128"/>
              </a:rPr>
              <a:t>　　　　　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(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０１１０１１０１０</a:t>
            </a:r>
            <a:r>
              <a:rPr lang="en-US" altLang="ja-JP" sz="2400" b="1" dirty="0">
                <a:latin typeface="ＭＳ Ｐゴシック" pitchFamily="50" charset="-128"/>
                <a:ea typeface="ＭＳ Ｐゴシック" pitchFamily="50" charset="-128"/>
              </a:rPr>
              <a:t>…</a:t>
            </a:r>
            <a:r>
              <a:rPr lang="ja-JP" altLang="en-US" sz="2400" b="1" dirty="0">
                <a:latin typeface="ＭＳ Ｐゴシック" pitchFamily="50" charset="-128"/>
                <a:ea typeface="ＭＳ Ｐゴシック" pitchFamily="50" charset="-128"/>
              </a:rPr>
              <a:t>０</a:t>
            </a:r>
            <a:r>
              <a:rPr lang="en-US" altLang="ja-JP" sz="2400" b="1">
                <a:latin typeface="ＭＳ Ｐゴシック" pitchFamily="50" charset="-128"/>
                <a:ea typeface="ＭＳ Ｐゴシック" pitchFamily="50" charset="-128"/>
              </a:rPr>
              <a:t>)</a:t>
            </a:r>
            <a:r>
              <a:rPr lang="ja-JP" altLang="en-US" sz="2400" b="1" baseline="-25000">
                <a:latin typeface="ＭＳ Ｐゴシック" pitchFamily="50" charset="-128"/>
                <a:ea typeface="ＭＳ Ｐゴシック" pitchFamily="50" charset="-128"/>
              </a:rPr>
              <a:t>２</a:t>
            </a:r>
            <a:endParaRPr lang="ja-JP" altLang="en-US" sz="2400" b="1" dirty="0">
              <a:latin typeface="ＭＳ Ｐゴシック" pitchFamily="50" charset="-128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090770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CE042D78-1769-4DC7-985C-473C05CE79C7}"/>
              </a:ext>
            </a:extLst>
          </p:cNvPr>
          <p:cNvSpPr txBox="1"/>
          <p:nvPr/>
        </p:nvSpPr>
        <p:spPr>
          <a:xfrm>
            <a:off x="683568" y="1628800"/>
            <a:ext cx="4572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ja-JP" altLang="en-US" sz="2400" b="1">
                <a:latin typeface="+mn-ea"/>
              </a:rPr>
              <a:t>④　次のように表現できる。</a:t>
            </a:r>
            <a:endParaRPr lang="ja-JP" altLang="en-US" sz="2400" b="1" dirty="0">
              <a:latin typeface="+mn-ea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DA4CDEAF-06B6-4DCE-97E7-8E355A885C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287" y="2708920"/>
            <a:ext cx="8123425" cy="129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0087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73490" y="653866"/>
            <a:ext cx="8229600" cy="74689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40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具体例２</a:t>
            </a:r>
            <a:endParaRPr lang="ja-JP" alt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4339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47843" y="4005064"/>
            <a:ext cx="7500937" cy="182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テキスト ボックス 3"/>
          <p:cNvSpPr txBox="1"/>
          <p:nvPr/>
        </p:nvSpPr>
        <p:spPr>
          <a:xfrm>
            <a:off x="687790" y="2068106"/>
            <a:ext cx="8001000" cy="156966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ja-JP" altLang="en-US" sz="2400" b="1"/>
              <a:t>①　問題</a:t>
            </a:r>
          </a:p>
          <a:p>
            <a:pPr>
              <a:defRPr/>
            </a:pPr>
            <a:endParaRPr lang="ja-JP" altLang="en-US" sz="2400" b="1"/>
          </a:p>
          <a:p>
            <a:pPr>
              <a:defRPr/>
            </a:pPr>
            <a:r>
              <a:rPr lang="ja-JP" altLang="en-US"/>
              <a:t>　　　</a:t>
            </a:r>
            <a:r>
              <a:rPr lang="ja-JP" altLang="en-US" sz="2400" b="1"/>
              <a:t>次</a:t>
            </a:r>
            <a:r>
              <a:rPr lang="ja-JP" altLang="en-US" sz="2400" b="1" dirty="0"/>
              <a:t>の二つのＩＥＥＥ７５４の表示形式</a:t>
            </a:r>
            <a:r>
              <a:rPr lang="ja-JP" altLang="en-US" sz="2400" b="1"/>
              <a:t>で表した</a:t>
            </a:r>
          </a:p>
          <a:p>
            <a:pPr>
              <a:defRPr/>
            </a:pPr>
            <a:r>
              <a:rPr lang="ja-JP" altLang="en-US" sz="2400" b="1"/>
              <a:t>　　　　　　　　　　　　　　　　　　　　浮動</a:t>
            </a:r>
            <a:r>
              <a:rPr lang="ja-JP" altLang="en-US" sz="2400" b="1" dirty="0"/>
              <a:t>小数点数を加算せよ。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356&quot;&gt;&lt;object type=&quot;3&quot; unique_id=&quot;10357&quot;&gt;&lt;property id=&quot;20148&quot; value=&quot;5&quot;/&gt;&lt;property id=&quot;20300&quot; value=&quot;スライド 1 - &amp;quot;ＩＥＥＥの浮動小数点数&amp;quot;&quot;/&gt;&lt;property id=&quot;20307&quot; value=&quot;256&quot;/&gt;&lt;/object&gt;&lt;object type=&quot;3&quot; unique_id=&quot;10373&quot;&gt;&lt;property id=&quot;20148&quot; value=&quot;5&quot;/&gt;&lt;property id=&quot;20300&quot; value=&quot;スライド 2 - &amp;quot;求め方の手順&amp;quot;&quot;/&gt;&lt;property id=&quot;20307&quot; value=&quot;257&quot;/&gt;&lt;/object&gt;&lt;object type=&quot;3&quot; unique_id=&quot;10374&quot;&gt;&lt;property id=&quot;20148&quot; value=&quot;5&quot;/&gt;&lt;property id=&quot;20300&quot; value=&quot;スライド 4&quot;/&gt;&lt;property id=&quot;20307&quot; value=&quot;258&quot;/&gt;&lt;/object&gt;&lt;object type=&quot;3&quot; unique_id=&quot;10375&quot;&gt;&lt;property id=&quot;20148&quot; value=&quot;5&quot;/&gt;&lt;property id=&quot;20300&quot; value=&quot;スライド 6 - &amp;quot;具体例&amp;quot;&quot;/&gt;&lt;property id=&quot;20307&quot; value=&quot;259&quot;/&gt;&lt;/object&gt;&lt;object type=&quot;3&quot; unique_id=&quot;10376&quot;&gt;&lt;property id=&quot;20148&quot; value=&quot;5&quot;/&gt;&lt;property id=&quot;20300&quot; value=&quot;スライド 8 - &amp;quot;具体例&amp;quot;&quot;/&gt;&lt;property id=&quot;20307&quot; value=&quot;260&quot;/&gt;&lt;/object&gt;&lt;object type=&quot;3&quot; unique_id=&quot;12141&quot;&gt;&lt;property id=&quot;20148&quot; value=&quot;5&quot;/&gt;&lt;property id=&quot;20300&quot; value=&quot;スライド 3&quot;/&gt;&lt;property id=&quot;20307&quot; value=&quot;261&quot;/&gt;&lt;/object&gt;&lt;object type=&quot;3&quot; unique_id=&quot;12142&quot;&gt;&lt;property id=&quot;20148&quot; value=&quot;5&quot;/&gt;&lt;property id=&quot;20300&quot; value=&quot;スライド 5&quot;/&gt;&lt;property id=&quot;20307&quot; value=&quot;262&quot;/&gt;&lt;/object&gt;&lt;object type=&quot;3&quot; unique_id=&quot;12143&quot;&gt;&lt;property id=&quot;20148&quot; value=&quot;5&quot;/&gt;&lt;property id=&quot;20300&quot; value=&quot;スライド 7&quot;/&gt;&lt;property id=&quot;20307&quot; value=&quot;263&quot;/&gt;&lt;/object&gt;&lt;object type=&quot;3&quot; unique_id=&quot;12144&quot;&gt;&lt;property id=&quot;20148&quot; value=&quot;5&quot;/&gt;&lt;property id=&quot;20300&quot; value=&quot;スライド 9&quot;/&gt;&lt;property id=&quot;20307&quot; value=&quot;264&quot;/&gt;&lt;/object&gt;&lt;/object&gt;&lt;object type=&quot;8&quot; unique_id=&quot;10360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119</TotalTime>
  <Words>751</Words>
  <Application>Microsoft Office PowerPoint</Application>
  <PresentationFormat>画面に合わせる (4:3)</PresentationFormat>
  <Paragraphs>87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5" baseType="lpstr">
      <vt:lpstr>ＭＳ Ｐゴシック</vt:lpstr>
      <vt:lpstr>Arial</vt:lpstr>
      <vt:lpstr>Calibri</vt:lpstr>
      <vt:lpstr>Symbol</vt:lpstr>
      <vt:lpstr>ウェーブ</vt:lpstr>
      <vt:lpstr>ＩＥＥＥの浮動小数点数</vt:lpstr>
      <vt:lpstr>求め方の手順</vt:lpstr>
      <vt:lpstr>PowerPoint プレゼンテーション</vt:lpstr>
      <vt:lpstr>PowerPoint プレゼンテーション</vt:lpstr>
      <vt:lpstr>PowerPoint プレゼンテーション</vt:lpstr>
      <vt:lpstr>具体例１</vt:lpstr>
      <vt:lpstr>PowerPoint プレゼンテーション</vt:lpstr>
      <vt:lpstr>PowerPoint プレゼンテーション</vt:lpstr>
      <vt:lpstr>具体例２</vt:lpstr>
      <vt:lpstr>PowerPoint プレゼンテーション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ＩＥＥＥの浮動小数点数</dc:title>
  <dc:creator>加藤正夫 </dc:creator>
  <cp:lastModifiedBy>加藤 正夫</cp:lastModifiedBy>
  <cp:revision>15</cp:revision>
  <dcterms:created xsi:type="dcterms:W3CDTF">2009-12-27T10:16:12Z</dcterms:created>
  <dcterms:modified xsi:type="dcterms:W3CDTF">2021-03-12T04:26:46Z</dcterms:modified>
</cp:coreProperties>
</file>