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57" r:id="rId3"/>
    <p:sldId id="258" r:id="rId4"/>
    <p:sldId id="270" r:id="rId5"/>
    <p:sldId id="259" r:id="rId6"/>
    <p:sldId id="271" r:id="rId7"/>
    <p:sldId id="260" r:id="rId8"/>
    <p:sldId id="261" r:id="rId9"/>
    <p:sldId id="272" r:id="rId10"/>
    <p:sldId id="262" r:id="rId11"/>
    <p:sldId id="263" r:id="rId12"/>
    <p:sldId id="264" r:id="rId13"/>
    <p:sldId id="268" r:id="rId14"/>
    <p:sldId id="265" r:id="rId15"/>
    <p:sldId id="269" r:id="rId16"/>
    <p:sldId id="266" r:id="rId17"/>
    <p:sldId id="267" r:id="rId18"/>
  </p:sldIdLst>
  <p:sldSz cx="9144000" cy="6858000" type="screen4x3"/>
  <p:notesSz cx="6858000" cy="9144000"/>
  <p:custDataLst>
    <p:tags r:id="rId19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0475E0-7346-485D-BCD5-3AE2E5DBC36B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E5BE22-8854-49D7-A35A-749090CE0B1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1367D-D451-4D07-B0AC-E5E20CEE915D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BEBB8F-E32B-4AB7-8B48-13ABF8865A7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1367D-D451-4D07-B0AC-E5E20CEE915D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BEBB8F-E32B-4AB7-8B48-13ABF8865A7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DA4B66-7049-47A7-95A0-8115A9B0A32E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0E2D0-04C0-482D-97B7-6A2F5CA167C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95C4AB-2E2C-4D4B-9717-15DE5653731A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689CC-D2A0-49E3-BC72-45B60E59BD3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2EDC09-4CA0-4F00-A54B-08625F0AC086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ECDA7-0588-4994-81A5-77C18CC218C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6CB941-3FFC-44BE-A5BE-F06E03E14F0A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04702-2BD1-40CE-B140-6C064AEB62A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E2DB98-AB0F-481C-B6C2-DC7516819C43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1D38D-6380-441B-9D97-6CB0ABA8CD2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D9655F-A22E-4725-BD19-F6895BA1A866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14F9E-741F-4CAD-9A36-F03E3DE21EC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1367D-D451-4D07-B0AC-E5E20CEE915D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BEBB8F-E32B-4AB7-8B48-13ABF8865A7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09F8EA-A49D-44BF-B445-CAE44C93370A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784AD-3636-442C-8B92-642B042B7AB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F31367D-D451-4D07-B0AC-E5E20CEE915D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7BEBB8F-E32B-4AB7-8B48-13ABF8865A7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108720"/>
          </a:xfrm>
        </p:spPr>
        <p:txBody>
          <a:bodyPr>
            <a:normAutofit/>
          </a:bodyPr>
          <a:lstStyle/>
          <a:p>
            <a:r>
              <a:rPr kumimoji="1" lang="ja-JP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ＤＦ勘亭流" panose="02010609000101010101" pitchFamily="1" charset="-128"/>
              </a:rPr>
              <a:t>計算機の誤差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角丸四角形 17"/>
          <p:cNvSpPr/>
          <p:nvPr/>
        </p:nvSpPr>
        <p:spPr>
          <a:xfrm>
            <a:off x="917323" y="2004211"/>
            <a:ext cx="7358114" cy="250033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pSp>
        <p:nvGrpSpPr>
          <p:cNvPr id="16389" name="Group 17"/>
          <p:cNvGrpSpPr>
            <a:grpSpLocks/>
          </p:cNvGrpSpPr>
          <p:nvPr/>
        </p:nvGrpSpPr>
        <p:grpSpPr bwMode="auto">
          <a:xfrm>
            <a:off x="1417411" y="2575724"/>
            <a:ext cx="6435725" cy="1441450"/>
            <a:chOff x="13" y="15"/>
            <a:chExt cx="4054" cy="908"/>
          </a:xfrm>
        </p:grpSpPr>
        <p:sp>
          <p:nvSpPr>
            <p:cNvPr id="16390" name="Rectangle 18"/>
            <p:cNvSpPr>
              <a:spLocks noChangeArrowheads="1"/>
            </p:cNvSpPr>
            <p:nvPr/>
          </p:nvSpPr>
          <p:spPr bwMode="auto">
            <a:xfrm>
              <a:off x="1588" y="694"/>
              <a:ext cx="1704" cy="225"/>
            </a:xfrm>
            <a:prstGeom prst="rect">
              <a:avLst/>
            </a:prstGeom>
            <a:solidFill>
              <a:srgbClr val="FF00FF"/>
            </a:solidFill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16391" name="Rectangle 19"/>
            <p:cNvSpPr>
              <a:spLocks noChangeArrowheads="1"/>
            </p:cNvSpPr>
            <p:nvPr/>
          </p:nvSpPr>
          <p:spPr bwMode="auto">
            <a:xfrm>
              <a:off x="3179" y="15"/>
              <a:ext cx="817" cy="225"/>
            </a:xfrm>
            <a:prstGeom prst="rect">
              <a:avLst/>
            </a:prstGeom>
            <a:solidFill>
              <a:srgbClr val="FF00FF"/>
            </a:solidFill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16392" name="Rectangle 20"/>
            <p:cNvSpPr>
              <a:spLocks noChangeArrowheads="1"/>
            </p:cNvSpPr>
            <p:nvPr/>
          </p:nvSpPr>
          <p:spPr bwMode="auto">
            <a:xfrm>
              <a:off x="13" y="698"/>
              <a:ext cx="1133" cy="225"/>
            </a:xfrm>
            <a:prstGeom prst="rect">
              <a:avLst/>
            </a:prstGeom>
            <a:solidFill>
              <a:srgbClr val="00FFFF"/>
            </a:solidFill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16393" name="Rectangle 21"/>
            <p:cNvSpPr>
              <a:spLocks noChangeArrowheads="1"/>
            </p:cNvSpPr>
            <p:nvPr/>
          </p:nvSpPr>
          <p:spPr bwMode="auto">
            <a:xfrm>
              <a:off x="17" y="19"/>
              <a:ext cx="1129" cy="221"/>
            </a:xfrm>
            <a:prstGeom prst="rect">
              <a:avLst/>
            </a:prstGeom>
            <a:solidFill>
              <a:srgbClr val="00FFFF"/>
            </a:solidFill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16394" name="Text Box 22"/>
            <p:cNvSpPr txBox="1">
              <a:spLocks noChangeArrowheads="1"/>
            </p:cNvSpPr>
            <p:nvPr/>
          </p:nvSpPr>
          <p:spPr bwMode="auto">
            <a:xfrm>
              <a:off x="117" y="73"/>
              <a:ext cx="934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指数表記の小さい数</a:t>
              </a:r>
              <a:endParaRPr lang="ja-JP"/>
            </a:p>
          </p:txBody>
        </p:sp>
        <p:sp>
          <p:nvSpPr>
            <p:cNvPr id="16395" name="Text Box 23"/>
            <p:cNvSpPr txBox="1">
              <a:spLocks noChangeArrowheads="1"/>
            </p:cNvSpPr>
            <p:nvPr/>
          </p:nvSpPr>
          <p:spPr bwMode="auto">
            <a:xfrm>
              <a:off x="1309" y="57"/>
              <a:ext cx="12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altLang="ja-JP" sz="16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×</a:t>
              </a:r>
              <a:endParaRPr lang="ja-JP" altLang="ja-JP"/>
            </a:p>
          </p:txBody>
        </p:sp>
        <p:sp>
          <p:nvSpPr>
            <p:cNvPr id="16396" name="Rectangle 24"/>
            <p:cNvSpPr>
              <a:spLocks noChangeArrowheads="1"/>
            </p:cNvSpPr>
            <p:nvPr/>
          </p:nvSpPr>
          <p:spPr bwMode="auto">
            <a:xfrm>
              <a:off x="1596" y="19"/>
              <a:ext cx="1129" cy="221"/>
            </a:xfrm>
            <a:prstGeom prst="rect">
              <a:avLst/>
            </a:prstGeom>
            <a:solidFill>
              <a:srgbClr val="00FFFF"/>
            </a:solidFill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16397" name="Text Box 25"/>
            <p:cNvSpPr txBox="1">
              <a:spLocks noChangeArrowheads="1"/>
            </p:cNvSpPr>
            <p:nvPr/>
          </p:nvSpPr>
          <p:spPr bwMode="auto">
            <a:xfrm>
              <a:off x="1696" y="73"/>
              <a:ext cx="934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指数表記の小さい数</a:t>
              </a:r>
              <a:endParaRPr lang="ja-JP"/>
            </a:p>
          </p:txBody>
        </p:sp>
        <p:sp>
          <p:nvSpPr>
            <p:cNvPr id="16398" name="Text Box 26"/>
            <p:cNvSpPr txBox="1">
              <a:spLocks noChangeArrowheads="1"/>
            </p:cNvSpPr>
            <p:nvPr/>
          </p:nvSpPr>
          <p:spPr bwMode="auto">
            <a:xfrm>
              <a:off x="121" y="756"/>
              <a:ext cx="934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等しい値同士の減算</a:t>
              </a:r>
              <a:endParaRPr lang="ja-JP"/>
            </a:p>
          </p:txBody>
        </p:sp>
        <p:sp>
          <p:nvSpPr>
            <p:cNvPr id="16399" name="AutoShape 27"/>
            <p:cNvSpPr>
              <a:spLocks noChangeArrowheads="1"/>
            </p:cNvSpPr>
            <p:nvPr/>
          </p:nvSpPr>
          <p:spPr bwMode="auto">
            <a:xfrm>
              <a:off x="1263" y="770"/>
              <a:ext cx="224" cy="71"/>
            </a:xfrm>
            <a:prstGeom prst="rightArrow">
              <a:avLst>
                <a:gd name="adj1" fmla="val 50000"/>
                <a:gd name="adj2" fmla="val 94648"/>
              </a:avLst>
            </a:prstGeom>
            <a:solidFill>
              <a:srgbClr val="003366"/>
            </a:solidFill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16400" name="AutoShape 28"/>
            <p:cNvSpPr>
              <a:spLocks noChangeArrowheads="1"/>
            </p:cNvSpPr>
            <p:nvPr/>
          </p:nvSpPr>
          <p:spPr bwMode="auto">
            <a:xfrm>
              <a:off x="2854" y="78"/>
              <a:ext cx="225" cy="71"/>
            </a:xfrm>
            <a:prstGeom prst="rightArrow">
              <a:avLst>
                <a:gd name="adj1" fmla="val 50000"/>
                <a:gd name="adj2" fmla="val 95070"/>
              </a:avLst>
            </a:prstGeom>
            <a:solidFill>
              <a:srgbClr val="003366"/>
            </a:solidFill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16401" name="Text Box 29"/>
            <p:cNvSpPr txBox="1">
              <a:spLocks noChangeArrowheads="1"/>
            </p:cNvSpPr>
            <p:nvPr/>
          </p:nvSpPr>
          <p:spPr bwMode="auto">
            <a:xfrm>
              <a:off x="3271" y="61"/>
              <a:ext cx="623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桁落ちの発生</a:t>
              </a:r>
              <a:endParaRPr lang="ja-JP"/>
            </a:p>
          </p:txBody>
        </p:sp>
        <p:sp>
          <p:nvSpPr>
            <p:cNvPr id="16402" name="Text Box 30"/>
            <p:cNvSpPr txBox="1">
              <a:spLocks noChangeArrowheads="1"/>
            </p:cNvSpPr>
            <p:nvPr/>
          </p:nvSpPr>
          <p:spPr bwMode="auto">
            <a:xfrm>
              <a:off x="1713" y="752"/>
              <a:ext cx="1556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有効桁数の減少・桁落ちの発生</a:t>
              </a:r>
              <a:endParaRPr lang="ja-JP"/>
            </a:p>
          </p:txBody>
        </p:sp>
        <p:sp>
          <p:nvSpPr>
            <p:cNvPr id="16403" name="Text Box 31"/>
            <p:cNvSpPr txBox="1">
              <a:spLocks noChangeArrowheads="1"/>
            </p:cNvSpPr>
            <p:nvPr/>
          </p:nvSpPr>
          <p:spPr bwMode="auto">
            <a:xfrm>
              <a:off x="3963" y="610"/>
              <a:ext cx="104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　</a:t>
              </a:r>
              <a:endParaRPr lang="ja-JP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92919" y="476672"/>
            <a:ext cx="8229600" cy="1002440"/>
          </a:xfrm>
        </p:spPr>
        <p:txBody>
          <a:bodyPr>
            <a:normAutofit/>
          </a:bodyPr>
          <a:lstStyle/>
          <a:p>
            <a:r>
              <a:rPr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桁あふれ</a:t>
            </a:r>
            <a:r>
              <a:rPr lang="en-US" altLang="ja-JP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(</a:t>
            </a:r>
            <a:r>
              <a:rPr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オーバフロー</a:t>
            </a:r>
            <a:r>
              <a:rPr lang="en-US" altLang="ja-JP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)</a:t>
            </a:r>
            <a:endParaRPr kumimoji="1" lang="ja-JP" alt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77603" y="2996952"/>
            <a:ext cx="774491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①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桁あふれは、非常に大きい値同士を掛ける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と、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指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数部で表現できる最大の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範囲を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　超えて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しまう現象である。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２進数のビット数を増加させること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で、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誤差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の発生を少なくすることができる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が、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誤差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の発生を回避することはできない。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2440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丸め誤差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2412" y="2780928"/>
            <a:ext cx="749917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①　丸め誤差の定義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❶　入力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データを有限桁の数値で使用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したり、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❷　数値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計算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の結果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四捨五入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、切り上げ、切り捨て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によって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意味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ある有効桁に丸める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ときに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　　　発生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する誤差で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ある。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31540" y="2060848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１０進数の値を２進数に変換する場合、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❶　２進数を限られたビット数の数値で表示するときに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誤差が発生する場合がある。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❷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１０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進数の次の小数を、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２進数の小数に変換すると循環小数となり、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有限けた数で表現すると、丸め誤差が発生する。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１、０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２、０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３、０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４、０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６、０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７、０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８、０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９　　　　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6143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62271" y="692696"/>
            <a:ext cx="8229600" cy="1002440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具体例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05134" y="2852936"/>
            <a:ext cx="8143875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①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２～０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９の１０進数の小数を２進数に変換する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と、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　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５を除いて、循環数になる。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次ページの具体例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の下線の部分が循環する。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③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この循環する２進数を８ビットの２進数で表現する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と、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８ビット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以降の循環部分が切り捨てられる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ため、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　　　　　丸め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誤差が発生する。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3568" y="1988840"/>
            <a:ext cx="79894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１０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＝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００１１００１１</a:t>
            </a:r>
            <a:r>
              <a:rPr lang="ja-JP" altLang="en-US" sz="2400" b="1" u="sng" dirty="0">
                <a:latin typeface="ＭＳ Ｐゴシック" pitchFamily="50" charset="-128"/>
                <a:ea typeface="ＭＳ Ｐゴシック" pitchFamily="50" charset="-128"/>
              </a:rPr>
              <a:t>００１１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・・・・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≒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００１１００１１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３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１０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＝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０１００１１００１</a:t>
            </a:r>
            <a:r>
              <a:rPr lang="ja-JP" altLang="en-US" sz="2400" b="1" u="sng" dirty="0">
                <a:latin typeface="ＭＳ Ｐゴシック" pitchFamily="50" charset="-128"/>
                <a:ea typeface="ＭＳ Ｐゴシック" pitchFamily="50" charset="-128"/>
              </a:rPr>
              <a:t>１００１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・・・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≒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０１００１１００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４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１０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＝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０１１００１１０</a:t>
            </a:r>
            <a:r>
              <a:rPr lang="ja-JP" altLang="en-US" sz="2400" b="1" u="sng" dirty="0">
                <a:latin typeface="ＭＳ Ｐゴシック" pitchFamily="50" charset="-128"/>
                <a:ea typeface="ＭＳ Ｐゴシック" pitchFamily="50" charset="-128"/>
              </a:rPr>
              <a:t>０１１０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・・・・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≒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０１１００１１０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５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１０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＝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６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１０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＝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１００１１００１</a:t>
            </a:r>
            <a:r>
              <a:rPr lang="ja-JP" altLang="en-US" sz="2400" b="1" u="sng" dirty="0">
                <a:latin typeface="ＭＳ Ｐゴシック" pitchFamily="50" charset="-128"/>
                <a:ea typeface="ＭＳ Ｐゴシック" pitchFamily="50" charset="-128"/>
              </a:rPr>
              <a:t>１００１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・・・・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≒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１００１１００１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７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１０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＝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１０１１００１１０</a:t>
            </a:r>
            <a:r>
              <a:rPr lang="ja-JP" altLang="en-US" sz="2400" b="1" u="sng" dirty="0">
                <a:latin typeface="ＭＳ Ｐゴシック" pitchFamily="50" charset="-128"/>
                <a:ea typeface="ＭＳ Ｐゴシック" pitchFamily="50" charset="-128"/>
              </a:rPr>
              <a:t>０１１０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・・・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≒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１０１１００１１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８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１０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＝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１１００１１００</a:t>
            </a:r>
            <a:r>
              <a:rPr lang="ja-JP" altLang="en-US" sz="2400" b="1" u="sng" dirty="0">
                <a:latin typeface="ＭＳ Ｐゴシック" pitchFamily="50" charset="-128"/>
                <a:ea typeface="ＭＳ Ｐゴシック" pitchFamily="50" charset="-128"/>
              </a:rPr>
              <a:t>１１００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・・・・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≒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１１００１１００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９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１０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＝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１１１００１１００</a:t>
            </a:r>
            <a:r>
              <a:rPr lang="ja-JP" altLang="en-US" sz="2400" b="1" u="sng" dirty="0">
                <a:latin typeface="ＭＳ Ｐゴシック" pitchFamily="50" charset="-128"/>
                <a:ea typeface="ＭＳ Ｐゴシック" pitchFamily="50" charset="-128"/>
              </a:rPr>
              <a:t>１１００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・・・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≒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１１１００１１０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3404087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1821637" y="4508612"/>
            <a:ext cx="5500726" cy="1857388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64706" y="548680"/>
            <a:ext cx="8229600" cy="1002440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誤差を少なくする演算法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2429919"/>
            <a:ext cx="82296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①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全てのデータを絶対値の昇順に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並べ替え、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　　　　　　先頭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から順に加える。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正数は加算し、負数は減算する計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算法で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　　誤差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の発生が最も小さくなる。</a:t>
            </a:r>
          </a:p>
        </p:txBody>
      </p:sp>
      <p:grpSp>
        <p:nvGrpSpPr>
          <p:cNvPr id="20487" name="Group 2"/>
          <p:cNvGrpSpPr>
            <a:grpSpLocks/>
          </p:cNvGrpSpPr>
          <p:nvPr/>
        </p:nvGrpSpPr>
        <p:grpSpPr bwMode="auto">
          <a:xfrm>
            <a:off x="2178844" y="4865797"/>
            <a:ext cx="4808538" cy="1195387"/>
            <a:chOff x="13" y="13"/>
            <a:chExt cx="3029" cy="753"/>
          </a:xfrm>
        </p:grpSpPr>
        <p:sp>
          <p:nvSpPr>
            <p:cNvPr id="20488" name="Rectangle 3"/>
            <p:cNvSpPr>
              <a:spLocks noChangeArrowheads="1"/>
            </p:cNvSpPr>
            <p:nvPr/>
          </p:nvSpPr>
          <p:spPr bwMode="auto">
            <a:xfrm>
              <a:off x="13" y="13"/>
              <a:ext cx="458" cy="675"/>
            </a:xfrm>
            <a:prstGeom prst="rect">
              <a:avLst/>
            </a:prstGeom>
            <a:solidFill>
              <a:srgbClr val="00FFFF"/>
            </a:solidFill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20489" name="Rectangle 4"/>
            <p:cNvSpPr>
              <a:spLocks noChangeArrowheads="1"/>
            </p:cNvSpPr>
            <p:nvPr/>
          </p:nvSpPr>
          <p:spPr bwMode="auto">
            <a:xfrm>
              <a:off x="921" y="13"/>
              <a:ext cx="458" cy="679"/>
            </a:xfrm>
            <a:prstGeom prst="rect">
              <a:avLst/>
            </a:prstGeom>
            <a:solidFill>
              <a:srgbClr val="00FFFF"/>
            </a:solidFill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20490" name="Rectangle 5"/>
            <p:cNvSpPr>
              <a:spLocks noChangeArrowheads="1"/>
            </p:cNvSpPr>
            <p:nvPr/>
          </p:nvSpPr>
          <p:spPr bwMode="auto">
            <a:xfrm>
              <a:off x="1826" y="238"/>
              <a:ext cx="1141" cy="217"/>
            </a:xfrm>
            <a:prstGeom prst="rect">
              <a:avLst/>
            </a:prstGeom>
            <a:solidFill>
              <a:srgbClr val="FF00FF"/>
            </a:solidFill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20491" name="Text Box 6"/>
            <p:cNvSpPr txBox="1">
              <a:spLocks noChangeArrowheads="1"/>
            </p:cNvSpPr>
            <p:nvPr/>
          </p:nvSpPr>
          <p:spPr bwMode="auto">
            <a:xfrm>
              <a:off x="107" y="88"/>
              <a:ext cx="255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絶対値の</a:t>
              </a:r>
              <a:endParaRPr lang="ja-JP"/>
            </a:p>
            <a:p>
              <a:pPr>
                <a:lnSpc>
                  <a:spcPct val="84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昇順に整列</a:t>
              </a:r>
              <a:endParaRPr lang="ja-JP"/>
            </a:p>
          </p:txBody>
        </p:sp>
        <p:sp>
          <p:nvSpPr>
            <p:cNvPr id="20492" name="Text Box 7"/>
            <p:cNvSpPr txBox="1">
              <a:spLocks noChangeArrowheads="1"/>
            </p:cNvSpPr>
            <p:nvPr/>
          </p:nvSpPr>
          <p:spPr bwMode="auto">
            <a:xfrm>
              <a:off x="1028" y="129"/>
              <a:ext cx="256" cy="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先頭から</a:t>
              </a:r>
              <a:endParaRPr lang="ja-JP"/>
            </a:p>
            <a:p>
              <a:pPr>
                <a:lnSpc>
                  <a:spcPct val="84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順に加算</a:t>
              </a:r>
              <a:endParaRPr lang="ja-JP"/>
            </a:p>
          </p:txBody>
        </p:sp>
        <p:sp>
          <p:nvSpPr>
            <p:cNvPr id="20493" name="Text Box 8"/>
            <p:cNvSpPr txBox="1">
              <a:spLocks noChangeArrowheads="1"/>
            </p:cNvSpPr>
            <p:nvPr/>
          </p:nvSpPr>
          <p:spPr bwMode="auto">
            <a:xfrm>
              <a:off x="1975" y="300"/>
              <a:ext cx="831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誤差が最小になる</a:t>
              </a:r>
              <a:endParaRPr lang="ja-JP"/>
            </a:p>
          </p:txBody>
        </p:sp>
        <p:sp>
          <p:nvSpPr>
            <p:cNvPr id="20494" name="AutoShape 9"/>
            <p:cNvSpPr>
              <a:spLocks noChangeArrowheads="1"/>
            </p:cNvSpPr>
            <p:nvPr/>
          </p:nvSpPr>
          <p:spPr bwMode="auto">
            <a:xfrm>
              <a:off x="1500" y="234"/>
              <a:ext cx="230" cy="242"/>
            </a:xfrm>
            <a:prstGeom prst="rightArrow">
              <a:avLst>
                <a:gd name="adj1" fmla="val 50000"/>
                <a:gd name="adj2" fmla="val 30000"/>
              </a:avLst>
            </a:prstGeom>
            <a:solidFill>
              <a:srgbClr val="003366"/>
            </a:solidFill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20495" name="AutoShape 10"/>
            <p:cNvSpPr>
              <a:spLocks noChangeArrowheads="1"/>
            </p:cNvSpPr>
            <p:nvPr/>
          </p:nvSpPr>
          <p:spPr bwMode="auto">
            <a:xfrm>
              <a:off x="583" y="234"/>
              <a:ext cx="230" cy="242"/>
            </a:xfrm>
            <a:prstGeom prst="rightArrow">
              <a:avLst>
                <a:gd name="adj1" fmla="val 50000"/>
                <a:gd name="adj2" fmla="val 30000"/>
              </a:avLst>
            </a:prstGeom>
            <a:solidFill>
              <a:srgbClr val="003366"/>
            </a:solidFill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20496" name="Text Box 11"/>
            <p:cNvSpPr txBox="1">
              <a:spLocks noChangeArrowheads="1"/>
            </p:cNvSpPr>
            <p:nvPr/>
          </p:nvSpPr>
          <p:spPr bwMode="auto">
            <a:xfrm>
              <a:off x="2938" y="646"/>
              <a:ext cx="104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　</a:t>
              </a:r>
              <a:endParaRPr lang="ja-JP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5576" y="1844824"/>
            <a:ext cx="792088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③　情報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落ちによる誤差を少なくする方法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絶対値の差が小さい値同士の演算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を行えば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指数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調整による誤差を少なくすることができる。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④　複数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の演算を連続して実行する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場合の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　　　　誤差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を少なくする方法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❶　加算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結果の値と次に加算する値の差を小さくする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と、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　　　　　誤差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が小さくなる。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❷　情報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落ちが発生しないため誤差が小さくなる。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角丸四角形 29"/>
          <p:cNvSpPr/>
          <p:nvPr/>
        </p:nvSpPr>
        <p:spPr>
          <a:xfrm>
            <a:off x="642910" y="1857364"/>
            <a:ext cx="7786742" cy="214314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基数１６の表示範囲</a:t>
            </a:r>
          </a:p>
        </p:txBody>
      </p:sp>
      <p:grpSp>
        <p:nvGrpSpPr>
          <p:cNvPr id="11270" name="Group 2"/>
          <p:cNvGrpSpPr>
            <a:grpSpLocks/>
          </p:cNvGrpSpPr>
          <p:nvPr/>
        </p:nvGrpSpPr>
        <p:grpSpPr bwMode="auto">
          <a:xfrm>
            <a:off x="1428750" y="2428875"/>
            <a:ext cx="6297613" cy="1063625"/>
            <a:chOff x="57" y="57"/>
            <a:chExt cx="3967" cy="670"/>
          </a:xfrm>
        </p:grpSpPr>
        <p:sp>
          <p:nvSpPr>
            <p:cNvPr id="11272" name="Rectangle 3"/>
            <p:cNvSpPr>
              <a:spLocks noChangeArrowheads="1"/>
            </p:cNvSpPr>
            <p:nvPr/>
          </p:nvSpPr>
          <p:spPr bwMode="auto">
            <a:xfrm>
              <a:off x="547" y="211"/>
              <a:ext cx="1110" cy="179"/>
            </a:xfrm>
            <a:prstGeom prst="rect">
              <a:avLst/>
            </a:prstGeom>
            <a:solidFill>
              <a:srgbClr val="CCFFFF"/>
            </a:solidFill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11273" name="Rectangle 4"/>
            <p:cNvSpPr>
              <a:spLocks noChangeArrowheads="1"/>
            </p:cNvSpPr>
            <p:nvPr/>
          </p:nvSpPr>
          <p:spPr bwMode="auto">
            <a:xfrm>
              <a:off x="2464" y="211"/>
              <a:ext cx="1110" cy="179"/>
            </a:xfrm>
            <a:prstGeom prst="rect">
              <a:avLst/>
            </a:prstGeom>
            <a:solidFill>
              <a:srgbClr val="CCFFFF"/>
            </a:solidFill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11274" name="Line 5"/>
            <p:cNvSpPr>
              <a:spLocks noChangeShapeType="1"/>
            </p:cNvSpPr>
            <p:nvPr/>
          </p:nvSpPr>
          <p:spPr bwMode="auto">
            <a:xfrm>
              <a:off x="2060" y="125"/>
              <a:ext cx="1" cy="344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75" name="Line 6"/>
            <p:cNvSpPr>
              <a:spLocks noChangeShapeType="1"/>
            </p:cNvSpPr>
            <p:nvPr/>
          </p:nvSpPr>
          <p:spPr bwMode="auto">
            <a:xfrm>
              <a:off x="1657" y="298"/>
              <a:ext cx="807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76" name="Line 7"/>
            <p:cNvSpPr>
              <a:spLocks noChangeShapeType="1"/>
            </p:cNvSpPr>
            <p:nvPr/>
          </p:nvSpPr>
          <p:spPr bwMode="auto">
            <a:xfrm>
              <a:off x="142" y="298"/>
              <a:ext cx="40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77" name="Line 8"/>
            <p:cNvSpPr>
              <a:spLocks noChangeShapeType="1"/>
            </p:cNvSpPr>
            <p:nvPr/>
          </p:nvSpPr>
          <p:spPr bwMode="auto">
            <a:xfrm>
              <a:off x="3574" y="298"/>
              <a:ext cx="404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78" name="Text Box 9"/>
            <p:cNvSpPr txBox="1">
              <a:spLocks noChangeArrowheads="1"/>
            </p:cNvSpPr>
            <p:nvPr/>
          </p:nvSpPr>
          <p:spPr bwMode="auto">
            <a:xfrm>
              <a:off x="1463" y="63"/>
              <a:ext cx="479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ja-JP" sz="11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－１６</a:t>
              </a:r>
              <a:r>
                <a:rPr lang="ja-JP" sz="7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－６４</a:t>
              </a:r>
              <a:endParaRPr lang="ja-JP"/>
            </a:p>
          </p:txBody>
        </p:sp>
        <p:sp>
          <p:nvSpPr>
            <p:cNvPr id="11279" name="Text Box 10"/>
            <p:cNvSpPr txBox="1">
              <a:spLocks noChangeArrowheads="1"/>
            </p:cNvSpPr>
            <p:nvPr/>
          </p:nvSpPr>
          <p:spPr bwMode="auto">
            <a:xfrm>
              <a:off x="360" y="63"/>
              <a:ext cx="418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ja-JP" sz="11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－１６</a:t>
              </a:r>
              <a:r>
                <a:rPr lang="ja-JP" sz="7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６３</a:t>
              </a:r>
              <a:endParaRPr lang="ja-JP"/>
            </a:p>
          </p:txBody>
        </p:sp>
        <p:sp>
          <p:nvSpPr>
            <p:cNvPr id="11280" name="Text Box 11"/>
            <p:cNvSpPr txBox="1">
              <a:spLocks noChangeArrowheads="1"/>
            </p:cNvSpPr>
            <p:nvPr/>
          </p:nvSpPr>
          <p:spPr bwMode="auto">
            <a:xfrm>
              <a:off x="2371" y="57"/>
              <a:ext cx="379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ja-JP" sz="11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１６</a:t>
              </a:r>
              <a:r>
                <a:rPr lang="ja-JP" sz="7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－６４</a:t>
              </a:r>
              <a:endParaRPr lang="ja-JP"/>
            </a:p>
          </p:txBody>
        </p:sp>
        <p:sp>
          <p:nvSpPr>
            <p:cNvPr id="11281" name="Text Box 12"/>
            <p:cNvSpPr txBox="1">
              <a:spLocks noChangeArrowheads="1"/>
            </p:cNvSpPr>
            <p:nvPr/>
          </p:nvSpPr>
          <p:spPr bwMode="auto">
            <a:xfrm>
              <a:off x="3481" y="57"/>
              <a:ext cx="317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ja-JP" sz="11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１６</a:t>
              </a:r>
              <a:r>
                <a:rPr lang="ja-JP" sz="7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６３</a:t>
              </a:r>
              <a:endParaRPr lang="ja-JP"/>
            </a:p>
          </p:txBody>
        </p:sp>
        <p:sp>
          <p:nvSpPr>
            <p:cNvPr id="11282" name="Text Box 13"/>
            <p:cNvSpPr txBox="1">
              <a:spLocks noChangeArrowheads="1"/>
            </p:cNvSpPr>
            <p:nvPr/>
          </p:nvSpPr>
          <p:spPr bwMode="auto">
            <a:xfrm>
              <a:off x="1936" y="509"/>
              <a:ext cx="244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ja-JP" sz="110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０</a:t>
              </a:r>
              <a:r>
                <a:rPr lang="ja-JP" altLang="ja-JP" sz="110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.</a:t>
              </a:r>
              <a:r>
                <a:rPr lang="ja-JP" sz="1100">
                  <a:solidFill>
                    <a:srgbClr val="000000"/>
                  </a:solidFill>
                  <a:latin typeface="ＭＳ 明朝" pitchFamily="17" charset="-128"/>
                  <a:ea typeface="ＭＳ 明朝" pitchFamily="17" charset="-128"/>
                </a:rPr>
                <a:t>０</a:t>
              </a:r>
              <a:endParaRPr lang="ja-JP"/>
            </a:p>
          </p:txBody>
        </p:sp>
        <p:sp>
          <p:nvSpPr>
            <p:cNvPr id="11283" name="Text Box 14"/>
            <p:cNvSpPr txBox="1">
              <a:spLocks noChangeArrowheads="1"/>
            </p:cNvSpPr>
            <p:nvPr/>
          </p:nvSpPr>
          <p:spPr bwMode="auto">
            <a:xfrm>
              <a:off x="896" y="436"/>
              <a:ext cx="395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ja-JP" sz="11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表現範囲</a:t>
              </a:r>
              <a:endParaRPr lang="ja-JP"/>
            </a:p>
          </p:txBody>
        </p:sp>
        <p:sp>
          <p:nvSpPr>
            <p:cNvPr id="11284" name="Text Box 15"/>
            <p:cNvSpPr txBox="1">
              <a:spLocks noChangeArrowheads="1"/>
            </p:cNvSpPr>
            <p:nvPr/>
          </p:nvSpPr>
          <p:spPr bwMode="auto">
            <a:xfrm>
              <a:off x="2822" y="436"/>
              <a:ext cx="395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ja-JP" sz="11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表現範囲</a:t>
              </a:r>
              <a:endParaRPr lang="ja-JP"/>
            </a:p>
          </p:txBody>
        </p:sp>
        <p:sp>
          <p:nvSpPr>
            <p:cNvPr id="11285" name="Text Box 16"/>
            <p:cNvSpPr txBox="1">
              <a:spLocks noChangeArrowheads="1"/>
            </p:cNvSpPr>
            <p:nvPr/>
          </p:nvSpPr>
          <p:spPr bwMode="auto">
            <a:xfrm>
              <a:off x="57" y="377"/>
              <a:ext cx="395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ja-JP" sz="11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オーバー</a:t>
              </a:r>
              <a:endParaRPr lang="ja-JP"/>
            </a:p>
          </p:txBody>
        </p:sp>
        <p:sp>
          <p:nvSpPr>
            <p:cNvPr id="11286" name="Text Box 17"/>
            <p:cNvSpPr txBox="1">
              <a:spLocks noChangeArrowheads="1"/>
            </p:cNvSpPr>
            <p:nvPr/>
          </p:nvSpPr>
          <p:spPr bwMode="auto">
            <a:xfrm>
              <a:off x="57" y="463"/>
              <a:ext cx="395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ja-JP" sz="11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フロー域</a:t>
              </a:r>
              <a:endParaRPr lang="ja-JP"/>
            </a:p>
          </p:txBody>
        </p:sp>
        <p:sp>
          <p:nvSpPr>
            <p:cNvPr id="11287" name="Text Box 18"/>
            <p:cNvSpPr txBox="1">
              <a:spLocks noChangeArrowheads="1"/>
            </p:cNvSpPr>
            <p:nvPr/>
          </p:nvSpPr>
          <p:spPr bwMode="auto">
            <a:xfrm>
              <a:off x="3629" y="377"/>
              <a:ext cx="395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ja-JP" sz="11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オーバー</a:t>
              </a:r>
              <a:endParaRPr lang="ja-JP"/>
            </a:p>
          </p:txBody>
        </p:sp>
        <p:sp>
          <p:nvSpPr>
            <p:cNvPr id="11288" name="Text Box 19"/>
            <p:cNvSpPr txBox="1">
              <a:spLocks noChangeArrowheads="1"/>
            </p:cNvSpPr>
            <p:nvPr/>
          </p:nvSpPr>
          <p:spPr bwMode="auto">
            <a:xfrm>
              <a:off x="3628" y="463"/>
              <a:ext cx="395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ja-JP" sz="11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フロー域</a:t>
              </a:r>
              <a:endParaRPr lang="ja-JP"/>
            </a:p>
          </p:txBody>
        </p:sp>
        <p:sp>
          <p:nvSpPr>
            <p:cNvPr id="11289" name="Text Box 20"/>
            <p:cNvSpPr txBox="1">
              <a:spLocks noChangeArrowheads="1"/>
            </p:cNvSpPr>
            <p:nvPr/>
          </p:nvSpPr>
          <p:spPr bwMode="auto">
            <a:xfrm>
              <a:off x="1455" y="635"/>
              <a:ext cx="799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ja-JP" sz="11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アンダーフロー域</a:t>
              </a:r>
              <a:endParaRPr lang="ja-JP"/>
            </a:p>
          </p:txBody>
        </p:sp>
        <p:grpSp>
          <p:nvGrpSpPr>
            <p:cNvPr id="11290" name="Group 21"/>
            <p:cNvGrpSpPr>
              <a:grpSpLocks/>
            </p:cNvGrpSpPr>
            <p:nvPr/>
          </p:nvGrpSpPr>
          <p:grpSpPr bwMode="auto">
            <a:xfrm>
              <a:off x="1696" y="331"/>
              <a:ext cx="162" cy="271"/>
              <a:chOff x="1696" y="331"/>
              <a:chExt cx="162" cy="271"/>
            </a:xfrm>
          </p:grpSpPr>
          <p:sp>
            <p:nvSpPr>
              <p:cNvPr id="11294" name="Line 22"/>
              <p:cNvSpPr>
                <a:spLocks noChangeShapeType="1"/>
              </p:cNvSpPr>
              <p:nvPr/>
            </p:nvSpPr>
            <p:spPr bwMode="auto">
              <a:xfrm flipV="1">
                <a:off x="1696" y="331"/>
                <a:ext cx="162" cy="271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295" name="Freeform 23"/>
              <p:cNvSpPr>
                <a:spLocks noChangeArrowheads="1"/>
              </p:cNvSpPr>
              <p:nvPr/>
            </p:nvSpPr>
            <p:spPr bwMode="auto">
              <a:xfrm>
                <a:off x="1803" y="331"/>
                <a:ext cx="55" cy="66"/>
              </a:xfrm>
              <a:custGeom>
                <a:avLst/>
                <a:gdLst>
                  <a:gd name="T0" fmla="*/ 17853 w 21600"/>
                  <a:gd name="T1" fmla="*/ 21600 h 21600"/>
                  <a:gd name="T2" fmla="*/ 21600 w 21600"/>
                  <a:gd name="T3" fmla="*/ 0 h 21600"/>
                  <a:gd name="T4" fmla="*/ 0 w 21600"/>
                  <a:gd name="T5" fmla="*/ 1281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17853" y="21600"/>
                    </a:moveTo>
                    <a:lnTo>
                      <a:pt x="21600" y="0"/>
                    </a:lnTo>
                    <a:lnTo>
                      <a:pt x="0" y="12814"/>
                    </a:lnTo>
                  </a:path>
                </a:pathLst>
              </a:cu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Calibri" pitchFamily="34" charset="0"/>
                </a:endParaRPr>
              </a:p>
            </p:txBody>
          </p:sp>
        </p:grpSp>
        <p:grpSp>
          <p:nvGrpSpPr>
            <p:cNvPr id="11291" name="Group 24"/>
            <p:cNvGrpSpPr>
              <a:grpSpLocks/>
            </p:cNvGrpSpPr>
            <p:nvPr/>
          </p:nvGrpSpPr>
          <p:grpSpPr bwMode="auto">
            <a:xfrm>
              <a:off x="1696" y="344"/>
              <a:ext cx="527" cy="258"/>
              <a:chOff x="1696" y="344"/>
              <a:chExt cx="527" cy="258"/>
            </a:xfrm>
          </p:grpSpPr>
          <p:sp>
            <p:nvSpPr>
              <p:cNvPr id="11292" name="Line 25"/>
              <p:cNvSpPr>
                <a:spLocks noChangeShapeType="1"/>
              </p:cNvSpPr>
              <p:nvPr/>
            </p:nvSpPr>
            <p:spPr bwMode="auto">
              <a:xfrm flipV="1">
                <a:off x="1696" y="344"/>
                <a:ext cx="527" cy="258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293" name="Freeform 26"/>
              <p:cNvSpPr>
                <a:spLocks noChangeArrowheads="1"/>
              </p:cNvSpPr>
              <p:nvPr/>
            </p:nvSpPr>
            <p:spPr bwMode="auto">
              <a:xfrm>
                <a:off x="2155" y="344"/>
                <a:ext cx="68" cy="51"/>
              </a:xfrm>
              <a:custGeom>
                <a:avLst/>
                <a:gdLst>
                  <a:gd name="T0" fmla="*/ 7020 w 21600"/>
                  <a:gd name="T1" fmla="*/ 21600 h 21600"/>
                  <a:gd name="T2" fmla="*/ 21600 w 21600"/>
                  <a:gd name="T3" fmla="*/ 0 h 21600"/>
                  <a:gd name="T4" fmla="*/ 0 w 21600"/>
                  <a:gd name="T5" fmla="*/ 194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7020" y="21600"/>
                    </a:moveTo>
                    <a:lnTo>
                      <a:pt x="21600" y="0"/>
                    </a:lnTo>
                    <a:lnTo>
                      <a:pt x="0" y="1942"/>
                    </a:lnTo>
                  </a:path>
                </a:pathLst>
              </a:cu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Calibri" pitchFamily="34" charset="0"/>
                </a:endParaRPr>
              </a:p>
            </p:txBody>
          </p:sp>
        </p:grpSp>
      </p:grpSp>
      <p:sp>
        <p:nvSpPr>
          <p:cNvPr id="31" name="テキスト ボックス 30"/>
          <p:cNvSpPr txBox="1"/>
          <p:nvPr/>
        </p:nvSpPr>
        <p:spPr>
          <a:xfrm>
            <a:off x="900190" y="4373574"/>
            <a:ext cx="752946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①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０の近傍の値、－１６</a:t>
            </a:r>
            <a:r>
              <a:rPr lang="ja-JP" altLang="en-US" sz="2400" b="1" baseline="30000" dirty="0">
                <a:latin typeface="ＭＳ Ｐゴシック" pitchFamily="50" charset="-128"/>
                <a:ea typeface="ＭＳ Ｐゴシック" pitchFamily="50" charset="-128"/>
              </a:rPr>
              <a:t>－６４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～０の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範囲、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０～１６</a:t>
            </a:r>
            <a:r>
              <a:rPr lang="ja-JP" altLang="en-US" sz="2400" b="1" baseline="30000">
                <a:latin typeface="ＭＳ Ｐゴシック" pitchFamily="50" charset="-128"/>
                <a:ea typeface="ＭＳ Ｐゴシック" pitchFamily="50" charset="-128"/>
              </a:rPr>
              <a:t>－６４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の範囲は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表現不能となる。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－１６</a:t>
            </a:r>
            <a:r>
              <a:rPr lang="ja-JP" altLang="en-US" sz="2400" b="1" baseline="30000" dirty="0">
                <a:latin typeface="ＭＳ Ｐゴシック" pitchFamily="50" charset="-128"/>
                <a:ea typeface="ＭＳ Ｐゴシック" pitchFamily="50" charset="-128"/>
              </a:rPr>
              <a:t>６３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より小さい値、１６</a:t>
            </a:r>
            <a:r>
              <a:rPr lang="ja-JP" altLang="en-US" sz="2400" b="1" baseline="30000" dirty="0">
                <a:latin typeface="ＭＳ Ｐゴシック" pitchFamily="50" charset="-128"/>
                <a:ea typeface="ＭＳ Ｐゴシック" pitchFamily="50" charset="-128"/>
              </a:rPr>
              <a:t>６３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より大きい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値も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　　　　　　表現不能となる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41198" y="620688"/>
            <a:ext cx="8229600" cy="792088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誤差の発生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1908" y="3068960"/>
            <a:ext cx="800889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①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浮動小数点数の表見範囲が限られている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ため、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指数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調整や演算結果が表現不能範囲になる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と、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　　　　　　　　誤差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が発生する。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表現が有限桁である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ため、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桁外れ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が発生したり、有効桁数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が減少すると、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　　　　　　　　誤差が発生する。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BFDDA92-AF65-4D86-8093-C3FF053B266B}"/>
              </a:ext>
            </a:extLst>
          </p:cNvPr>
          <p:cNvSpPr txBox="1"/>
          <p:nvPr/>
        </p:nvSpPr>
        <p:spPr>
          <a:xfrm>
            <a:off x="971600" y="2060848"/>
            <a:ext cx="748883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③　計算機の演算回数を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有限回に制約することによって誤差が発生する。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④　演算方法、演算順序によって誤差の大きさが異なる。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⑤　誤差の種類には、次のものがある。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❶　情報落ち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❷　桁落ち、桁あふれ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❸　丸め誤差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6341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2088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情報落ち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38436" y="2780928"/>
            <a:ext cx="706712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①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浮動小数点演算に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おいて、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次の場合に誤差が発生する。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❶　絶対値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の大きな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値に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絶対値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の小さな値を加算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する場合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❷　指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数部を揃えて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計算する場合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❸　絶対値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の小さな値が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無視される場合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C562CF0-0DBC-408E-9503-B3A3824A3367}"/>
              </a:ext>
            </a:extLst>
          </p:cNvPr>
          <p:cNvSpPr txBox="1"/>
          <p:nvPr/>
        </p:nvSpPr>
        <p:spPr>
          <a:xfrm>
            <a:off x="1259632" y="1988840"/>
            <a:ext cx="705678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加算演算において、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次の場合に誤差が発生する。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❶　両者の指数部を合わせるとき、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❷　小さい方の仮数部が右に大きくシフトし、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有効ビット範囲の下位の桁が欠落する。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❸　この現象を情報落ちという。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❹　情報落ちの誤差は、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計算を実行する前に発生する誤差である。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6142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47895" y="692696"/>
            <a:ext cx="8229600" cy="792088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具体例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47895" y="2132856"/>
            <a:ext cx="8001000" cy="41549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①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２つの２進数Ａ、Ｂ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において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Ａ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：０１０００１０１０００１０００００００１１０００００００００００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Ｂ：００１１１１１１１０１０００００００００００００００００００００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Ｂ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の２進数をＡの２進数の指数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に合わせる。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Ｂ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：０１０００１０１００００００００００００００００００００００００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③　Ｂ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の仮数部の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１０１０は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２４桁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の有効範囲から外れて、情報落ちとなる。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桁落ち</a:t>
            </a:r>
            <a:r>
              <a:rPr kumimoji="1" lang="en-US" altLang="ja-JP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(</a:t>
            </a:r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アンダーフロー</a:t>
            </a:r>
            <a:r>
              <a:rPr kumimoji="1" lang="en-US" altLang="ja-JP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)</a:t>
            </a:r>
            <a:endParaRPr kumimoji="1" lang="ja-JP" alt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03648" y="2852936"/>
            <a:ext cx="722092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①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桁落ちは、浮動小数点演算に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おいて、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次の場合に誤差が発生する。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❶　非常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に小さな指数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表記の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浮動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小数点数同士の乗算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を行う。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❷　指数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が指数部で表現できる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範囲を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下回って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しまうことで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ある。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0F1DDFA-273E-4BF9-8876-FCE940D507C0}"/>
              </a:ext>
            </a:extLst>
          </p:cNvPr>
          <p:cNvSpPr txBox="1"/>
          <p:nvPr/>
        </p:nvSpPr>
        <p:spPr>
          <a:xfrm>
            <a:off x="1259632" y="1844824"/>
            <a:ext cx="7164796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ほぼ等しい値の浮動小数点同士を減算する。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❶　結果が非常に小さい値になるため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　表現できる範囲からもれる。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❷　有効桁数が大幅に減ってしまうことである。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③　浮動小数点表示では、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０近傍の値を表現することが不可能なため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　この現象が発生する。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④　演算結果、発生する誤差である。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63169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2&quot; unique_id=&quot;10391&quot;&gt;&lt;object type=&quot;3&quot; unique_id=&quot;10392&quot;&gt;&lt;property id=&quot;20148&quot; value=&quot;5&quot;/&gt;&lt;property id=&quot;20300&quot; value=&quot;スライド 1 - &amp;quot;計算機の誤差&amp;quot;&quot;/&gt;&lt;property id=&quot;20307&quot; value=&quot;256&quot;/&gt;&lt;/object&gt;&lt;object type=&quot;3&quot; unique_id=&quot;10393&quot;&gt;&lt;property id=&quot;20148&quot; value=&quot;5&quot;/&gt;&lt;property id=&quot;20300&quot; value=&quot;スライド 2 - &amp;quot;基数１６の表示範囲&amp;quot;&quot;/&gt;&lt;property id=&quot;20307&quot; value=&quot;257&quot;/&gt;&lt;/object&gt;&lt;object type=&quot;3&quot; unique_id=&quot;10394&quot;&gt;&lt;property id=&quot;20148&quot; value=&quot;5&quot;/&gt;&lt;property id=&quot;20300&quot; value=&quot;スライド 3 - &amp;quot;誤差の発生&amp;quot;&quot;/&gt;&lt;property id=&quot;20307&quot; value=&quot;258&quot;/&gt;&lt;/object&gt;&lt;object type=&quot;3&quot; unique_id=&quot;10395&quot;&gt;&lt;property id=&quot;20148&quot; value=&quot;5&quot;/&gt;&lt;property id=&quot;20300&quot; value=&quot;スライド 4 - &amp;quot;情報落ち&amp;quot;&quot;/&gt;&lt;property id=&quot;20307&quot; value=&quot;259&quot;/&gt;&lt;/object&gt;&lt;object type=&quot;3&quot; unique_id=&quot;10396&quot;&gt;&lt;property id=&quot;20148&quot; value=&quot;5&quot;/&gt;&lt;property id=&quot;20300&quot; value=&quot;スライド 5 - &amp;quot;具体例&amp;quot;&quot;/&gt;&lt;property id=&quot;20307&quot; value=&quot;260&quot;/&gt;&lt;/object&gt;&lt;object type=&quot;3&quot; unique_id=&quot;10397&quot;&gt;&lt;property id=&quot;20148&quot; value=&quot;5&quot;/&gt;&lt;property id=&quot;20300&quot; value=&quot;スライド 6 - &amp;quot;桁落ち(アンダーフロー)&amp;quot;&quot;/&gt;&lt;property id=&quot;20307&quot; value=&quot;261&quot;/&gt;&lt;/object&gt;&lt;object type=&quot;3&quot; unique_id=&quot;10398&quot;&gt;&lt;property id=&quot;20148&quot; value=&quot;5&quot;/&gt;&lt;property id=&quot;20300&quot; value=&quot;スライド 7&quot;/&gt;&lt;property id=&quot;20307&quot; value=&quot;262&quot;/&gt;&lt;/object&gt;&lt;object type=&quot;3&quot; unique_id=&quot;10399&quot;&gt;&lt;property id=&quot;20148&quot; value=&quot;5&quot;/&gt;&lt;property id=&quot;20300&quot; value=&quot;スライド 8 - &amp;quot;桁あふれ(オーバフロー)&amp;quot;&quot;/&gt;&lt;property id=&quot;20307&quot; value=&quot;263&quot;/&gt;&lt;/object&gt;&lt;object type=&quot;3&quot; unique_id=&quot;10400&quot;&gt;&lt;property id=&quot;20148&quot; value=&quot;5&quot;/&gt;&lt;property id=&quot;20300&quot; value=&quot;スライド 9 - &amp;quot;丸め誤差&amp;quot;&quot;/&gt;&lt;property id=&quot;20307&quot; value=&quot;264&quot;/&gt;&lt;/object&gt;&lt;object type=&quot;3&quot; unique_id=&quot;10401&quot;&gt;&lt;property id=&quot;20148&quot; value=&quot;5&quot;/&gt;&lt;property id=&quot;20300&quot; value=&quot;スライド 11 - &amp;quot;具体例&amp;quot;&quot;/&gt;&lt;property id=&quot;20307&quot; value=&quot;265&quot;/&gt;&lt;/object&gt;&lt;object type=&quot;3&quot; unique_id=&quot;10486&quot;&gt;&lt;property id=&quot;20148&quot; value=&quot;5&quot;/&gt;&lt;property id=&quot;20300&quot; value=&quot;スライド 13 - &amp;quot;誤差を少なくする演算法&amp;quot;&quot;/&gt;&lt;property id=&quot;20307&quot; value=&quot;266&quot;/&gt;&lt;/object&gt;&lt;object type=&quot;3&quot; unique_id=&quot;10487&quot;&gt;&lt;property id=&quot;20148&quot; value=&quot;5&quot;/&gt;&lt;property id=&quot;20300&quot; value=&quot;スライド 14&quot;/&gt;&lt;property id=&quot;20307&quot; value=&quot;267&quot;/&gt;&lt;/object&gt;&lt;object type=&quot;3&quot; unique_id=&quot;12181&quot;&gt;&lt;property id=&quot;20148&quot; value=&quot;5&quot;/&gt;&lt;property id=&quot;20300&quot; value=&quot;スライド 10&quot;/&gt;&lt;property id=&quot;20307&quot; value=&quot;268&quot;/&gt;&lt;/object&gt;&lt;object type=&quot;3&quot; unique_id=&quot;12182&quot;&gt;&lt;property id=&quot;20148&quot; value=&quot;5&quot;/&gt;&lt;property id=&quot;20300&quot; value=&quot;スライド 12&quot;/&gt;&lt;property id=&quot;20307&quot; value=&quot;269&quot;/&gt;&lt;/object&gt;&lt;/object&gt;&lt;object type=&quot;8&quot; unique_id=&quot;10413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169</TotalTime>
  <Words>1683</Words>
  <Application>Microsoft Office PowerPoint</Application>
  <PresentationFormat>画面に合わせる (4:3)</PresentationFormat>
  <Paragraphs>161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4" baseType="lpstr">
      <vt:lpstr>ＭＳ Ｐゴシック</vt:lpstr>
      <vt:lpstr>ＭＳ ゴシック</vt:lpstr>
      <vt:lpstr>ＭＳ 明朝</vt:lpstr>
      <vt:lpstr>Arial</vt:lpstr>
      <vt:lpstr>Calibri</vt:lpstr>
      <vt:lpstr>Symbol</vt:lpstr>
      <vt:lpstr>ウェーブ</vt:lpstr>
      <vt:lpstr>計算機の誤差</vt:lpstr>
      <vt:lpstr>基数１６の表示範囲</vt:lpstr>
      <vt:lpstr>誤差の発生</vt:lpstr>
      <vt:lpstr>PowerPoint プレゼンテーション</vt:lpstr>
      <vt:lpstr>情報落ち</vt:lpstr>
      <vt:lpstr>PowerPoint プレゼンテーション</vt:lpstr>
      <vt:lpstr>具体例</vt:lpstr>
      <vt:lpstr>桁落ち(アンダーフロー)</vt:lpstr>
      <vt:lpstr>PowerPoint プレゼンテーション</vt:lpstr>
      <vt:lpstr>PowerPoint プレゼンテーション</vt:lpstr>
      <vt:lpstr>桁あふれ(オーバフロー)</vt:lpstr>
      <vt:lpstr>丸め誤差</vt:lpstr>
      <vt:lpstr>PowerPoint プレゼンテーション</vt:lpstr>
      <vt:lpstr>具体例</vt:lpstr>
      <vt:lpstr>PowerPoint プレゼンテーション</vt:lpstr>
      <vt:lpstr>誤差を少なくする演算法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計算機の誤差</dc:title>
  <dc:creator>加藤正夫 </dc:creator>
  <cp:lastModifiedBy>加藤 正夫</cp:lastModifiedBy>
  <cp:revision>16</cp:revision>
  <dcterms:created xsi:type="dcterms:W3CDTF">2009-12-27T13:56:29Z</dcterms:created>
  <dcterms:modified xsi:type="dcterms:W3CDTF">2021-03-12T04:48:19Z</dcterms:modified>
</cp:coreProperties>
</file>