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61" r:id="rId8"/>
    <p:sldId id="273" r:id="rId9"/>
    <p:sldId id="262" r:id="rId10"/>
    <p:sldId id="263" r:id="rId11"/>
    <p:sldId id="274" r:id="rId12"/>
    <p:sldId id="264" r:id="rId13"/>
    <p:sldId id="265" r:id="rId14"/>
    <p:sldId id="275" r:id="rId15"/>
    <p:sldId id="266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custDataLst>
    <p:tags r:id="rId21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CBD7F-7391-40BF-A810-0FCE44A0864E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D86C-C612-4950-897E-DC5ED7ED6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CBD7F-7391-40BF-A810-0FCE44A0864E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D86C-C612-4950-897E-DC5ED7ED6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CBD7F-7391-40BF-A810-0FCE44A0864E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D86C-C612-4950-897E-DC5ED7ED6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CBD7F-7391-40BF-A810-0FCE44A0864E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D86C-C612-4950-897E-DC5ED7ED6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CBD7F-7391-40BF-A810-0FCE44A0864E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D86C-C612-4950-897E-DC5ED7ED6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CBD7F-7391-40BF-A810-0FCE44A0864E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D86C-C612-4950-897E-DC5ED7ED6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CBD7F-7391-40BF-A810-0FCE44A0864E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D86C-C612-4950-897E-DC5ED7ED6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CBD7F-7391-40BF-A810-0FCE44A0864E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D86C-C612-4950-897E-DC5ED7ED6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CBD7F-7391-40BF-A810-0FCE44A0864E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D86C-C612-4950-897E-DC5ED7ED6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CBD7F-7391-40BF-A810-0FCE44A0864E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D86C-C612-4950-897E-DC5ED7ED6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CBD7F-7391-40BF-A810-0FCE44A0864E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6D86C-C612-4950-897E-DC5ED7ED6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36CBD7F-7391-40BF-A810-0FCE44A0864E}" type="datetimeFigureOut">
              <a:rPr kumimoji="1" lang="ja-JP" altLang="en-US" smtClean="0"/>
              <a:t>2021/3/13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476D86C-C612-4950-897E-DC5ED7ED64B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964704"/>
          </a:xfrm>
        </p:spPr>
        <p:txBody>
          <a:bodyPr>
            <a:normAutofit/>
          </a:bodyPr>
          <a:lstStyle/>
          <a:p>
            <a:r>
              <a:rPr lang="ja-JP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ＤＦ勘亭流" panose="02010609000101010101" pitchFamily="1" charset="-128"/>
              </a:rPr>
              <a:t>論理演算と論理回路</a:t>
            </a:r>
            <a:endParaRPr kumimoji="1" lang="ja-JP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ＤＦ勘亭流" panose="02010609000101010101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2054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74122"/>
            <a:ext cx="8229600" cy="1002440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否定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93912" y="2636912"/>
            <a:ext cx="79928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①　否定は、</a:t>
            </a: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　　　　　論理変数が真の時結果は偽となり、</a:t>
            </a: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　　　　　　　　　　　　　　偽の時真となる論理演算である。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②　この論理演算を回路にしたものが</a:t>
            </a: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　　　　　　　　　　　　　　否定回路</a:t>
            </a:r>
            <a:r>
              <a:rPr lang="en-US" altLang="ja-JP" sz="2400" b="1" dirty="0">
                <a:latin typeface="ＭＳ Ｐゴシック" pitchFamily="50" charset="-128"/>
                <a:ea typeface="ＭＳ Ｐゴシック" pitchFamily="50" charset="-128"/>
              </a:rPr>
              <a:t>(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ＮＯＴ回路</a:t>
            </a:r>
            <a:r>
              <a:rPr lang="en-US" altLang="ja-JP" sz="2400" b="1" dirty="0">
                <a:latin typeface="ＭＳ Ｐゴシック" pitchFamily="50" charset="-128"/>
                <a:ea typeface="ＭＳ Ｐゴシック" pitchFamily="50" charset="-128"/>
              </a:rPr>
              <a:t>)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という。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③　入力がの時、出力は０、入力が０の時、出力は１となる。　</a:t>
            </a:r>
            <a:endParaRPr kumimoji="1"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6448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35584F-DFE5-4D70-B213-EEEA6BFA0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b="1" dirty="0"/>
              <a:t>否定の表現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B2F8C2-42AA-43C8-AF51-11A1A6BB0CC4}"/>
              </a:ext>
            </a:extLst>
          </p:cNvPr>
          <p:cNvSpPr txBox="1"/>
          <p:nvPr/>
        </p:nvSpPr>
        <p:spPr>
          <a:xfrm>
            <a:off x="1547664" y="2483916"/>
            <a:ext cx="5814392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①　ＮＯＴ演算子を用いて、次のように表す。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　　　　　　　　ＮＯＴ Ａ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②　￢演算子を用いて、次のように表す。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　　　　　　　　￢Ａ</a:t>
            </a:r>
          </a:p>
          <a:p>
            <a:endParaRPr lang="ja-JP" altLang="en-US" sz="2400" dirty="0"/>
          </a:p>
          <a:p>
            <a:r>
              <a:rPr lang="ja-JP" altLang="en-US" sz="2400" dirty="0"/>
              <a:t>③　次の記号で表す。</a:t>
            </a:r>
          </a:p>
          <a:p>
            <a:endParaRPr lang="ja-JP" altLang="en-US" sz="2400" dirty="0"/>
          </a:p>
          <a:p>
            <a:r>
              <a:rPr lang="ja-JP" altLang="en-US" sz="2400" dirty="0"/>
              <a:t>　　　　　　　　　Ａ</a:t>
            </a: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EACD1EC9-0F0F-48ED-A7D4-5AF3DF642077}"/>
              </a:ext>
            </a:extLst>
          </p:cNvPr>
          <p:cNvCxnSpPr/>
          <p:nvPr/>
        </p:nvCxnSpPr>
        <p:spPr>
          <a:xfrm>
            <a:off x="971600" y="6165304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4999BFFE-5D51-410D-B1AD-5A143B07B964}"/>
              </a:ext>
            </a:extLst>
          </p:cNvPr>
          <p:cNvCxnSpPr>
            <a:cxnSpLocks/>
          </p:cNvCxnSpPr>
          <p:nvPr/>
        </p:nvCxnSpPr>
        <p:spPr>
          <a:xfrm flipV="1">
            <a:off x="3419872" y="6167933"/>
            <a:ext cx="288032" cy="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2365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角丸四角形 28"/>
          <p:cNvSpPr/>
          <p:nvPr/>
        </p:nvSpPr>
        <p:spPr>
          <a:xfrm>
            <a:off x="1331640" y="3501008"/>
            <a:ext cx="6480720" cy="223224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582207"/>
            <a:ext cx="8229600" cy="930432"/>
          </a:xfrm>
        </p:spPr>
        <p:txBody>
          <a:bodyPr>
            <a:normAutofit fontScale="90000"/>
          </a:bodyPr>
          <a:lstStyle/>
          <a:p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真理値表、ＭＩＬ記号、ベン図の表現</a:t>
            </a:r>
            <a:endParaRPr kumimoji="1"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13892" y="2859323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2400" b="1" dirty="0"/>
              <a:t>論理変数Ａが否定となるベン図の領域は緑色の部分である。</a:t>
            </a:r>
            <a:endParaRPr kumimoji="1" lang="ja-JP" altLang="en-US" sz="2400" b="1" dirty="0"/>
          </a:p>
        </p:txBody>
      </p:sp>
      <p:grpSp>
        <p:nvGrpSpPr>
          <p:cNvPr id="27" name="Group 24"/>
          <p:cNvGrpSpPr>
            <a:grpSpLocks/>
          </p:cNvGrpSpPr>
          <p:nvPr/>
        </p:nvGrpSpPr>
        <p:grpSpPr bwMode="auto">
          <a:xfrm>
            <a:off x="1778508" y="3861048"/>
            <a:ext cx="5514975" cy="1484313"/>
            <a:chOff x="0" y="0"/>
            <a:chExt cx="3474" cy="935"/>
          </a:xfrm>
        </p:grpSpPr>
        <p:pic>
          <p:nvPicPr>
            <p:cNvPr id="4121" name="Picture 2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474" cy="9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" name="Line 26"/>
            <p:cNvSpPr>
              <a:spLocks noChangeShapeType="1"/>
            </p:cNvSpPr>
            <p:nvPr/>
          </p:nvSpPr>
          <p:spPr bwMode="auto">
            <a:xfrm>
              <a:off x="288" y="185"/>
              <a:ext cx="113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28004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2440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排他的論理和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71600" y="2564904"/>
            <a:ext cx="76225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+mn-ea"/>
              </a:rPr>
              <a:t>①　排他的論理和は、</a:t>
            </a:r>
          </a:p>
          <a:p>
            <a:r>
              <a:rPr lang="ja-JP" altLang="en-US" sz="2400" b="1" dirty="0">
                <a:latin typeface="+mn-ea"/>
              </a:rPr>
              <a:t>　　　　論理変数のどちらか一方が真の時だけ、</a:t>
            </a:r>
          </a:p>
          <a:p>
            <a:r>
              <a:rPr lang="ja-JP" altLang="en-US" sz="2400" b="1" dirty="0">
                <a:latin typeface="+mn-ea"/>
              </a:rPr>
              <a:t>　　　　　　　　　　　　　　　結果が真となる論理演算である。</a:t>
            </a:r>
          </a:p>
          <a:p>
            <a:endParaRPr lang="ja-JP" altLang="en-US" sz="2400" b="1" dirty="0">
              <a:latin typeface="+mn-ea"/>
            </a:endParaRPr>
          </a:p>
          <a:p>
            <a:r>
              <a:rPr lang="ja-JP" altLang="en-US" sz="2400" b="1" dirty="0">
                <a:latin typeface="+mn-ea"/>
              </a:rPr>
              <a:t>②　この論理演算を回路にしたものを</a:t>
            </a:r>
          </a:p>
          <a:p>
            <a:r>
              <a:rPr lang="ja-JP" altLang="en-US" sz="2400" b="1" dirty="0">
                <a:latin typeface="+mn-ea"/>
              </a:rPr>
              <a:t>　　　　　　　　　　　　　　　排他的論理和回路という。</a:t>
            </a:r>
          </a:p>
          <a:p>
            <a:endParaRPr lang="ja-JP" altLang="en-US" sz="2400" b="1" dirty="0">
              <a:latin typeface="+mn-ea"/>
            </a:endParaRPr>
          </a:p>
          <a:p>
            <a:r>
              <a:rPr lang="ja-JP" altLang="en-US" sz="2400" b="1" dirty="0">
                <a:latin typeface="+mn-ea"/>
              </a:rPr>
              <a:t>③　ＡまたはＢのどちらか一方が１のとき、</a:t>
            </a:r>
          </a:p>
          <a:p>
            <a:r>
              <a:rPr lang="ja-JP" altLang="en-US" sz="2400" b="1" dirty="0">
                <a:latin typeface="+mn-ea"/>
              </a:rPr>
              <a:t>　　　　　　　　　　　　　　　出力が１となる構成である。　</a:t>
            </a:r>
            <a:endParaRPr kumimoji="1" lang="ja-JP" altLang="en-US" sz="2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43416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D40543-9853-422C-8843-0BBF1D8F8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b="1" dirty="0"/>
              <a:t>排他的論理和の表現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802DCCA-3235-42FB-957A-07179A578133}"/>
              </a:ext>
            </a:extLst>
          </p:cNvPr>
          <p:cNvSpPr txBox="1"/>
          <p:nvPr/>
        </p:nvSpPr>
        <p:spPr>
          <a:xfrm>
            <a:off x="1331640" y="3068960"/>
            <a:ext cx="668640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dirty="0">
                <a:latin typeface="+mn-ea"/>
              </a:rPr>
              <a:t>①　ＥＯＲ演算子を用いて、次のように表す。　</a:t>
            </a:r>
          </a:p>
          <a:p>
            <a:endParaRPr lang="ja-JP" altLang="en-US" sz="2400" b="1" dirty="0">
              <a:latin typeface="+mn-ea"/>
            </a:endParaRPr>
          </a:p>
          <a:p>
            <a:r>
              <a:rPr lang="ja-JP" altLang="en-US" sz="2400" b="1" dirty="0">
                <a:latin typeface="+mn-ea"/>
              </a:rPr>
              <a:t>　　　　　　Ａ ＥＯＲ Ｂ</a:t>
            </a:r>
          </a:p>
          <a:p>
            <a:endParaRPr lang="ja-JP" altLang="en-US" sz="2400" b="1" dirty="0">
              <a:latin typeface="+mn-ea"/>
            </a:endParaRPr>
          </a:p>
          <a:p>
            <a:r>
              <a:rPr lang="ja-JP" altLang="en-US" sz="2400" b="1" dirty="0">
                <a:latin typeface="+mn-ea"/>
              </a:rPr>
              <a:t>②　「∀」という演算子を用いて、次のように表す。　</a:t>
            </a:r>
          </a:p>
          <a:p>
            <a:endParaRPr lang="ja-JP" altLang="en-US" sz="2400" b="1" dirty="0">
              <a:latin typeface="+mn-ea"/>
            </a:endParaRPr>
          </a:p>
          <a:p>
            <a:pPr lvl="1"/>
            <a:r>
              <a:rPr lang="ja-JP" altLang="en-US" sz="2400" b="1" dirty="0">
                <a:latin typeface="+mn-ea"/>
              </a:rPr>
              <a:t>　　　　Ａ ∀ Ｂ</a:t>
            </a:r>
            <a:endParaRPr kumimoji="1" lang="ja-JP" altLang="en-US" sz="2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04108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角丸四角形 57"/>
          <p:cNvSpPr/>
          <p:nvPr/>
        </p:nvSpPr>
        <p:spPr>
          <a:xfrm>
            <a:off x="755576" y="3501008"/>
            <a:ext cx="7560840" cy="259228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930432"/>
          </a:xfrm>
        </p:spPr>
        <p:txBody>
          <a:bodyPr>
            <a:normAutofit fontScale="90000"/>
          </a:bodyPr>
          <a:lstStyle/>
          <a:p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真理値表、ＭＩＬ記号、ベン図の表現</a:t>
            </a:r>
            <a:endParaRPr kumimoji="1"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5536" y="2420888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2400" b="1" dirty="0"/>
              <a:t>論理変数Ａが排他的論理和となるベン図の領域は緑色の部分である。</a:t>
            </a:r>
            <a:endParaRPr kumimoji="1" lang="ja-JP" altLang="en-US" sz="2400" b="1" dirty="0"/>
          </a:p>
        </p:txBody>
      </p:sp>
      <p:grpSp>
        <p:nvGrpSpPr>
          <p:cNvPr id="55" name="Group 52"/>
          <p:cNvGrpSpPr>
            <a:grpSpLocks/>
          </p:cNvGrpSpPr>
          <p:nvPr/>
        </p:nvGrpSpPr>
        <p:grpSpPr bwMode="auto">
          <a:xfrm>
            <a:off x="1092708" y="3861048"/>
            <a:ext cx="6886575" cy="1828800"/>
            <a:chOff x="0" y="0"/>
            <a:chExt cx="4338" cy="1152"/>
          </a:xfrm>
        </p:grpSpPr>
        <p:pic>
          <p:nvPicPr>
            <p:cNvPr id="5173" name="Picture 5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338" cy="1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Line 54"/>
            <p:cNvSpPr>
              <a:spLocks noChangeShapeType="1"/>
            </p:cNvSpPr>
            <p:nvPr/>
          </p:nvSpPr>
          <p:spPr bwMode="auto">
            <a:xfrm>
              <a:off x="714" y="56"/>
              <a:ext cx="97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Line 55"/>
            <p:cNvSpPr>
              <a:spLocks noChangeShapeType="1"/>
            </p:cNvSpPr>
            <p:nvPr/>
          </p:nvSpPr>
          <p:spPr bwMode="auto">
            <a:xfrm>
              <a:off x="929" y="56"/>
              <a:ext cx="97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497288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2440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否定論理積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331640" y="2636912"/>
            <a:ext cx="705556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①　</a:t>
            </a:r>
            <a:r>
              <a:rPr lang="ja-JP" altLang="en-US" sz="2400" b="1" dirty="0"/>
              <a:t>否定論理積は、</a:t>
            </a:r>
          </a:p>
          <a:p>
            <a:r>
              <a:rPr lang="ja-JP" altLang="en-US" sz="2400" b="1" dirty="0"/>
              <a:t>　　　　２つの論理値を入力して論理積を</a:t>
            </a:r>
          </a:p>
          <a:p>
            <a:r>
              <a:rPr lang="ja-JP" altLang="en-US" sz="2400" b="1" dirty="0"/>
              <a:t>　　　　　　　　　　　　　　否定した論理値を出力する。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②　この論理演算を回路にしたものを</a:t>
            </a:r>
          </a:p>
          <a:p>
            <a:r>
              <a:rPr lang="ja-JP" altLang="en-US" sz="2400" b="1" dirty="0"/>
              <a:t>　　　　　　　　　　　　　　否定論理積回路という。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③　ＡＮＤ回路にＮＯＴ回路を接続したものである。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08262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角丸四角形 62"/>
          <p:cNvSpPr/>
          <p:nvPr/>
        </p:nvSpPr>
        <p:spPr>
          <a:xfrm>
            <a:off x="899592" y="2996952"/>
            <a:ext cx="7704856" cy="266429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97339"/>
            <a:ext cx="8229600" cy="1002440"/>
          </a:xfrm>
        </p:spPr>
        <p:txBody>
          <a:bodyPr>
            <a:normAutofit fontScale="90000"/>
          </a:bodyPr>
          <a:lstStyle/>
          <a:p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真理値表、ＭＩＬ記号、ベン図の表現</a:t>
            </a:r>
            <a:endParaRPr kumimoji="1"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1" name="Group 59"/>
          <p:cNvGrpSpPr>
            <a:grpSpLocks/>
          </p:cNvGrpSpPr>
          <p:nvPr/>
        </p:nvGrpSpPr>
        <p:grpSpPr bwMode="auto">
          <a:xfrm>
            <a:off x="1211262" y="3429000"/>
            <a:ext cx="6924675" cy="1905000"/>
            <a:chOff x="0" y="0"/>
            <a:chExt cx="4362" cy="1200"/>
          </a:xfrm>
        </p:grpSpPr>
        <p:pic>
          <p:nvPicPr>
            <p:cNvPr id="6204" name="Picture 6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362" cy="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2" name="Line 61"/>
            <p:cNvSpPr>
              <a:spLocks noChangeShapeType="1"/>
            </p:cNvSpPr>
            <p:nvPr/>
          </p:nvSpPr>
          <p:spPr bwMode="auto">
            <a:xfrm>
              <a:off x="534" y="46"/>
              <a:ext cx="266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5184113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2440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否定論理和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55576" y="2060848"/>
            <a:ext cx="733447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①　</a:t>
            </a:r>
            <a:r>
              <a:rPr lang="ja-JP" altLang="en-US" sz="2400" b="1" dirty="0"/>
              <a:t>否定論理和は、</a:t>
            </a:r>
          </a:p>
          <a:p>
            <a:r>
              <a:rPr lang="ja-JP" altLang="en-US" sz="2400" b="1" dirty="0"/>
              <a:t>　　　　　２つの論理値を入力して</a:t>
            </a:r>
          </a:p>
          <a:p>
            <a:r>
              <a:rPr lang="ja-JP" altLang="en-US" sz="2400" b="1" dirty="0"/>
              <a:t>　　　　　　　　　　論理和を否定した論理値を出力する。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②　この論理演算を回路にしたものを</a:t>
            </a:r>
          </a:p>
          <a:p>
            <a:r>
              <a:rPr lang="ja-JP" altLang="en-US" sz="2400" b="1" dirty="0"/>
              <a:t>　　　　　　　　　　　　　　　　　　　否定論理和回路という。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③　ＯＲ回路にＮＯＴ回路を接続したものである。</a:t>
            </a:r>
          </a:p>
          <a:p>
            <a:endParaRPr lang="ja-JP" altLang="en-US" sz="2400" b="1" dirty="0"/>
          </a:p>
          <a:p>
            <a:r>
              <a:rPr lang="ja-JP" altLang="en-US" sz="2400" b="1" dirty="0"/>
              <a:t>④　ＯＲ回路の出力を反対にしたものが</a:t>
            </a:r>
          </a:p>
          <a:p>
            <a:r>
              <a:rPr lang="ja-JP" altLang="en-US" sz="2400" b="1" dirty="0"/>
              <a:t>　　　　　　　　　　　　　　　　　　　出力になる構成である。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627351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9" name="角丸四角形 7268"/>
          <p:cNvSpPr/>
          <p:nvPr/>
        </p:nvSpPr>
        <p:spPr>
          <a:xfrm>
            <a:off x="683568" y="2924944"/>
            <a:ext cx="7848872" cy="280831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8793" y="645443"/>
            <a:ext cx="8229600" cy="930432"/>
          </a:xfrm>
        </p:spPr>
        <p:txBody>
          <a:bodyPr>
            <a:normAutofit fontScale="90000"/>
          </a:bodyPr>
          <a:lstStyle/>
          <a:p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真理値表、ＭＩＬ記号、ベン図の表現</a:t>
            </a:r>
            <a:endParaRPr kumimoji="1"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204" name="Group 67"/>
          <p:cNvGrpSpPr>
            <a:grpSpLocks/>
          </p:cNvGrpSpPr>
          <p:nvPr/>
        </p:nvGrpSpPr>
        <p:grpSpPr bwMode="auto">
          <a:xfrm>
            <a:off x="1097756" y="3429000"/>
            <a:ext cx="6869112" cy="1820862"/>
            <a:chOff x="7" y="13"/>
            <a:chExt cx="4327" cy="1147"/>
          </a:xfrm>
        </p:grpSpPr>
        <p:sp>
          <p:nvSpPr>
            <p:cNvPr id="7205" name="Freeform 68"/>
            <p:cNvSpPr>
              <a:spLocks noChangeArrowheads="1"/>
            </p:cNvSpPr>
            <p:nvPr/>
          </p:nvSpPr>
          <p:spPr bwMode="auto">
            <a:xfrm>
              <a:off x="2738" y="13"/>
              <a:ext cx="778" cy="573"/>
            </a:xfrm>
            <a:custGeom>
              <a:avLst/>
              <a:gdLst>
                <a:gd name="T0" fmla="*/ 0 w 21600"/>
                <a:gd name="T1" fmla="*/ 21600 h 21600"/>
                <a:gd name="T2" fmla="*/ 0 w 21600"/>
                <a:gd name="T3" fmla="*/ 0 h 21600"/>
                <a:gd name="T4" fmla="*/ 21600 w 21600"/>
                <a:gd name="T5" fmla="*/ 0 h 21600"/>
                <a:gd name="T6" fmla="*/ 21600 w 21600"/>
                <a:gd name="T7" fmla="*/ 12157 h 21600"/>
                <a:gd name="T8" fmla="*/ 21254 w 21600"/>
                <a:gd name="T9" fmla="*/ 11729 h 21600"/>
                <a:gd name="T10" fmla="*/ 20419 w 21600"/>
                <a:gd name="T11" fmla="*/ 10896 h 21600"/>
                <a:gd name="T12" fmla="*/ 19522 w 21600"/>
                <a:gd name="T13" fmla="*/ 10212 h 21600"/>
                <a:gd name="T14" fmla="*/ 18577 w 21600"/>
                <a:gd name="T15" fmla="*/ 9678 h 21600"/>
                <a:gd name="T16" fmla="*/ 17585 w 21600"/>
                <a:gd name="T17" fmla="*/ 9272 h 21600"/>
                <a:gd name="T18" fmla="*/ 16578 w 21600"/>
                <a:gd name="T19" fmla="*/ 9037 h 21600"/>
                <a:gd name="T20" fmla="*/ 15555 w 21600"/>
                <a:gd name="T21" fmla="*/ 8952 h 21600"/>
                <a:gd name="T22" fmla="*/ 14515 w 21600"/>
                <a:gd name="T23" fmla="*/ 9016 h 21600"/>
                <a:gd name="T24" fmla="*/ 13492 w 21600"/>
                <a:gd name="T25" fmla="*/ 9251 h 21600"/>
                <a:gd name="T26" fmla="*/ 12500 w 21600"/>
                <a:gd name="T27" fmla="*/ 9614 h 21600"/>
                <a:gd name="T28" fmla="*/ 11556 w 21600"/>
                <a:gd name="T29" fmla="*/ 10148 h 21600"/>
                <a:gd name="T30" fmla="*/ 10658 w 21600"/>
                <a:gd name="T31" fmla="*/ 10811 h 21600"/>
                <a:gd name="T32" fmla="*/ 9808 w 21600"/>
                <a:gd name="T33" fmla="*/ 11623 h 21600"/>
                <a:gd name="T34" fmla="*/ 9037 w 21600"/>
                <a:gd name="T35" fmla="*/ 12541 h 21600"/>
                <a:gd name="T36" fmla="*/ 8360 w 21600"/>
                <a:gd name="T37" fmla="*/ 13567 h 21600"/>
                <a:gd name="T38" fmla="*/ 7762 w 21600"/>
                <a:gd name="T39" fmla="*/ 14699 h 21600"/>
                <a:gd name="T40" fmla="*/ 7258 w 21600"/>
                <a:gd name="T41" fmla="*/ 15917 h 21600"/>
                <a:gd name="T42" fmla="*/ 6864 w 21600"/>
                <a:gd name="T43" fmla="*/ 17199 h 21600"/>
                <a:gd name="T44" fmla="*/ 6565 w 21600"/>
                <a:gd name="T45" fmla="*/ 18545 h 21600"/>
                <a:gd name="T46" fmla="*/ 6392 w 21600"/>
                <a:gd name="T47" fmla="*/ 19912 h 21600"/>
                <a:gd name="T48" fmla="*/ 6329 w 21600"/>
                <a:gd name="T49" fmla="*/ 21301 h 21600"/>
                <a:gd name="T50" fmla="*/ 6345 w 21600"/>
                <a:gd name="T51" fmla="*/ 21600 h 21600"/>
                <a:gd name="T52" fmla="*/ 0 w 21600"/>
                <a:gd name="T53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600" h="21600">
                  <a:moveTo>
                    <a:pt x="0" y="21600"/>
                  </a:moveTo>
                  <a:cubicBezTo>
                    <a:pt x="0" y="21600"/>
                    <a:pt x="0" y="0"/>
                    <a:pt x="0" y="0"/>
                  </a:cubicBezTo>
                  <a:cubicBezTo>
                    <a:pt x="0" y="0"/>
                    <a:pt x="21600" y="0"/>
                    <a:pt x="21600" y="0"/>
                  </a:cubicBezTo>
                  <a:cubicBezTo>
                    <a:pt x="21600" y="0"/>
                    <a:pt x="21600" y="12157"/>
                    <a:pt x="21600" y="12157"/>
                  </a:cubicBezTo>
                  <a:cubicBezTo>
                    <a:pt x="21600" y="12157"/>
                    <a:pt x="21254" y="11729"/>
                    <a:pt x="21254" y="11729"/>
                  </a:cubicBezTo>
                  <a:cubicBezTo>
                    <a:pt x="21254" y="11729"/>
                    <a:pt x="20419" y="10896"/>
                    <a:pt x="20419" y="10896"/>
                  </a:cubicBezTo>
                  <a:cubicBezTo>
                    <a:pt x="20419" y="10896"/>
                    <a:pt x="19522" y="10212"/>
                    <a:pt x="19522" y="10212"/>
                  </a:cubicBezTo>
                  <a:cubicBezTo>
                    <a:pt x="19522" y="10212"/>
                    <a:pt x="18577" y="9678"/>
                    <a:pt x="18577" y="9678"/>
                  </a:cubicBezTo>
                  <a:cubicBezTo>
                    <a:pt x="18577" y="9678"/>
                    <a:pt x="17585" y="9272"/>
                    <a:pt x="17585" y="9272"/>
                  </a:cubicBezTo>
                  <a:cubicBezTo>
                    <a:pt x="17585" y="9272"/>
                    <a:pt x="16578" y="9037"/>
                    <a:pt x="16578" y="9037"/>
                  </a:cubicBezTo>
                  <a:cubicBezTo>
                    <a:pt x="16578" y="9037"/>
                    <a:pt x="15555" y="8952"/>
                    <a:pt x="15555" y="8952"/>
                  </a:cubicBezTo>
                  <a:cubicBezTo>
                    <a:pt x="15555" y="8952"/>
                    <a:pt x="14515" y="9016"/>
                    <a:pt x="14515" y="9016"/>
                  </a:cubicBezTo>
                  <a:cubicBezTo>
                    <a:pt x="14515" y="9016"/>
                    <a:pt x="13492" y="9251"/>
                    <a:pt x="13492" y="9251"/>
                  </a:cubicBezTo>
                  <a:cubicBezTo>
                    <a:pt x="13492" y="9251"/>
                    <a:pt x="12500" y="9614"/>
                    <a:pt x="12500" y="9614"/>
                  </a:cubicBezTo>
                  <a:cubicBezTo>
                    <a:pt x="12500" y="9614"/>
                    <a:pt x="11556" y="10148"/>
                    <a:pt x="11556" y="10148"/>
                  </a:cubicBezTo>
                  <a:cubicBezTo>
                    <a:pt x="11556" y="10148"/>
                    <a:pt x="10658" y="10811"/>
                    <a:pt x="10658" y="10811"/>
                  </a:cubicBezTo>
                  <a:cubicBezTo>
                    <a:pt x="10658" y="10811"/>
                    <a:pt x="9808" y="11623"/>
                    <a:pt x="9808" y="11623"/>
                  </a:cubicBezTo>
                  <a:cubicBezTo>
                    <a:pt x="9808" y="11623"/>
                    <a:pt x="9037" y="12541"/>
                    <a:pt x="9037" y="12541"/>
                  </a:cubicBezTo>
                  <a:cubicBezTo>
                    <a:pt x="9037" y="12541"/>
                    <a:pt x="8360" y="13567"/>
                    <a:pt x="8360" y="13567"/>
                  </a:cubicBezTo>
                  <a:cubicBezTo>
                    <a:pt x="8360" y="13567"/>
                    <a:pt x="7762" y="14699"/>
                    <a:pt x="7762" y="14699"/>
                  </a:cubicBezTo>
                  <a:cubicBezTo>
                    <a:pt x="7762" y="14699"/>
                    <a:pt x="7258" y="15917"/>
                    <a:pt x="7258" y="15917"/>
                  </a:cubicBezTo>
                  <a:cubicBezTo>
                    <a:pt x="7258" y="15917"/>
                    <a:pt x="6864" y="17199"/>
                    <a:pt x="6864" y="17199"/>
                  </a:cubicBezTo>
                  <a:cubicBezTo>
                    <a:pt x="6864" y="17199"/>
                    <a:pt x="6565" y="18545"/>
                    <a:pt x="6565" y="18545"/>
                  </a:cubicBezTo>
                  <a:cubicBezTo>
                    <a:pt x="6565" y="18545"/>
                    <a:pt x="6392" y="19912"/>
                    <a:pt x="6392" y="19912"/>
                  </a:cubicBezTo>
                  <a:cubicBezTo>
                    <a:pt x="6392" y="19912"/>
                    <a:pt x="6329" y="21301"/>
                    <a:pt x="6329" y="21301"/>
                  </a:cubicBezTo>
                  <a:cubicBezTo>
                    <a:pt x="6329" y="21301"/>
                    <a:pt x="6345" y="21600"/>
                    <a:pt x="6345" y="21600"/>
                  </a:cubicBezTo>
                  <a:cubicBezTo>
                    <a:pt x="6345" y="21600"/>
                    <a:pt x="0" y="21600"/>
                    <a:pt x="0" y="21600"/>
                  </a:cubicBezTo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06" name="Freeform 69"/>
            <p:cNvSpPr>
              <a:spLocks noChangeArrowheads="1"/>
            </p:cNvSpPr>
            <p:nvPr/>
          </p:nvSpPr>
          <p:spPr bwMode="auto">
            <a:xfrm>
              <a:off x="2738" y="586"/>
              <a:ext cx="778" cy="561"/>
            </a:xfrm>
            <a:custGeom>
              <a:avLst/>
              <a:gdLst>
                <a:gd name="T0" fmla="*/ 0 w 21600"/>
                <a:gd name="T1" fmla="*/ 0 h 21600"/>
                <a:gd name="T2" fmla="*/ 6345 w 21600"/>
                <a:gd name="T3" fmla="*/ 0 h 21600"/>
                <a:gd name="T4" fmla="*/ 6376 w 21600"/>
                <a:gd name="T5" fmla="*/ 1158 h 21600"/>
                <a:gd name="T6" fmla="*/ 6549 w 21600"/>
                <a:gd name="T7" fmla="*/ 2555 h 21600"/>
                <a:gd name="T8" fmla="*/ 6833 w 21600"/>
                <a:gd name="T9" fmla="*/ 3931 h 21600"/>
                <a:gd name="T10" fmla="*/ 7226 w 21600"/>
                <a:gd name="T11" fmla="*/ 5242 h 21600"/>
                <a:gd name="T12" fmla="*/ 7714 w 21600"/>
                <a:gd name="T13" fmla="*/ 6487 h 21600"/>
                <a:gd name="T14" fmla="*/ 8313 w 21600"/>
                <a:gd name="T15" fmla="*/ 7666 h 21600"/>
                <a:gd name="T16" fmla="*/ 8990 w 21600"/>
                <a:gd name="T17" fmla="*/ 8714 h 21600"/>
                <a:gd name="T18" fmla="*/ 9745 w 21600"/>
                <a:gd name="T19" fmla="*/ 9675 h 21600"/>
                <a:gd name="T20" fmla="*/ 10580 w 21600"/>
                <a:gd name="T21" fmla="*/ 10505 h 21600"/>
                <a:gd name="T22" fmla="*/ 11477 w 21600"/>
                <a:gd name="T23" fmla="*/ 11204 h 21600"/>
                <a:gd name="T24" fmla="*/ 12437 w 21600"/>
                <a:gd name="T25" fmla="*/ 11750 h 21600"/>
                <a:gd name="T26" fmla="*/ 13413 w 21600"/>
                <a:gd name="T27" fmla="*/ 12143 h 21600"/>
                <a:gd name="T28" fmla="*/ 14437 w 21600"/>
                <a:gd name="T29" fmla="*/ 12383 h 21600"/>
                <a:gd name="T30" fmla="*/ 15460 w 21600"/>
                <a:gd name="T31" fmla="*/ 12471 h 21600"/>
                <a:gd name="T32" fmla="*/ 16499 w 21600"/>
                <a:gd name="T33" fmla="*/ 12383 h 21600"/>
                <a:gd name="T34" fmla="*/ 17507 w 21600"/>
                <a:gd name="T35" fmla="*/ 12165 h 21600"/>
                <a:gd name="T36" fmla="*/ 18499 w 21600"/>
                <a:gd name="T37" fmla="*/ 11772 h 21600"/>
                <a:gd name="T38" fmla="*/ 19443 w 21600"/>
                <a:gd name="T39" fmla="*/ 11226 h 21600"/>
                <a:gd name="T40" fmla="*/ 20341 w 21600"/>
                <a:gd name="T41" fmla="*/ 10527 h 21600"/>
                <a:gd name="T42" fmla="*/ 21191 w 21600"/>
                <a:gd name="T43" fmla="*/ 9719 h 21600"/>
                <a:gd name="T44" fmla="*/ 21600 w 21600"/>
                <a:gd name="T45" fmla="*/ 9195 h 21600"/>
                <a:gd name="T46" fmla="*/ 21600 w 21600"/>
                <a:gd name="T47" fmla="*/ 21600 h 21600"/>
                <a:gd name="T48" fmla="*/ 0 w 21600"/>
                <a:gd name="T49" fmla="*/ 21600 h 21600"/>
                <a:gd name="T50" fmla="*/ 0 w 21600"/>
                <a:gd name="T5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6345" y="0"/>
                    <a:pt x="6345" y="0"/>
                  </a:cubicBezTo>
                  <a:cubicBezTo>
                    <a:pt x="6345" y="0"/>
                    <a:pt x="6376" y="1158"/>
                    <a:pt x="6376" y="1158"/>
                  </a:cubicBezTo>
                  <a:cubicBezTo>
                    <a:pt x="6376" y="1158"/>
                    <a:pt x="6549" y="2555"/>
                    <a:pt x="6549" y="2555"/>
                  </a:cubicBezTo>
                  <a:cubicBezTo>
                    <a:pt x="6549" y="2555"/>
                    <a:pt x="6833" y="3931"/>
                    <a:pt x="6833" y="3931"/>
                  </a:cubicBezTo>
                  <a:cubicBezTo>
                    <a:pt x="6833" y="3931"/>
                    <a:pt x="7226" y="5242"/>
                    <a:pt x="7226" y="5242"/>
                  </a:cubicBezTo>
                  <a:cubicBezTo>
                    <a:pt x="7226" y="5242"/>
                    <a:pt x="7714" y="6487"/>
                    <a:pt x="7714" y="6487"/>
                  </a:cubicBezTo>
                  <a:cubicBezTo>
                    <a:pt x="7714" y="6487"/>
                    <a:pt x="8313" y="7666"/>
                    <a:pt x="8313" y="7666"/>
                  </a:cubicBezTo>
                  <a:cubicBezTo>
                    <a:pt x="8313" y="7666"/>
                    <a:pt x="8990" y="8714"/>
                    <a:pt x="8990" y="8714"/>
                  </a:cubicBezTo>
                  <a:cubicBezTo>
                    <a:pt x="8990" y="8714"/>
                    <a:pt x="9745" y="9675"/>
                    <a:pt x="9745" y="9675"/>
                  </a:cubicBezTo>
                  <a:cubicBezTo>
                    <a:pt x="9745" y="9675"/>
                    <a:pt x="10580" y="10505"/>
                    <a:pt x="10580" y="10505"/>
                  </a:cubicBezTo>
                  <a:cubicBezTo>
                    <a:pt x="10580" y="10505"/>
                    <a:pt x="11477" y="11204"/>
                    <a:pt x="11477" y="11204"/>
                  </a:cubicBezTo>
                  <a:cubicBezTo>
                    <a:pt x="11477" y="11204"/>
                    <a:pt x="12437" y="11750"/>
                    <a:pt x="12437" y="11750"/>
                  </a:cubicBezTo>
                  <a:cubicBezTo>
                    <a:pt x="12437" y="11750"/>
                    <a:pt x="13413" y="12143"/>
                    <a:pt x="13413" y="12143"/>
                  </a:cubicBezTo>
                  <a:cubicBezTo>
                    <a:pt x="13413" y="12143"/>
                    <a:pt x="14437" y="12383"/>
                    <a:pt x="14437" y="12383"/>
                  </a:cubicBezTo>
                  <a:cubicBezTo>
                    <a:pt x="14437" y="12383"/>
                    <a:pt x="15460" y="12471"/>
                    <a:pt x="15460" y="12471"/>
                  </a:cubicBezTo>
                  <a:cubicBezTo>
                    <a:pt x="15460" y="12471"/>
                    <a:pt x="16499" y="12383"/>
                    <a:pt x="16499" y="12383"/>
                  </a:cubicBezTo>
                  <a:cubicBezTo>
                    <a:pt x="16499" y="12383"/>
                    <a:pt x="17507" y="12165"/>
                    <a:pt x="17507" y="12165"/>
                  </a:cubicBezTo>
                  <a:cubicBezTo>
                    <a:pt x="17507" y="12165"/>
                    <a:pt x="18499" y="11772"/>
                    <a:pt x="18499" y="11772"/>
                  </a:cubicBezTo>
                  <a:cubicBezTo>
                    <a:pt x="18499" y="11772"/>
                    <a:pt x="19443" y="11226"/>
                    <a:pt x="19443" y="11226"/>
                  </a:cubicBezTo>
                  <a:cubicBezTo>
                    <a:pt x="19443" y="11226"/>
                    <a:pt x="20341" y="10527"/>
                    <a:pt x="20341" y="10527"/>
                  </a:cubicBezTo>
                  <a:cubicBezTo>
                    <a:pt x="20341" y="10527"/>
                    <a:pt x="21191" y="9719"/>
                    <a:pt x="21191" y="9719"/>
                  </a:cubicBezTo>
                  <a:cubicBezTo>
                    <a:pt x="21191" y="9719"/>
                    <a:pt x="21600" y="9195"/>
                    <a:pt x="21600" y="9195"/>
                  </a:cubicBezTo>
                  <a:cubicBezTo>
                    <a:pt x="21600" y="9195"/>
                    <a:pt x="21600" y="21600"/>
                    <a:pt x="21600" y="21600"/>
                  </a:cubicBezTo>
                  <a:cubicBezTo>
                    <a:pt x="21600" y="21600"/>
                    <a:pt x="0" y="21600"/>
                    <a:pt x="0" y="21600"/>
                  </a:cubicBezTo>
                  <a:cubicBezTo>
                    <a:pt x="0" y="21600"/>
                    <a:pt x="0" y="0"/>
                    <a:pt x="0" y="0"/>
                  </a:cubicBezTo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07" name="Freeform 70"/>
            <p:cNvSpPr>
              <a:spLocks noChangeArrowheads="1"/>
            </p:cNvSpPr>
            <p:nvPr/>
          </p:nvSpPr>
          <p:spPr bwMode="auto">
            <a:xfrm>
              <a:off x="3516" y="13"/>
              <a:ext cx="800" cy="57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0 h 21600"/>
                <a:gd name="T4" fmla="*/ 21600 w 21600"/>
                <a:gd name="T5" fmla="*/ 21600 h 21600"/>
                <a:gd name="T6" fmla="*/ 15175 w 21600"/>
                <a:gd name="T7" fmla="*/ 21600 h 21600"/>
                <a:gd name="T8" fmla="*/ 15190 w 21600"/>
                <a:gd name="T9" fmla="*/ 21386 h 21600"/>
                <a:gd name="T10" fmla="*/ 15144 w 21600"/>
                <a:gd name="T11" fmla="*/ 20083 h 21600"/>
                <a:gd name="T12" fmla="*/ 14976 w 21600"/>
                <a:gd name="T13" fmla="*/ 18716 h 21600"/>
                <a:gd name="T14" fmla="*/ 14716 w 21600"/>
                <a:gd name="T15" fmla="*/ 17370 h 21600"/>
                <a:gd name="T16" fmla="*/ 14334 w 21600"/>
                <a:gd name="T17" fmla="*/ 16066 h 21600"/>
                <a:gd name="T18" fmla="*/ 13859 w 21600"/>
                <a:gd name="T19" fmla="*/ 14849 h 21600"/>
                <a:gd name="T20" fmla="*/ 13293 w 21600"/>
                <a:gd name="T21" fmla="*/ 13695 h 21600"/>
                <a:gd name="T22" fmla="*/ 12636 w 21600"/>
                <a:gd name="T23" fmla="*/ 12648 h 21600"/>
                <a:gd name="T24" fmla="*/ 11901 w 21600"/>
                <a:gd name="T25" fmla="*/ 11729 h 21600"/>
                <a:gd name="T26" fmla="*/ 11091 w 21600"/>
                <a:gd name="T27" fmla="*/ 10896 h 21600"/>
                <a:gd name="T28" fmla="*/ 10219 w 21600"/>
                <a:gd name="T29" fmla="*/ 10212 h 21600"/>
                <a:gd name="T30" fmla="*/ 9301 w 21600"/>
                <a:gd name="T31" fmla="*/ 9678 h 21600"/>
                <a:gd name="T32" fmla="*/ 8337 w 21600"/>
                <a:gd name="T33" fmla="*/ 9272 h 21600"/>
                <a:gd name="T34" fmla="*/ 7358 w 21600"/>
                <a:gd name="T35" fmla="*/ 9037 h 21600"/>
                <a:gd name="T36" fmla="*/ 6364 w 21600"/>
                <a:gd name="T37" fmla="*/ 8952 h 21600"/>
                <a:gd name="T38" fmla="*/ 5354 w 21600"/>
                <a:gd name="T39" fmla="*/ 9016 h 21600"/>
                <a:gd name="T40" fmla="*/ 4360 w 21600"/>
                <a:gd name="T41" fmla="*/ 9251 h 21600"/>
                <a:gd name="T42" fmla="*/ 3396 w 21600"/>
                <a:gd name="T43" fmla="*/ 9614 h 21600"/>
                <a:gd name="T44" fmla="*/ 2478 w 21600"/>
                <a:gd name="T45" fmla="*/ 10148 h 21600"/>
                <a:gd name="T46" fmla="*/ 1606 w 21600"/>
                <a:gd name="T47" fmla="*/ 10811 h 21600"/>
                <a:gd name="T48" fmla="*/ 780 w 21600"/>
                <a:gd name="T49" fmla="*/ 11623 h 21600"/>
                <a:gd name="T50" fmla="*/ 0 w 21600"/>
                <a:gd name="T51" fmla="*/ 12584 h 21600"/>
                <a:gd name="T52" fmla="*/ 0 w 21600"/>
                <a:gd name="T53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0" y="0"/>
                    <a:pt x="21600" y="0"/>
                    <a:pt x="21600" y="0"/>
                  </a:cubicBezTo>
                  <a:cubicBezTo>
                    <a:pt x="21600" y="0"/>
                    <a:pt x="21600" y="21600"/>
                    <a:pt x="21600" y="21600"/>
                  </a:cubicBezTo>
                  <a:cubicBezTo>
                    <a:pt x="21600" y="21600"/>
                    <a:pt x="15175" y="21600"/>
                    <a:pt x="15175" y="21600"/>
                  </a:cubicBezTo>
                  <a:cubicBezTo>
                    <a:pt x="15175" y="21600"/>
                    <a:pt x="15190" y="21386"/>
                    <a:pt x="15190" y="21386"/>
                  </a:cubicBezTo>
                  <a:cubicBezTo>
                    <a:pt x="15190" y="21386"/>
                    <a:pt x="15144" y="20083"/>
                    <a:pt x="15144" y="20083"/>
                  </a:cubicBezTo>
                  <a:cubicBezTo>
                    <a:pt x="15144" y="20083"/>
                    <a:pt x="14976" y="18716"/>
                    <a:pt x="14976" y="18716"/>
                  </a:cubicBezTo>
                  <a:cubicBezTo>
                    <a:pt x="14976" y="18716"/>
                    <a:pt x="14716" y="17370"/>
                    <a:pt x="14716" y="17370"/>
                  </a:cubicBezTo>
                  <a:cubicBezTo>
                    <a:pt x="14716" y="17370"/>
                    <a:pt x="14334" y="16066"/>
                    <a:pt x="14334" y="16066"/>
                  </a:cubicBezTo>
                  <a:cubicBezTo>
                    <a:pt x="14334" y="16066"/>
                    <a:pt x="13859" y="14849"/>
                    <a:pt x="13859" y="14849"/>
                  </a:cubicBezTo>
                  <a:cubicBezTo>
                    <a:pt x="13859" y="14849"/>
                    <a:pt x="13293" y="13695"/>
                    <a:pt x="13293" y="13695"/>
                  </a:cubicBezTo>
                  <a:cubicBezTo>
                    <a:pt x="13293" y="13695"/>
                    <a:pt x="12636" y="12648"/>
                    <a:pt x="12636" y="12648"/>
                  </a:cubicBezTo>
                  <a:cubicBezTo>
                    <a:pt x="12636" y="12648"/>
                    <a:pt x="11901" y="11729"/>
                    <a:pt x="11901" y="11729"/>
                  </a:cubicBezTo>
                  <a:cubicBezTo>
                    <a:pt x="11901" y="11729"/>
                    <a:pt x="11091" y="10896"/>
                    <a:pt x="11091" y="10896"/>
                  </a:cubicBezTo>
                  <a:cubicBezTo>
                    <a:pt x="11091" y="10896"/>
                    <a:pt x="10219" y="10212"/>
                    <a:pt x="10219" y="10212"/>
                  </a:cubicBezTo>
                  <a:cubicBezTo>
                    <a:pt x="10219" y="10212"/>
                    <a:pt x="9301" y="9678"/>
                    <a:pt x="9301" y="9678"/>
                  </a:cubicBezTo>
                  <a:cubicBezTo>
                    <a:pt x="9301" y="9678"/>
                    <a:pt x="8337" y="9272"/>
                    <a:pt x="8337" y="9272"/>
                  </a:cubicBezTo>
                  <a:cubicBezTo>
                    <a:pt x="8337" y="9272"/>
                    <a:pt x="7358" y="9037"/>
                    <a:pt x="7358" y="9037"/>
                  </a:cubicBezTo>
                  <a:cubicBezTo>
                    <a:pt x="7358" y="9037"/>
                    <a:pt x="6364" y="8952"/>
                    <a:pt x="6364" y="8952"/>
                  </a:cubicBezTo>
                  <a:cubicBezTo>
                    <a:pt x="6364" y="8952"/>
                    <a:pt x="5354" y="9016"/>
                    <a:pt x="5354" y="9016"/>
                  </a:cubicBezTo>
                  <a:cubicBezTo>
                    <a:pt x="5354" y="9016"/>
                    <a:pt x="4360" y="9251"/>
                    <a:pt x="4360" y="9251"/>
                  </a:cubicBezTo>
                  <a:cubicBezTo>
                    <a:pt x="4360" y="9251"/>
                    <a:pt x="3396" y="9614"/>
                    <a:pt x="3396" y="9614"/>
                  </a:cubicBezTo>
                  <a:cubicBezTo>
                    <a:pt x="3396" y="9614"/>
                    <a:pt x="2478" y="10148"/>
                    <a:pt x="2478" y="10148"/>
                  </a:cubicBezTo>
                  <a:cubicBezTo>
                    <a:pt x="2478" y="10148"/>
                    <a:pt x="1606" y="10811"/>
                    <a:pt x="1606" y="10811"/>
                  </a:cubicBezTo>
                  <a:cubicBezTo>
                    <a:pt x="1606" y="10811"/>
                    <a:pt x="780" y="11623"/>
                    <a:pt x="780" y="11623"/>
                  </a:cubicBezTo>
                  <a:cubicBezTo>
                    <a:pt x="780" y="11623"/>
                    <a:pt x="0" y="12584"/>
                    <a:pt x="0" y="12584"/>
                  </a:cubicBezTo>
                  <a:cubicBezTo>
                    <a:pt x="0" y="12584"/>
                    <a:pt x="0" y="0"/>
                    <a:pt x="0" y="0"/>
                  </a:cubicBezTo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08" name="Freeform 71"/>
            <p:cNvSpPr>
              <a:spLocks noChangeArrowheads="1"/>
            </p:cNvSpPr>
            <p:nvPr/>
          </p:nvSpPr>
          <p:spPr bwMode="auto">
            <a:xfrm>
              <a:off x="3516" y="586"/>
              <a:ext cx="800" cy="561"/>
            </a:xfrm>
            <a:custGeom>
              <a:avLst/>
              <a:gdLst>
                <a:gd name="T0" fmla="*/ 15175 w 21600"/>
                <a:gd name="T1" fmla="*/ 0 h 21600"/>
                <a:gd name="T2" fmla="*/ 15129 w 21600"/>
                <a:gd name="T3" fmla="*/ 1201 h 21600"/>
                <a:gd name="T4" fmla="*/ 14961 w 21600"/>
                <a:gd name="T5" fmla="*/ 2599 h 21600"/>
                <a:gd name="T6" fmla="*/ 14686 w 21600"/>
                <a:gd name="T7" fmla="*/ 3975 h 21600"/>
                <a:gd name="T8" fmla="*/ 14303 w 21600"/>
                <a:gd name="T9" fmla="*/ 5285 h 21600"/>
                <a:gd name="T10" fmla="*/ 13829 w 21600"/>
                <a:gd name="T11" fmla="*/ 6530 h 21600"/>
                <a:gd name="T12" fmla="*/ 13248 w 21600"/>
                <a:gd name="T13" fmla="*/ 7710 h 21600"/>
                <a:gd name="T14" fmla="*/ 12575 w 21600"/>
                <a:gd name="T15" fmla="*/ 8758 h 21600"/>
                <a:gd name="T16" fmla="*/ 11840 w 21600"/>
                <a:gd name="T17" fmla="*/ 9719 h 21600"/>
                <a:gd name="T18" fmla="*/ 11014 w 21600"/>
                <a:gd name="T19" fmla="*/ 10527 h 21600"/>
                <a:gd name="T20" fmla="*/ 10142 w 21600"/>
                <a:gd name="T21" fmla="*/ 11226 h 21600"/>
                <a:gd name="T22" fmla="*/ 9224 w 21600"/>
                <a:gd name="T23" fmla="*/ 11772 h 21600"/>
                <a:gd name="T24" fmla="*/ 8261 w 21600"/>
                <a:gd name="T25" fmla="*/ 12165 h 21600"/>
                <a:gd name="T26" fmla="*/ 7282 w 21600"/>
                <a:gd name="T27" fmla="*/ 12383 h 21600"/>
                <a:gd name="T28" fmla="*/ 6272 w 21600"/>
                <a:gd name="T29" fmla="*/ 12471 h 21600"/>
                <a:gd name="T30" fmla="*/ 5278 w 21600"/>
                <a:gd name="T31" fmla="*/ 12383 h 21600"/>
                <a:gd name="T32" fmla="*/ 4283 w 21600"/>
                <a:gd name="T33" fmla="*/ 12143 h 21600"/>
                <a:gd name="T34" fmla="*/ 3335 w 21600"/>
                <a:gd name="T35" fmla="*/ 11750 h 21600"/>
                <a:gd name="T36" fmla="*/ 2402 w 21600"/>
                <a:gd name="T37" fmla="*/ 11204 h 21600"/>
                <a:gd name="T38" fmla="*/ 1530 w 21600"/>
                <a:gd name="T39" fmla="*/ 10505 h 21600"/>
                <a:gd name="T40" fmla="*/ 719 w 21600"/>
                <a:gd name="T41" fmla="*/ 9675 h 21600"/>
                <a:gd name="T42" fmla="*/ 0 w 21600"/>
                <a:gd name="T43" fmla="*/ 8736 h 21600"/>
                <a:gd name="T44" fmla="*/ 0 w 21600"/>
                <a:gd name="T45" fmla="*/ 21600 h 21600"/>
                <a:gd name="T46" fmla="*/ 21600 w 21600"/>
                <a:gd name="T47" fmla="*/ 21600 h 21600"/>
                <a:gd name="T48" fmla="*/ 21600 w 21600"/>
                <a:gd name="T49" fmla="*/ 0 h 21600"/>
                <a:gd name="T50" fmla="*/ 15175 w 21600"/>
                <a:gd name="T51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1600" h="21600">
                  <a:moveTo>
                    <a:pt x="15175" y="0"/>
                  </a:moveTo>
                  <a:cubicBezTo>
                    <a:pt x="15175" y="0"/>
                    <a:pt x="15129" y="1201"/>
                    <a:pt x="15129" y="1201"/>
                  </a:cubicBezTo>
                  <a:cubicBezTo>
                    <a:pt x="15129" y="1201"/>
                    <a:pt x="14961" y="2599"/>
                    <a:pt x="14961" y="2599"/>
                  </a:cubicBezTo>
                  <a:cubicBezTo>
                    <a:pt x="14961" y="2599"/>
                    <a:pt x="14686" y="3975"/>
                    <a:pt x="14686" y="3975"/>
                  </a:cubicBezTo>
                  <a:cubicBezTo>
                    <a:pt x="14686" y="3975"/>
                    <a:pt x="14303" y="5285"/>
                    <a:pt x="14303" y="5285"/>
                  </a:cubicBezTo>
                  <a:cubicBezTo>
                    <a:pt x="14303" y="5285"/>
                    <a:pt x="13829" y="6530"/>
                    <a:pt x="13829" y="6530"/>
                  </a:cubicBezTo>
                  <a:cubicBezTo>
                    <a:pt x="13829" y="6530"/>
                    <a:pt x="13248" y="7710"/>
                    <a:pt x="13248" y="7710"/>
                  </a:cubicBezTo>
                  <a:cubicBezTo>
                    <a:pt x="13248" y="7710"/>
                    <a:pt x="12575" y="8758"/>
                    <a:pt x="12575" y="8758"/>
                  </a:cubicBezTo>
                  <a:cubicBezTo>
                    <a:pt x="12575" y="8758"/>
                    <a:pt x="11840" y="9719"/>
                    <a:pt x="11840" y="9719"/>
                  </a:cubicBezTo>
                  <a:cubicBezTo>
                    <a:pt x="11840" y="9719"/>
                    <a:pt x="11014" y="10527"/>
                    <a:pt x="11014" y="10527"/>
                  </a:cubicBezTo>
                  <a:cubicBezTo>
                    <a:pt x="11014" y="10527"/>
                    <a:pt x="10142" y="11226"/>
                    <a:pt x="10142" y="11226"/>
                  </a:cubicBezTo>
                  <a:cubicBezTo>
                    <a:pt x="10142" y="11226"/>
                    <a:pt x="9224" y="11772"/>
                    <a:pt x="9224" y="11772"/>
                  </a:cubicBezTo>
                  <a:cubicBezTo>
                    <a:pt x="9224" y="11772"/>
                    <a:pt x="8261" y="12165"/>
                    <a:pt x="8261" y="12165"/>
                  </a:cubicBezTo>
                  <a:cubicBezTo>
                    <a:pt x="8261" y="12165"/>
                    <a:pt x="7282" y="12383"/>
                    <a:pt x="7282" y="12383"/>
                  </a:cubicBezTo>
                  <a:cubicBezTo>
                    <a:pt x="7282" y="12383"/>
                    <a:pt x="6272" y="12471"/>
                    <a:pt x="6272" y="12471"/>
                  </a:cubicBezTo>
                  <a:cubicBezTo>
                    <a:pt x="6272" y="12471"/>
                    <a:pt x="5278" y="12383"/>
                    <a:pt x="5278" y="12383"/>
                  </a:cubicBezTo>
                  <a:cubicBezTo>
                    <a:pt x="5278" y="12383"/>
                    <a:pt x="4283" y="12143"/>
                    <a:pt x="4283" y="12143"/>
                  </a:cubicBezTo>
                  <a:cubicBezTo>
                    <a:pt x="4283" y="12143"/>
                    <a:pt x="3335" y="11750"/>
                    <a:pt x="3335" y="11750"/>
                  </a:cubicBezTo>
                  <a:cubicBezTo>
                    <a:pt x="3335" y="11750"/>
                    <a:pt x="2402" y="11204"/>
                    <a:pt x="2402" y="11204"/>
                  </a:cubicBezTo>
                  <a:cubicBezTo>
                    <a:pt x="2402" y="11204"/>
                    <a:pt x="1530" y="10505"/>
                    <a:pt x="1530" y="10505"/>
                  </a:cubicBezTo>
                  <a:cubicBezTo>
                    <a:pt x="1530" y="10505"/>
                    <a:pt x="719" y="9675"/>
                    <a:pt x="719" y="9675"/>
                  </a:cubicBezTo>
                  <a:cubicBezTo>
                    <a:pt x="719" y="9675"/>
                    <a:pt x="0" y="8736"/>
                    <a:pt x="0" y="8736"/>
                  </a:cubicBezTo>
                  <a:cubicBezTo>
                    <a:pt x="0" y="8736"/>
                    <a:pt x="0" y="21600"/>
                    <a:pt x="0" y="21600"/>
                  </a:cubicBezTo>
                  <a:cubicBezTo>
                    <a:pt x="0" y="21600"/>
                    <a:pt x="21600" y="21600"/>
                    <a:pt x="21600" y="21600"/>
                  </a:cubicBezTo>
                  <a:cubicBezTo>
                    <a:pt x="21600" y="21600"/>
                    <a:pt x="21600" y="0"/>
                    <a:pt x="21600" y="0"/>
                  </a:cubicBezTo>
                  <a:cubicBezTo>
                    <a:pt x="21600" y="0"/>
                    <a:pt x="15175" y="0"/>
                    <a:pt x="15175" y="0"/>
                  </a:cubicBezTo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09" name="Rectangle 72"/>
            <p:cNvSpPr>
              <a:spLocks noChangeArrowheads="1"/>
            </p:cNvSpPr>
            <p:nvPr/>
          </p:nvSpPr>
          <p:spPr bwMode="auto">
            <a:xfrm>
              <a:off x="2738" y="13"/>
              <a:ext cx="1578" cy="1134"/>
            </a:xfrm>
            <a:prstGeom prst="rect">
              <a:avLst/>
            </a:prstGeom>
            <a:noFill/>
            <a:ln w="288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10" name="Rectangle 73"/>
            <p:cNvSpPr>
              <a:spLocks noChangeArrowheads="1"/>
            </p:cNvSpPr>
            <p:nvPr/>
          </p:nvSpPr>
          <p:spPr bwMode="auto">
            <a:xfrm>
              <a:off x="7" y="13"/>
              <a:ext cx="907" cy="1134"/>
            </a:xfrm>
            <a:prstGeom prst="rect">
              <a:avLst/>
            </a:prstGeom>
            <a:noFill/>
            <a:ln w="14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11" name="Line 74"/>
            <p:cNvSpPr>
              <a:spLocks noChangeShapeType="1"/>
            </p:cNvSpPr>
            <p:nvPr/>
          </p:nvSpPr>
          <p:spPr bwMode="auto">
            <a:xfrm>
              <a:off x="7" y="240"/>
              <a:ext cx="907" cy="1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12" name="Line 75"/>
            <p:cNvSpPr>
              <a:spLocks noChangeShapeType="1"/>
            </p:cNvSpPr>
            <p:nvPr/>
          </p:nvSpPr>
          <p:spPr bwMode="auto">
            <a:xfrm>
              <a:off x="234" y="13"/>
              <a:ext cx="1" cy="1134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13" name="Line 76"/>
            <p:cNvSpPr>
              <a:spLocks noChangeShapeType="1"/>
            </p:cNvSpPr>
            <p:nvPr/>
          </p:nvSpPr>
          <p:spPr bwMode="auto">
            <a:xfrm>
              <a:off x="460" y="13"/>
              <a:ext cx="1" cy="1134"/>
            </a:xfrm>
            <a:prstGeom prst="line">
              <a:avLst/>
            </a:prstGeom>
            <a:noFill/>
            <a:ln w="14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14" name="Text Box 77"/>
            <p:cNvSpPr txBox="1">
              <a:spLocks noChangeArrowheads="1"/>
            </p:cNvSpPr>
            <p:nvPr/>
          </p:nvSpPr>
          <p:spPr bwMode="auto">
            <a:xfrm>
              <a:off x="63" y="65"/>
              <a:ext cx="120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Ａ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15" name="Text Box 78"/>
            <p:cNvSpPr txBox="1">
              <a:spLocks noChangeArrowheads="1"/>
            </p:cNvSpPr>
            <p:nvPr/>
          </p:nvSpPr>
          <p:spPr bwMode="auto">
            <a:xfrm>
              <a:off x="281" y="65"/>
              <a:ext cx="119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Ｂ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16" name="Text Box 79"/>
            <p:cNvSpPr txBox="1">
              <a:spLocks noChangeArrowheads="1"/>
            </p:cNvSpPr>
            <p:nvPr/>
          </p:nvSpPr>
          <p:spPr bwMode="auto">
            <a:xfrm>
              <a:off x="518" y="65"/>
              <a:ext cx="347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Ａ＋Ｂ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17" name="Text Box 80"/>
            <p:cNvSpPr txBox="1">
              <a:spLocks noChangeArrowheads="1"/>
            </p:cNvSpPr>
            <p:nvPr/>
          </p:nvSpPr>
          <p:spPr bwMode="auto">
            <a:xfrm>
              <a:off x="64" y="291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18" name="Text Box 81"/>
            <p:cNvSpPr txBox="1">
              <a:spLocks noChangeArrowheads="1"/>
            </p:cNvSpPr>
            <p:nvPr/>
          </p:nvSpPr>
          <p:spPr bwMode="auto">
            <a:xfrm>
              <a:off x="64" y="518"/>
              <a:ext cx="119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19" name="Text Box 82"/>
            <p:cNvSpPr txBox="1">
              <a:spLocks noChangeArrowheads="1"/>
            </p:cNvSpPr>
            <p:nvPr/>
          </p:nvSpPr>
          <p:spPr bwMode="auto">
            <a:xfrm>
              <a:off x="64" y="744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20" name="Text Box 83"/>
            <p:cNvSpPr txBox="1">
              <a:spLocks noChangeArrowheads="1"/>
            </p:cNvSpPr>
            <p:nvPr/>
          </p:nvSpPr>
          <p:spPr bwMode="auto">
            <a:xfrm>
              <a:off x="64" y="971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21" name="Text Box 84"/>
            <p:cNvSpPr txBox="1">
              <a:spLocks noChangeArrowheads="1"/>
            </p:cNvSpPr>
            <p:nvPr/>
          </p:nvSpPr>
          <p:spPr bwMode="auto">
            <a:xfrm>
              <a:off x="281" y="291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22" name="Text Box 85"/>
            <p:cNvSpPr txBox="1">
              <a:spLocks noChangeArrowheads="1"/>
            </p:cNvSpPr>
            <p:nvPr/>
          </p:nvSpPr>
          <p:spPr bwMode="auto">
            <a:xfrm>
              <a:off x="281" y="518"/>
              <a:ext cx="119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23" name="Text Box 86"/>
            <p:cNvSpPr txBox="1">
              <a:spLocks noChangeArrowheads="1"/>
            </p:cNvSpPr>
            <p:nvPr/>
          </p:nvSpPr>
          <p:spPr bwMode="auto">
            <a:xfrm>
              <a:off x="281" y="744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24" name="Text Box 87"/>
            <p:cNvSpPr txBox="1">
              <a:spLocks noChangeArrowheads="1"/>
            </p:cNvSpPr>
            <p:nvPr/>
          </p:nvSpPr>
          <p:spPr bwMode="auto">
            <a:xfrm>
              <a:off x="281" y="971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26" name="Text Box 88"/>
            <p:cNvSpPr txBox="1">
              <a:spLocks noChangeArrowheads="1"/>
            </p:cNvSpPr>
            <p:nvPr/>
          </p:nvSpPr>
          <p:spPr bwMode="auto">
            <a:xfrm>
              <a:off x="621" y="291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１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27" name="Text Box 89"/>
            <p:cNvSpPr txBox="1">
              <a:spLocks noChangeArrowheads="1"/>
            </p:cNvSpPr>
            <p:nvPr/>
          </p:nvSpPr>
          <p:spPr bwMode="auto">
            <a:xfrm>
              <a:off x="621" y="518"/>
              <a:ext cx="119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28" name="Text Box 90"/>
            <p:cNvSpPr txBox="1">
              <a:spLocks noChangeArrowheads="1"/>
            </p:cNvSpPr>
            <p:nvPr/>
          </p:nvSpPr>
          <p:spPr bwMode="auto">
            <a:xfrm>
              <a:off x="621" y="744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29" name="Text Box 91"/>
            <p:cNvSpPr txBox="1">
              <a:spLocks noChangeArrowheads="1"/>
            </p:cNvSpPr>
            <p:nvPr/>
          </p:nvSpPr>
          <p:spPr bwMode="auto">
            <a:xfrm>
              <a:off x="621" y="971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０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30" name="Freeform 92"/>
            <p:cNvSpPr>
              <a:spLocks noChangeArrowheads="1"/>
            </p:cNvSpPr>
            <p:nvPr/>
          </p:nvSpPr>
          <p:spPr bwMode="auto">
            <a:xfrm>
              <a:off x="1316" y="247"/>
              <a:ext cx="53" cy="313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11054 h 21600"/>
                <a:gd name="T4" fmla="*/ 2113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14087" y="3164"/>
                    <a:pt x="21600" y="7109"/>
                    <a:pt x="21600" y="11054"/>
                  </a:cubicBezTo>
                  <a:cubicBezTo>
                    <a:pt x="21600" y="14804"/>
                    <a:pt x="14791" y="18514"/>
                    <a:pt x="2113" y="21600"/>
                  </a:cubicBezTo>
                </a:path>
              </a:pathLst>
            </a:custGeom>
            <a:noFill/>
            <a:ln w="288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31" name="Line 93"/>
            <p:cNvSpPr>
              <a:spLocks noChangeShapeType="1"/>
            </p:cNvSpPr>
            <p:nvPr/>
          </p:nvSpPr>
          <p:spPr bwMode="auto">
            <a:xfrm>
              <a:off x="1327" y="238"/>
              <a:ext cx="169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32" name="Freeform 94"/>
            <p:cNvSpPr>
              <a:spLocks noChangeArrowheads="1"/>
            </p:cNvSpPr>
            <p:nvPr/>
          </p:nvSpPr>
          <p:spPr bwMode="auto">
            <a:xfrm>
              <a:off x="1472" y="238"/>
              <a:ext cx="318" cy="171"/>
            </a:xfrm>
            <a:custGeom>
              <a:avLst/>
              <a:gdLst>
                <a:gd name="T0" fmla="*/ 0 w 21600"/>
                <a:gd name="T1" fmla="*/ 72 h 21600"/>
                <a:gd name="T2" fmla="*/ 1617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72"/>
                  </a:moveTo>
                  <a:cubicBezTo>
                    <a:pt x="539" y="72"/>
                    <a:pt x="1078" y="0"/>
                    <a:pt x="1617" y="0"/>
                  </a:cubicBezTo>
                  <a:cubicBezTo>
                    <a:pt x="9857" y="0"/>
                    <a:pt x="17519" y="8252"/>
                    <a:pt x="21600" y="21600"/>
                  </a:cubicBezTo>
                </a:path>
              </a:pathLst>
            </a:custGeom>
            <a:noFill/>
            <a:ln w="288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33" name="Line 95"/>
            <p:cNvSpPr>
              <a:spLocks noChangeShapeType="1"/>
            </p:cNvSpPr>
            <p:nvPr/>
          </p:nvSpPr>
          <p:spPr bwMode="auto">
            <a:xfrm>
              <a:off x="1327" y="577"/>
              <a:ext cx="169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34" name="Freeform 96"/>
            <p:cNvSpPr>
              <a:spLocks noChangeArrowheads="1"/>
            </p:cNvSpPr>
            <p:nvPr/>
          </p:nvSpPr>
          <p:spPr bwMode="auto">
            <a:xfrm>
              <a:off x="1472" y="407"/>
              <a:ext cx="318" cy="170"/>
            </a:xfrm>
            <a:custGeom>
              <a:avLst/>
              <a:gdLst>
                <a:gd name="T0" fmla="*/ 21600 w 21600"/>
                <a:gd name="T1" fmla="*/ 0 h 21600"/>
                <a:gd name="T2" fmla="*/ 1617 w 21600"/>
                <a:gd name="T3" fmla="*/ 21600 h 21600"/>
                <a:gd name="T4" fmla="*/ 0 w 21600"/>
                <a:gd name="T5" fmla="*/ 2152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7480" y="13320"/>
                    <a:pt x="9857" y="21600"/>
                    <a:pt x="1617" y="21600"/>
                  </a:cubicBezTo>
                  <a:cubicBezTo>
                    <a:pt x="1078" y="21600"/>
                    <a:pt x="539" y="21528"/>
                    <a:pt x="0" y="21528"/>
                  </a:cubicBezTo>
                </a:path>
              </a:pathLst>
            </a:custGeom>
            <a:noFill/>
            <a:ln w="288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35" name="Line 97"/>
            <p:cNvSpPr>
              <a:spLocks noChangeShapeType="1"/>
            </p:cNvSpPr>
            <p:nvPr/>
          </p:nvSpPr>
          <p:spPr bwMode="auto">
            <a:xfrm>
              <a:off x="1793" y="407"/>
              <a:ext cx="149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36" name="Line 98"/>
            <p:cNvSpPr>
              <a:spLocks noChangeShapeType="1"/>
            </p:cNvSpPr>
            <p:nvPr/>
          </p:nvSpPr>
          <p:spPr bwMode="auto">
            <a:xfrm>
              <a:off x="1200" y="302"/>
              <a:ext cx="147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37" name="Line 99"/>
            <p:cNvSpPr>
              <a:spLocks noChangeShapeType="1"/>
            </p:cNvSpPr>
            <p:nvPr/>
          </p:nvSpPr>
          <p:spPr bwMode="auto">
            <a:xfrm>
              <a:off x="1200" y="512"/>
              <a:ext cx="147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38" name="Line 100"/>
            <p:cNvSpPr>
              <a:spLocks noChangeShapeType="1"/>
            </p:cNvSpPr>
            <p:nvPr/>
          </p:nvSpPr>
          <p:spPr bwMode="auto">
            <a:xfrm>
              <a:off x="1200" y="302"/>
              <a:ext cx="147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39" name="Line 101"/>
            <p:cNvSpPr>
              <a:spLocks noChangeShapeType="1"/>
            </p:cNvSpPr>
            <p:nvPr/>
          </p:nvSpPr>
          <p:spPr bwMode="auto">
            <a:xfrm>
              <a:off x="1200" y="512"/>
              <a:ext cx="147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40" name="Freeform 102"/>
            <p:cNvSpPr>
              <a:spLocks noChangeArrowheads="1"/>
            </p:cNvSpPr>
            <p:nvPr/>
          </p:nvSpPr>
          <p:spPr bwMode="auto">
            <a:xfrm>
              <a:off x="1930" y="275"/>
              <a:ext cx="298" cy="295"/>
            </a:xfrm>
            <a:custGeom>
              <a:avLst/>
              <a:gdLst>
                <a:gd name="T0" fmla="*/ 21600 w 21600"/>
                <a:gd name="T1" fmla="*/ 10738 h 21600"/>
                <a:gd name="T2" fmla="*/ 0 w 21600"/>
                <a:gd name="T3" fmla="*/ 0 h 21600"/>
                <a:gd name="T4" fmla="*/ 0 w 21600"/>
                <a:gd name="T5" fmla="*/ 21600 h 21600"/>
                <a:gd name="T6" fmla="*/ 21600 w 21600"/>
                <a:gd name="T7" fmla="*/ 10738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10738"/>
                  </a:moveTo>
                  <a:lnTo>
                    <a:pt x="0" y="0"/>
                  </a:lnTo>
                  <a:lnTo>
                    <a:pt x="0" y="21600"/>
                  </a:lnTo>
                  <a:lnTo>
                    <a:pt x="21600" y="10738"/>
                  </a:lnTo>
                </a:path>
              </a:pathLst>
            </a:custGeom>
            <a:noFill/>
            <a:ln w="288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41" name="Oval 103"/>
            <p:cNvSpPr>
              <a:spLocks noChangeArrowheads="1"/>
            </p:cNvSpPr>
            <p:nvPr/>
          </p:nvSpPr>
          <p:spPr bwMode="auto">
            <a:xfrm>
              <a:off x="2228" y="358"/>
              <a:ext cx="128" cy="128"/>
            </a:xfrm>
            <a:prstGeom prst="ellips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42" name="Line 104"/>
            <p:cNvSpPr>
              <a:spLocks noChangeShapeType="1"/>
            </p:cNvSpPr>
            <p:nvPr/>
          </p:nvSpPr>
          <p:spPr bwMode="auto">
            <a:xfrm>
              <a:off x="2365" y="422"/>
              <a:ext cx="127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43" name="Line 105"/>
            <p:cNvSpPr>
              <a:spLocks noChangeShapeType="1"/>
            </p:cNvSpPr>
            <p:nvPr/>
          </p:nvSpPr>
          <p:spPr bwMode="auto">
            <a:xfrm>
              <a:off x="1923" y="874"/>
              <a:ext cx="134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44" name="Line 106"/>
            <p:cNvSpPr>
              <a:spLocks noChangeShapeType="1"/>
            </p:cNvSpPr>
            <p:nvPr/>
          </p:nvSpPr>
          <p:spPr bwMode="auto">
            <a:xfrm>
              <a:off x="1178" y="787"/>
              <a:ext cx="4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45" name="Line 107"/>
            <p:cNvSpPr>
              <a:spLocks noChangeShapeType="1"/>
            </p:cNvSpPr>
            <p:nvPr/>
          </p:nvSpPr>
          <p:spPr bwMode="auto">
            <a:xfrm>
              <a:off x="1178" y="962"/>
              <a:ext cx="4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46" name="Line 108"/>
            <p:cNvSpPr>
              <a:spLocks noChangeShapeType="1"/>
            </p:cNvSpPr>
            <p:nvPr/>
          </p:nvSpPr>
          <p:spPr bwMode="auto">
            <a:xfrm>
              <a:off x="1178" y="787"/>
              <a:ext cx="155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47" name="Line 109"/>
            <p:cNvSpPr>
              <a:spLocks noChangeShapeType="1"/>
            </p:cNvSpPr>
            <p:nvPr/>
          </p:nvSpPr>
          <p:spPr bwMode="auto">
            <a:xfrm>
              <a:off x="1178" y="962"/>
              <a:ext cx="155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48" name="Oval 110"/>
            <p:cNvSpPr>
              <a:spLocks noChangeArrowheads="1"/>
            </p:cNvSpPr>
            <p:nvPr/>
          </p:nvSpPr>
          <p:spPr bwMode="auto">
            <a:xfrm>
              <a:off x="1793" y="809"/>
              <a:ext cx="131" cy="131"/>
            </a:xfrm>
            <a:prstGeom prst="ellips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49" name="Freeform 111"/>
            <p:cNvSpPr>
              <a:spLocks noChangeArrowheads="1"/>
            </p:cNvSpPr>
            <p:nvPr/>
          </p:nvSpPr>
          <p:spPr bwMode="auto">
            <a:xfrm>
              <a:off x="1302" y="710"/>
              <a:ext cx="54" cy="322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11028 h 21600"/>
                <a:gd name="T4" fmla="*/ 2068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14017" y="3194"/>
                    <a:pt x="21600" y="7073"/>
                    <a:pt x="21600" y="11028"/>
                  </a:cubicBezTo>
                  <a:cubicBezTo>
                    <a:pt x="21600" y="14793"/>
                    <a:pt x="14706" y="18482"/>
                    <a:pt x="2068" y="21600"/>
                  </a:cubicBezTo>
                </a:path>
              </a:pathLst>
            </a:custGeom>
            <a:noFill/>
            <a:ln w="288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50" name="Line 112"/>
            <p:cNvSpPr>
              <a:spLocks noChangeShapeType="1"/>
            </p:cNvSpPr>
            <p:nvPr/>
          </p:nvSpPr>
          <p:spPr bwMode="auto">
            <a:xfrm>
              <a:off x="1312" y="701"/>
              <a:ext cx="176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51" name="Freeform 113"/>
            <p:cNvSpPr>
              <a:spLocks noChangeArrowheads="1"/>
            </p:cNvSpPr>
            <p:nvPr/>
          </p:nvSpPr>
          <p:spPr bwMode="auto">
            <a:xfrm>
              <a:off x="1463" y="701"/>
              <a:ext cx="327" cy="175"/>
            </a:xfrm>
            <a:custGeom>
              <a:avLst/>
              <a:gdLst>
                <a:gd name="T0" fmla="*/ 0 w 21600"/>
                <a:gd name="T1" fmla="*/ 70 h 21600"/>
                <a:gd name="T2" fmla="*/ 1613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70"/>
                  </a:moveTo>
                  <a:cubicBezTo>
                    <a:pt x="525" y="70"/>
                    <a:pt x="1088" y="0"/>
                    <a:pt x="1613" y="0"/>
                  </a:cubicBezTo>
                  <a:cubicBezTo>
                    <a:pt x="9863" y="0"/>
                    <a:pt x="17513" y="8249"/>
                    <a:pt x="21600" y="21600"/>
                  </a:cubicBezTo>
                </a:path>
              </a:pathLst>
            </a:custGeom>
            <a:noFill/>
            <a:ln w="288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52" name="Line 114"/>
            <p:cNvSpPr>
              <a:spLocks noChangeShapeType="1"/>
            </p:cNvSpPr>
            <p:nvPr/>
          </p:nvSpPr>
          <p:spPr bwMode="auto">
            <a:xfrm>
              <a:off x="1312" y="1049"/>
              <a:ext cx="176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53" name="Freeform 115"/>
            <p:cNvSpPr>
              <a:spLocks noChangeArrowheads="1"/>
            </p:cNvSpPr>
            <p:nvPr/>
          </p:nvSpPr>
          <p:spPr bwMode="auto">
            <a:xfrm>
              <a:off x="1463" y="874"/>
              <a:ext cx="327" cy="175"/>
            </a:xfrm>
            <a:custGeom>
              <a:avLst/>
              <a:gdLst>
                <a:gd name="T0" fmla="*/ 21600 w 21600"/>
                <a:gd name="T1" fmla="*/ 0 h 21600"/>
                <a:gd name="T2" fmla="*/ 1613 w 21600"/>
                <a:gd name="T3" fmla="*/ 21600 h 21600"/>
                <a:gd name="T4" fmla="*/ 0 w 21600"/>
                <a:gd name="T5" fmla="*/ 2153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7513" y="13351"/>
                    <a:pt x="9863" y="21600"/>
                    <a:pt x="1613" y="21600"/>
                  </a:cubicBezTo>
                  <a:cubicBezTo>
                    <a:pt x="1088" y="21600"/>
                    <a:pt x="525" y="21530"/>
                    <a:pt x="0" y="21530"/>
                  </a:cubicBezTo>
                </a:path>
              </a:pathLst>
            </a:custGeom>
            <a:noFill/>
            <a:ln w="288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54" name="Text Box 116"/>
            <p:cNvSpPr txBox="1">
              <a:spLocks noChangeArrowheads="1"/>
            </p:cNvSpPr>
            <p:nvPr/>
          </p:nvSpPr>
          <p:spPr bwMode="auto">
            <a:xfrm>
              <a:off x="1084" y="235"/>
              <a:ext cx="119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Ａ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55" name="Text Box 117"/>
            <p:cNvSpPr txBox="1">
              <a:spLocks noChangeArrowheads="1"/>
            </p:cNvSpPr>
            <p:nvPr/>
          </p:nvSpPr>
          <p:spPr bwMode="auto">
            <a:xfrm>
              <a:off x="1084" y="452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Ｂ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56" name="Text Box 118"/>
            <p:cNvSpPr txBox="1">
              <a:spLocks noChangeArrowheads="1"/>
            </p:cNvSpPr>
            <p:nvPr/>
          </p:nvSpPr>
          <p:spPr bwMode="auto">
            <a:xfrm>
              <a:off x="1046" y="726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Ａ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57" name="Text Box 119"/>
            <p:cNvSpPr txBox="1">
              <a:spLocks noChangeArrowheads="1"/>
            </p:cNvSpPr>
            <p:nvPr/>
          </p:nvSpPr>
          <p:spPr bwMode="auto">
            <a:xfrm>
              <a:off x="1046" y="896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Ｂ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58" name="Freeform 120"/>
            <p:cNvSpPr>
              <a:spLocks noChangeArrowheads="1"/>
            </p:cNvSpPr>
            <p:nvPr/>
          </p:nvSpPr>
          <p:spPr bwMode="auto">
            <a:xfrm>
              <a:off x="3419" y="341"/>
              <a:ext cx="205" cy="478"/>
            </a:xfrm>
            <a:custGeom>
              <a:avLst/>
              <a:gdLst>
                <a:gd name="T0" fmla="*/ 10830 w 21600"/>
                <a:gd name="T1" fmla="*/ 0 h 21600"/>
                <a:gd name="T2" fmla="*/ 11663 w 21600"/>
                <a:gd name="T3" fmla="*/ 308 h 21600"/>
                <a:gd name="T4" fmla="*/ 14221 w 21600"/>
                <a:gd name="T5" fmla="*/ 1565 h 21600"/>
                <a:gd name="T6" fmla="*/ 16423 w 21600"/>
                <a:gd name="T7" fmla="*/ 2950 h 21600"/>
                <a:gd name="T8" fmla="*/ 18268 w 21600"/>
                <a:gd name="T9" fmla="*/ 4412 h 21600"/>
                <a:gd name="T10" fmla="*/ 19755 w 21600"/>
                <a:gd name="T11" fmla="*/ 5977 h 21600"/>
                <a:gd name="T12" fmla="*/ 20767 w 21600"/>
                <a:gd name="T13" fmla="*/ 7593 h 21600"/>
                <a:gd name="T14" fmla="*/ 21421 w 21600"/>
                <a:gd name="T15" fmla="*/ 9235 h 21600"/>
                <a:gd name="T16" fmla="*/ 21600 w 21600"/>
                <a:gd name="T17" fmla="*/ 10800 h 21600"/>
                <a:gd name="T18" fmla="*/ 21362 w 21600"/>
                <a:gd name="T19" fmla="*/ 12467 h 21600"/>
                <a:gd name="T20" fmla="*/ 20707 w 21600"/>
                <a:gd name="T21" fmla="*/ 14109 h 21600"/>
                <a:gd name="T22" fmla="*/ 19636 w 21600"/>
                <a:gd name="T23" fmla="*/ 15725 h 21600"/>
                <a:gd name="T24" fmla="*/ 18149 w 21600"/>
                <a:gd name="T25" fmla="*/ 17265 h 21600"/>
                <a:gd name="T26" fmla="*/ 16304 w 21600"/>
                <a:gd name="T27" fmla="*/ 18727 h 21600"/>
                <a:gd name="T28" fmla="*/ 14043 w 21600"/>
                <a:gd name="T29" fmla="*/ 20112 h 21600"/>
                <a:gd name="T30" fmla="*/ 11425 w 21600"/>
                <a:gd name="T31" fmla="*/ 21343 h 21600"/>
                <a:gd name="T32" fmla="*/ 10830 w 21600"/>
                <a:gd name="T33" fmla="*/ 21600 h 21600"/>
                <a:gd name="T34" fmla="*/ 10056 w 21600"/>
                <a:gd name="T35" fmla="*/ 21292 h 21600"/>
                <a:gd name="T36" fmla="*/ 7498 w 21600"/>
                <a:gd name="T37" fmla="*/ 20061 h 21600"/>
                <a:gd name="T38" fmla="*/ 5236 w 21600"/>
                <a:gd name="T39" fmla="*/ 18676 h 21600"/>
                <a:gd name="T40" fmla="*/ 3392 w 21600"/>
                <a:gd name="T41" fmla="*/ 17213 h 21600"/>
                <a:gd name="T42" fmla="*/ 1904 w 21600"/>
                <a:gd name="T43" fmla="*/ 15674 h 21600"/>
                <a:gd name="T44" fmla="*/ 833 w 21600"/>
                <a:gd name="T45" fmla="*/ 14058 h 21600"/>
                <a:gd name="T46" fmla="*/ 179 w 21600"/>
                <a:gd name="T47" fmla="*/ 12416 h 21600"/>
                <a:gd name="T48" fmla="*/ 0 w 21600"/>
                <a:gd name="T49" fmla="*/ 10697 h 21600"/>
                <a:gd name="T50" fmla="*/ 238 w 21600"/>
                <a:gd name="T51" fmla="*/ 9030 h 21600"/>
                <a:gd name="T52" fmla="*/ 893 w 21600"/>
                <a:gd name="T53" fmla="*/ 7388 h 21600"/>
                <a:gd name="T54" fmla="*/ 2023 w 21600"/>
                <a:gd name="T55" fmla="*/ 5772 h 21600"/>
                <a:gd name="T56" fmla="*/ 3511 w 21600"/>
                <a:gd name="T57" fmla="*/ 4233 h 21600"/>
                <a:gd name="T58" fmla="*/ 5415 w 21600"/>
                <a:gd name="T59" fmla="*/ 2771 h 21600"/>
                <a:gd name="T60" fmla="*/ 7676 w 21600"/>
                <a:gd name="T61" fmla="*/ 1411 h 21600"/>
                <a:gd name="T62" fmla="*/ 10235 w 21600"/>
                <a:gd name="T63" fmla="*/ 180 h 21600"/>
                <a:gd name="T64" fmla="*/ 10830 w 21600"/>
                <a:gd name="T6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1600" h="21600">
                  <a:moveTo>
                    <a:pt x="10830" y="0"/>
                  </a:moveTo>
                  <a:lnTo>
                    <a:pt x="11663" y="308"/>
                  </a:lnTo>
                  <a:lnTo>
                    <a:pt x="14221" y="1565"/>
                  </a:lnTo>
                  <a:lnTo>
                    <a:pt x="16423" y="2950"/>
                  </a:lnTo>
                  <a:lnTo>
                    <a:pt x="18268" y="4412"/>
                  </a:lnTo>
                  <a:lnTo>
                    <a:pt x="19755" y="5977"/>
                  </a:lnTo>
                  <a:lnTo>
                    <a:pt x="20767" y="7593"/>
                  </a:lnTo>
                  <a:lnTo>
                    <a:pt x="21421" y="9235"/>
                  </a:lnTo>
                  <a:lnTo>
                    <a:pt x="21600" y="10800"/>
                  </a:lnTo>
                  <a:lnTo>
                    <a:pt x="21362" y="12467"/>
                  </a:lnTo>
                  <a:lnTo>
                    <a:pt x="20707" y="14109"/>
                  </a:lnTo>
                  <a:lnTo>
                    <a:pt x="19636" y="15725"/>
                  </a:lnTo>
                  <a:lnTo>
                    <a:pt x="18149" y="17265"/>
                  </a:lnTo>
                  <a:lnTo>
                    <a:pt x="16304" y="18727"/>
                  </a:lnTo>
                  <a:lnTo>
                    <a:pt x="14043" y="20112"/>
                  </a:lnTo>
                  <a:lnTo>
                    <a:pt x="11425" y="21343"/>
                  </a:lnTo>
                  <a:lnTo>
                    <a:pt x="10830" y="21600"/>
                  </a:lnTo>
                  <a:lnTo>
                    <a:pt x="10056" y="21292"/>
                  </a:lnTo>
                  <a:lnTo>
                    <a:pt x="7498" y="20061"/>
                  </a:lnTo>
                  <a:lnTo>
                    <a:pt x="5236" y="18676"/>
                  </a:lnTo>
                  <a:lnTo>
                    <a:pt x="3392" y="17213"/>
                  </a:lnTo>
                  <a:lnTo>
                    <a:pt x="1904" y="15674"/>
                  </a:lnTo>
                  <a:lnTo>
                    <a:pt x="833" y="14058"/>
                  </a:lnTo>
                  <a:lnTo>
                    <a:pt x="179" y="12416"/>
                  </a:lnTo>
                  <a:lnTo>
                    <a:pt x="0" y="10697"/>
                  </a:lnTo>
                  <a:lnTo>
                    <a:pt x="238" y="9030"/>
                  </a:lnTo>
                  <a:lnTo>
                    <a:pt x="893" y="7388"/>
                  </a:lnTo>
                  <a:lnTo>
                    <a:pt x="2023" y="5772"/>
                  </a:lnTo>
                  <a:lnTo>
                    <a:pt x="3511" y="4233"/>
                  </a:lnTo>
                  <a:lnTo>
                    <a:pt x="5415" y="2771"/>
                  </a:lnTo>
                  <a:lnTo>
                    <a:pt x="7676" y="1411"/>
                  </a:lnTo>
                  <a:lnTo>
                    <a:pt x="10235" y="180"/>
                  </a:lnTo>
                  <a:lnTo>
                    <a:pt x="10830" y="0"/>
                  </a:lnTo>
                </a:path>
              </a:pathLst>
            </a:cu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7289" name="Picture 12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7" y="242"/>
              <a:ext cx="1130" cy="6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259" name="Oval 122"/>
            <p:cNvSpPr>
              <a:spLocks noChangeArrowheads="1"/>
            </p:cNvSpPr>
            <p:nvPr/>
          </p:nvSpPr>
          <p:spPr bwMode="auto">
            <a:xfrm>
              <a:off x="3419" y="251"/>
              <a:ext cx="659" cy="659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8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60" name="Oval 123"/>
            <p:cNvSpPr>
              <a:spLocks noChangeArrowheads="1"/>
            </p:cNvSpPr>
            <p:nvPr/>
          </p:nvSpPr>
          <p:spPr bwMode="auto">
            <a:xfrm>
              <a:off x="3419" y="251"/>
              <a:ext cx="659" cy="659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8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61" name="Oval 124"/>
            <p:cNvSpPr>
              <a:spLocks noChangeArrowheads="1"/>
            </p:cNvSpPr>
            <p:nvPr/>
          </p:nvSpPr>
          <p:spPr bwMode="auto">
            <a:xfrm>
              <a:off x="3419" y="251"/>
              <a:ext cx="659" cy="659"/>
            </a:xfrm>
            <a:prstGeom prst="ellips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62" name="Oval 125"/>
            <p:cNvSpPr>
              <a:spLocks noChangeArrowheads="1"/>
            </p:cNvSpPr>
            <p:nvPr/>
          </p:nvSpPr>
          <p:spPr bwMode="auto">
            <a:xfrm>
              <a:off x="2966" y="251"/>
              <a:ext cx="659" cy="659"/>
            </a:xfrm>
            <a:prstGeom prst="ellipse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88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63" name="Oval 126"/>
            <p:cNvSpPr>
              <a:spLocks noChangeArrowheads="1"/>
            </p:cNvSpPr>
            <p:nvPr/>
          </p:nvSpPr>
          <p:spPr bwMode="auto">
            <a:xfrm>
              <a:off x="2966" y="251"/>
              <a:ext cx="659" cy="659"/>
            </a:xfrm>
            <a:prstGeom prst="ellips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64" name="Oval 127"/>
            <p:cNvSpPr>
              <a:spLocks noChangeArrowheads="1"/>
            </p:cNvSpPr>
            <p:nvPr/>
          </p:nvSpPr>
          <p:spPr bwMode="auto">
            <a:xfrm>
              <a:off x="2966" y="251"/>
              <a:ext cx="659" cy="659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80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65" name="Text Box 128"/>
            <p:cNvSpPr txBox="1">
              <a:spLocks noChangeArrowheads="1"/>
            </p:cNvSpPr>
            <p:nvPr/>
          </p:nvSpPr>
          <p:spPr bwMode="auto">
            <a:xfrm>
              <a:off x="3999" y="212"/>
              <a:ext cx="119" cy="1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Ｂ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66" name="Text Box 129"/>
            <p:cNvSpPr txBox="1">
              <a:spLocks noChangeArrowheads="1"/>
            </p:cNvSpPr>
            <p:nvPr/>
          </p:nvSpPr>
          <p:spPr bwMode="auto">
            <a:xfrm>
              <a:off x="2896" y="234"/>
              <a:ext cx="119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97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明朝" pitchFamily="17" charset="-128"/>
                  <a:ea typeface="ＭＳ 明朝" pitchFamily="17" charset="-128"/>
                  <a:cs typeface="ＭＳ Ｐゴシック" pitchFamily="50" charset="-128"/>
                </a:rPr>
                <a:t>Ａ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67" name="Text Box 130"/>
            <p:cNvSpPr txBox="1">
              <a:spLocks noChangeArrowheads="1"/>
            </p:cNvSpPr>
            <p:nvPr/>
          </p:nvSpPr>
          <p:spPr bwMode="auto">
            <a:xfrm>
              <a:off x="4230" y="1040"/>
              <a:ext cx="104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84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ＭＳ ゴシック" pitchFamily="49" charset="-128"/>
                  <a:ea typeface="ＭＳ ゴシック" pitchFamily="49" charset="-128"/>
                  <a:cs typeface="ＭＳ Ｐゴシック" pitchFamily="50" charset="-128"/>
                </a:rPr>
                <a:t>　</a:t>
              </a:r>
              <a:endParaRPr kumimoji="1" 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7268" name="Line 131"/>
            <p:cNvSpPr>
              <a:spLocks noChangeShapeType="1"/>
            </p:cNvSpPr>
            <p:nvPr/>
          </p:nvSpPr>
          <p:spPr bwMode="auto">
            <a:xfrm>
              <a:off x="518" y="65"/>
              <a:ext cx="347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90325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58424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論理回路とＭＩＬ記号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" y="1988840"/>
            <a:ext cx="835292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+mn-ea"/>
              </a:rPr>
              <a:t>①　論理回路</a:t>
            </a:r>
          </a:p>
          <a:p>
            <a:endParaRPr lang="ja-JP" altLang="en-US" sz="2400" b="1" dirty="0">
              <a:latin typeface="+mn-ea"/>
            </a:endParaRPr>
          </a:p>
          <a:p>
            <a:pPr lvl="1"/>
            <a:r>
              <a:rPr lang="ja-JP" altLang="en-US" sz="2400" b="1" dirty="0">
                <a:latin typeface="+mn-ea"/>
              </a:rPr>
              <a:t>❶　ＯＮ</a:t>
            </a:r>
            <a:r>
              <a:rPr lang="en-US" altLang="ja-JP" sz="2400" b="1" dirty="0">
                <a:latin typeface="+mn-ea"/>
              </a:rPr>
              <a:t>(</a:t>
            </a:r>
            <a:r>
              <a:rPr lang="ja-JP" altLang="en-US" sz="2400" b="1" dirty="0">
                <a:latin typeface="+mn-ea"/>
              </a:rPr>
              <a:t>１</a:t>
            </a:r>
            <a:r>
              <a:rPr lang="en-US" altLang="ja-JP" sz="2400" b="1" dirty="0">
                <a:latin typeface="+mn-ea"/>
              </a:rPr>
              <a:t>)</a:t>
            </a:r>
            <a:r>
              <a:rPr lang="ja-JP" altLang="en-US" sz="2400" b="1" dirty="0">
                <a:latin typeface="+mn-ea"/>
              </a:rPr>
              <a:t>またはＯＦＦ</a:t>
            </a:r>
            <a:r>
              <a:rPr lang="en-US" altLang="ja-JP" sz="2400" b="1" dirty="0">
                <a:latin typeface="+mn-ea"/>
              </a:rPr>
              <a:t>(</a:t>
            </a:r>
            <a:r>
              <a:rPr lang="ja-JP" altLang="en-US" sz="2400" b="1" dirty="0">
                <a:latin typeface="+mn-ea"/>
              </a:rPr>
              <a:t>０</a:t>
            </a:r>
            <a:r>
              <a:rPr lang="en-US" altLang="ja-JP" sz="2400" b="1" dirty="0">
                <a:latin typeface="+mn-ea"/>
              </a:rPr>
              <a:t>)</a:t>
            </a:r>
            <a:r>
              <a:rPr lang="ja-JP" altLang="en-US" sz="2400" b="1" dirty="0">
                <a:latin typeface="+mn-ea"/>
              </a:rPr>
              <a:t>の入力信号を受けて、</a:t>
            </a:r>
          </a:p>
          <a:p>
            <a:pPr lvl="1"/>
            <a:r>
              <a:rPr lang="ja-JP" altLang="en-US" sz="2400" b="1" dirty="0">
                <a:latin typeface="+mn-ea"/>
              </a:rPr>
              <a:t>　　　　　　　　　　　論理演算を実行し出力する回路である。</a:t>
            </a:r>
          </a:p>
          <a:p>
            <a:pPr lvl="1"/>
            <a:r>
              <a:rPr lang="ja-JP" altLang="en-US" sz="2400" b="1" dirty="0">
                <a:latin typeface="+mn-ea"/>
              </a:rPr>
              <a:t>❷　入力は１つであることもあるし、複数であることもある。</a:t>
            </a:r>
          </a:p>
          <a:p>
            <a:endParaRPr lang="ja-JP" altLang="en-US" sz="2400" b="1" dirty="0">
              <a:latin typeface="+mn-ea"/>
            </a:endParaRPr>
          </a:p>
          <a:p>
            <a:r>
              <a:rPr lang="ja-JP" altLang="en-US" sz="2400" b="1" dirty="0">
                <a:latin typeface="+mn-ea"/>
              </a:rPr>
              <a:t>②　ＭＩＬ記号</a:t>
            </a:r>
          </a:p>
          <a:p>
            <a:endParaRPr lang="ja-JP" altLang="en-US" sz="2400" b="1" i="1" u="sng" dirty="0">
              <a:latin typeface="+mn-ea"/>
            </a:endParaRPr>
          </a:p>
          <a:p>
            <a:pPr lvl="1"/>
            <a:r>
              <a:rPr lang="ja-JP" altLang="en-US" sz="2400" b="1" dirty="0">
                <a:latin typeface="+mn-ea"/>
              </a:rPr>
              <a:t>❶　ＭＩＬ記号は、</a:t>
            </a:r>
          </a:p>
          <a:p>
            <a:pPr lvl="1"/>
            <a:r>
              <a:rPr lang="ja-JP" altLang="en-US" sz="2400" b="1" dirty="0">
                <a:latin typeface="+mn-ea"/>
              </a:rPr>
              <a:t>　　　　アメリカの国防総省の軍機構で使用する規格である。</a:t>
            </a:r>
          </a:p>
          <a:p>
            <a:pPr lvl="1"/>
            <a:r>
              <a:rPr lang="ja-JP" altLang="en-US" sz="2400" b="1" dirty="0">
                <a:latin typeface="+mn-ea"/>
              </a:rPr>
              <a:t>❷　論理回路の表現にＭＩＬ規格の論理記号が使用される。</a:t>
            </a:r>
          </a:p>
        </p:txBody>
      </p:sp>
    </p:spTree>
    <p:extLst>
      <p:ext uri="{BB962C8B-B14F-4D97-AF65-F5344CB8AC3E}">
        <p14:creationId xmlns:p14="http://schemas.microsoft.com/office/powerpoint/2010/main" val="429026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955676" y="1916832"/>
            <a:ext cx="53445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+mn-ea"/>
              </a:rPr>
              <a:t>③　論理回路の基本</a:t>
            </a:r>
          </a:p>
          <a:p>
            <a:endParaRPr lang="ja-JP" altLang="en-US" sz="2400" b="1" dirty="0">
              <a:latin typeface="+mn-ea"/>
            </a:endParaRPr>
          </a:p>
          <a:p>
            <a:pPr lvl="1"/>
            <a:r>
              <a:rPr lang="ja-JP" altLang="en-US" sz="2400" b="1" dirty="0">
                <a:latin typeface="+mn-ea"/>
              </a:rPr>
              <a:t>❶　</a:t>
            </a:r>
            <a:r>
              <a:rPr lang="zh-TW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論理和演算</a:t>
            </a:r>
            <a:endParaRPr lang="ja-JP" altLang="en-US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1"/>
            <a:r>
              <a:rPr lang="ja-JP" altLang="en-US" sz="2400" b="1" dirty="0">
                <a:latin typeface="+mn-ea"/>
              </a:rPr>
              <a:t>❷　</a:t>
            </a:r>
            <a:r>
              <a:rPr lang="zh-TW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論理積演算</a:t>
            </a:r>
            <a:endParaRPr lang="ja-JP" altLang="en-US" sz="2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1"/>
            <a:r>
              <a:rPr lang="ja-JP" altLang="en-US" sz="2400" b="1" dirty="0">
                <a:latin typeface="+mn-ea"/>
              </a:rPr>
              <a:t>❸　否定</a:t>
            </a:r>
          </a:p>
          <a:p>
            <a:pPr lvl="1"/>
            <a:r>
              <a:rPr lang="ja-JP" altLang="en-US" sz="2400" b="1" dirty="0">
                <a:latin typeface="+mn-ea"/>
              </a:rPr>
              <a:t>❹　</a:t>
            </a:r>
            <a:r>
              <a:rPr lang="zh-TW" altLang="en-US" sz="2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排他的論理和演算</a:t>
            </a:r>
          </a:p>
        </p:txBody>
      </p:sp>
    </p:spTree>
    <p:extLst>
      <p:ext uri="{BB962C8B-B14F-4D97-AF65-F5344CB8AC3E}">
        <p14:creationId xmlns:p14="http://schemas.microsoft.com/office/powerpoint/2010/main" val="1129349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930432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論理和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83568" y="2636912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  <a:ea typeface="ＭＳ Ｐゴシック" pitchFamily="50" charset="-128"/>
              </a:rPr>
              <a:t>①　</a:t>
            </a:r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論理和は、</a:t>
            </a: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　　　　　２つの論理変数の少なくとも一つが真の時、</a:t>
            </a: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　　　　　　　　　　　　　　　　　結果が真となる論理演算である。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②　この論理演算を回路にしたものを</a:t>
            </a: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　　　　　　　　　　　　　　　　　論理和回路やＯＲ回路という。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③　入力の一方または両方が１の時、</a:t>
            </a: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　　　　　　　　　　　　　　出力が１になる構成である。</a:t>
            </a:r>
          </a:p>
        </p:txBody>
      </p:sp>
    </p:spTree>
    <p:extLst>
      <p:ext uri="{BB962C8B-B14F-4D97-AF65-F5344CB8AC3E}">
        <p14:creationId xmlns:p14="http://schemas.microsoft.com/office/powerpoint/2010/main" val="4220964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51EB8C-20D3-4717-A1C7-AA440B13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b="1" dirty="0"/>
              <a:t>論理和の表現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D95419-B0A3-4D3E-8D34-37F5A7CCAF9B}"/>
              </a:ext>
            </a:extLst>
          </p:cNvPr>
          <p:cNvSpPr txBox="1"/>
          <p:nvPr/>
        </p:nvSpPr>
        <p:spPr>
          <a:xfrm>
            <a:off x="863588" y="2708920"/>
            <a:ext cx="741682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①　ＯＲ演算子を使用して、次のように表す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　　　　　　　　　　Ａ ＯＲ Ｂ</a:t>
            </a: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　　　　　</a:t>
            </a: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②　「＋」や「∪」という演算子を用いて、次のように表す。</a:t>
            </a:r>
          </a:p>
          <a:p>
            <a:endParaRPr lang="en-US" altLang="ja-JP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pPr lvl="1"/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　　　　　　　❶　Ａ ＋ Ｂ</a:t>
            </a:r>
          </a:p>
          <a:p>
            <a:pPr lvl="1"/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　　　　　　　❷　Ａ ∪ Ｂ」</a:t>
            </a:r>
            <a:endParaRPr kumimoji="1"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4793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角丸四角形 45"/>
          <p:cNvSpPr/>
          <p:nvPr/>
        </p:nvSpPr>
        <p:spPr>
          <a:xfrm>
            <a:off x="827584" y="3429000"/>
            <a:ext cx="7632848" cy="2664296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604677"/>
            <a:ext cx="8229600" cy="930432"/>
          </a:xfrm>
        </p:spPr>
        <p:txBody>
          <a:bodyPr>
            <a:normAutofit fontScale="90000"/>
          </a:bodyPr>
          <a:lstStyle/>
          <a:p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真理値表、ＭＩＬ記号、ベン図の表現</a:t>
            </a:r>
            <a:endParaRPr kumimoji="1"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342231" y="3861048"/>
            <a:ext cx="1439863" cy="1816100"/>
          </a:xfrm>
          <a:prstGeom prst="rect">
            <a:avLst/>
          </a:prstGeom>
          <a:noFill/>
          <a:ln w="14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1342231" y="4221410"/>
            <a:ext cx="1439863" cy="1588"/>
          </a:xfrm>
          <a:prstGeom prst="line">
            <a:avLst/>
          </a:prstGeom>
          <a:noFill/>
          <a:ln w="14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1686719" y="3861048"/>
            <a:ext cx="1587" cy="1816100"/>
          </a:xfrm>
          <a:prstGeom prst="line">
            <a:avLst/>
          </a:prstGeom>
          <a:noFill/>
          <a:ln w="14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2061369" y="3861048"/>
            <a:ext cx="1587" cy="1816100"/>
          </a:xfrm>
          <a:prstGeom prst="line">
            <a:avLst/>
          </a:prstGeom>
          <a:noFill/>
          <a:ln w="14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416844" y="3943598"/>
            <a:ext cx="188912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Ａ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775619" y="3957885"/>
            <a:ext cx="1905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Ｂ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137569" y="3957885"/>
            <a:ext cx="550862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Ａ＋Ｂ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431131" y="4302373"/>
            <a:ext cx="188913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０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1431131" y="4662735"/>
            <a:ext cx="188913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０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1431131" y="5023098"/>
            <a:ext cx="188913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１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431131" y="5383460"/>
            <a:ext cx="1889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１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1791494" y="4302373"/>
            <a:ext cx="188912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０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1791494" y="4662735"/>
            <a:ext cx="188912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１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1791494" y="5023098"/>
            <a:ext cx="188912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０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1791494" y="5383460"/>
            <a:ext cx="188912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１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2331244" y="4302373"/>
            <a:ext cx="188912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０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2331244" y="4662735"/>
            <a:ext cx="188912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１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2331244" y="5021510"/>
            <a:ext cx="188912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１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2331244" y="5381873"/>
            <a:ext cx="188912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１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3136106" y="4562723"/>
            <a:ext cx="1270000" cy="581025"/>
            <a:chOff x="1140" y="455"/>
            <a:chExt cx="800" cy="366"/>
          </a:xfrm>
        </p:grpSpPr>
        <p:sp>
          <p:nvSpPr>
            <p:cNvPr id="23" name="Freeform 22"/>
            <p:cNvSpPr>
              <a:spLocks noChangeArrowheads="1"/>
            </p:cNvSpPr>
            <p:nvPr/>
          </p:nvSpPr>
          <p:spPr bwMode="auto">
            <a:xfrm>
              <a:off x="1266" y="464"/>
              <a:ext cx="56" cy="339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11035 h 21600"/>
                <a:gd name="T4" fmla="*/ 2182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13964" y="3184"/>
                    <a:pt x="21600" y="7091"/>
                    <a:pt x="21600" y="11035"/>
                  </a:cubicBezTo>
                  <a:cubicBezTo>
                    <a:pt x="21600" y="14762"/>
                    <a:pt x="14618" y="18488"/>
                    <a:pt x="2182" y="21600"/>
                  </a:cubicBezTo>
                </a:path>
              </a:pathLst>
            </a:custGeom>
            <a:noFill/>
            <a:ln w="288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1277" y="455"/>
              <a:ext cx="182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24"/>
            <p:cNvSpPr>
              <a:spLocks noChangeArrowheads="1"/>
            </p:cNvSpPr>
            <p:nvPr/>
          </p:nvSpPr>
          <p:spPr bwMode="auto">
            <a:xfrm>
              <a:off x="1434" y="455"/>
              <a:ext cx="342" cy="184"/>
            </a:xfrm>
            <a:custGeom>
              <a:avLst/>
              <a:gdLst>
                <a:gd name="T0" fmla="*/ 0 w 21600"/>
                <a:gd name="T1" fmla="*/ 67 h 21600"/>
                <a:gd name="T2" fmla="*/ 1574 w 21600"/>
                <a:gd name="T3" fmla="*/ 0 h 21600"/>
                <a:gd name="T4" fmla="*/ 2160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67"/>
                  </a:moveTo>
                  <a:cubicBezTo>
                    <a:pt x="501" y="67"/>
                    <a:pt x="1073" y="0"/>
                    <a:pt x="1574" y="0"/>
                  </a:cubicBezTo>
                  <a:cubicBezTo>
                    <a:pt x="9834" y="0"/>
                    <a:pt x="17487" y="8267"/>
                    <a:pt x="21600" y="21600"/>
                  </a:cubicBezTo>
                </a:path>
              </a:pathLst>
            </a:custGeom>
            <a:noFill/>
            <a:ln w="288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>
              <a:off x="1277" y="821"/>
              <a:ext cx="182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26"/>
            <p:cNvSpPr>
              <a:spLocks noChangeArrowheads="1"/>
            </p:cNvSpPr>
            <p:nvPr/>
          </p:nvSpPr>
          <p:spPr bwMode="auto">
            <a:xfrm>
              <a:off x="1434" y="637"/>
              <a:ext cx="342" cy="184"/>
            </a:xfrm>
            <a:custGeom>
              <a:avLst/>
              <a:gdLst>
                <a:gd name="T0" fmla="*/ 21600 w 21600"/>
                <a:gd name="T1" fmla="*/ 0 h 21600"/>
                <a:gd name="T2" fmla="*/ 1574 w 21600"/>
                <a:gd name="T3" fmla="*/ 21600 h 21600"/>
                <a:gd name="T4" fmla="*/ 0 w 21600"/>
                <a:gd name="T5" fmla="*/ 2153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cubicBezTo>
                    <a:pt x="17487" y="13333"/>
                    <a:pt x="9834" y="21600"/>
                    <a:pt x="1574" y="21600"/>
                  </a:cubicBezTo>
                  <a:cubicBezTo>
                    <a:pt x="1073" y="21600"/>
                    <a:pt x="501" y="21533"/>
                    <a:pt x="0" y="21533"/>
                  </a:cubicBezTo>
                </a:path>
              </a:pathLst>
            </a:custGeom>
            <a:noFill/>
            <a:ln w="288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1780" y="637"/>
              <a:ext cx="160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1140" y="524"/>
              <a:ext cx="159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1140" y="751"/>
              <a:ext cx="159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1140" y="524"/>
              <a:ext cx="159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>
              <a:off x="1140" y="751"/>
              <a:ext cx="159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2890044" y="4557960"/>
            <a:ext cx="188912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Ａ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2875756" y="4948485"/>
            <a:ext cx="188913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Ｂ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4464844" y="4769098"/>
            <a:ext cx="550862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Ａ＋Ｂ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5301456" y="3861048"/>
            <a:ext cx="2520950" cy="1800225"/>
          </a:xfrm>
          <a:prstGeom prst="rect">
            <a:avLst/>
          </a:prstGeom>
          <a:noFill/>
          <a:ln w="288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7" name="Freeform 36"/>
          <p:cNvSpPr>
            <a:spLocks noChangeArrowheads="1"/>
          </p:cNvSpPr>
          <p:nvPr/>
        </p:nvSpPr>
        <p:spPr bwMode="auto">
          <a:xfrm>
            <a:off x="5679281" y="4238873"/>
            <a:ext cx="882650" cy="1046162"/>
          </a:xfrm>
          <a:custGeom>
            <a:avLst/>
            <a:gdLst>
              <a:gd name="T0" fmla="*/ 21600 w 21600"/>
              <a:gd name="T1" fmla="*/ 18628 h 21600"/>
              <a:gd name="T2" fmla="*/ 20764 w 21600"/>
              <a:gd name="T3" fmla="*/ 19260 h 21600"/>
              <a:gd name="T4" fmla="*/ 19576 w 21600"/>
              <a:gd name="T5" fmla="*/ 19947 h 21600"/>
              <a:gd name="T6" fmla="*/ 18323 w 21600"/>
              <a:gd name="T7" fmla="*/ 20541 h 21600"/>
              <a:gd name="T8" fmla="*/ 17003 w 21600"/>
              <a:gd name="T9" fmla="*/ 21006 h 21600"/>
              <a:gd name="T10" fmla="*/ 15617 w 21600"/>
              <a:gd name="T11" fmla="*/ 21340 h 21600"/>
              <a:gd name="T12" fmla="*/ 14209 w 21600"/>
              <a:gd name="T13" fmla="*/ 21526 h 21600"/>
              <a:gd name="T14" fmla="*/ 12758 w 21600"/>
              <a:gd name="T15" fmla="*/ 21600 h 21600"/>
              <a:gd name="T16" fmla="*/ 11328 w 21600"/>
              <a:gd name="T17" fmla="*/ 21526 h 21600"/>
              <a:gd name="T18" fmla="*/ 9898 w 21600"/>
              <a:gd name="T19" fmla="*/ 21321 h 21600"/>
              <a:gd name="T20" fmla="*/ 8534 w 21600"/>
              <a:gd name="T21" fmla="*/ 20987 h 21600"/>
              <a:gd name="T22" fmla="*/ 7193 w 21600"/>
              <a:gd name="T23" fmla="*/ 20523 h 21600"/>
              <a:gd name="T24" fmla="*/ 5939 w 21600"/>
              <a:gd name="T25" fmla="*/ 19928 h 21600"/>
              <a:gd name="T26" fmla="*/ 4773 w 21600"/>
              <a:gd name="T27" fmla="*/ 19223 h 21600"/>
              <a:gd name="T28" fmla="*/ 3717 w 21600"/>
              <a:gd name="T29" fmla="*/ 18406 h 21600"/>
              <a:gd name="T30" fmla="*/ 2771 w 21600"/>
              <a:gd name="T31" fmla="*/ 17514 h 21600"/>
              <a:gd name="T32" fmla="*/ 1936 w 21600"/>
              <a:gd name="T33" fmla="*/ 16511 h 21600"/>
              <a:gd name="T34" fmla="*/ 1254 w 21600"/>
              <a:gd name="T35" fmla="*/ 15452 h 21600"/>
              <a:gd name="T36" fmla="*/ 704 w 21600"/>
              <a:gd name="T37" fmla="*/ 14338 h 21600"/>
              <a:gd name="T38" fmla="*/ 308 w 21600"/>
              <a:gd name="T39" fmla="*/ 13168 h 21600"/>
              <a:gd name="T40" fmla="*/ 66 w 21600"/>
              <a:gd name="T41" fmla="*/ 11979 h 21600"/>
              <a:gd name="T42" fmla="*/ 0 w 21600"/>
              <a:gd name="T43" fmla="*/ 10735 h 21600"/>
              <a:gd name="T44" fmla="*/ 88 w 21600"/>
              <a:gd name="T45" fmla="*/ 9528 h 21600"/>
              <a:gd name="T46" fmla="*/ 330 w 21600"/>
              <a:gd name="T47" fmla="*/ 8339 h 21600"/>
              <a:gd name="T48" fmla="*/ 748 w 21600"/>
              <a:gd name="T49" fmla="*/ 7169 h 21600"/>
              <a:gd name="T50" fmla="*/ 1298 w 21600"/>
              <a:gd name="T51" fmla="*/ 6055 h 21600"/>
              <a:gd name="T52" fmla="*/ 2002 w 21600"/>
              <a:gd name="T53" fmla="*/ 4996 h 21600"/>
              <a:gd name="T54" fmla="*/ 2837 w 21600"/>
              <a:gd name="T55" fmla="*/ 4012 h 21600"/>
              <a:gd name="T56" fmla="*/ 3783 w 21600"/>
              <a:gd name="T57" fmla="*/ 3120 h 21600"/>
              <a:gd name="T58" fmla="*/ 4861 w 21600"/>
              <a:gd name="T59" fmla="*/ 2322 h 21600"/>
              <a:gd name="T60" fmla="*/ 6049 w 21600"/>
              <a:gd name="T61" fmla="*/ 1616 h 21600"/>
              <a:gd name="T62" fmla="*/ 7303 w 21600"/>
              <a:gd name="T63" fmla="*/ 1040 h 21600"/>
              <a:gd name="T64" fmla="*/ 8622 w 21600"/>
              <a:gd name="T65" fmla="*/ 576 h 21600"/>
              <a:gd name="T66" fmla="*/ 10008 w 21600"/>
              <a:gd name="T67" fmla="*/ 260 h 21600"/>
              <a:gd name="T68" fmla="*/ 11438 w 21600"/>
              <a:gd name="T69" fmla="*/ 56 h 21600"/>
              <a:gd name="T70" fmla="*/ 12890 w 21600"/>
              <a:gd name="T71" fmla="*/ 0 h 21600"/>
              <a:gd name="T72" fmla="*/ 14319 w 21600"/>
              <a:gd name="T73" fmla="*/ 74 h 21600"/>
              <a:gd name="T74" fmla="*/ 15727 w 21600"/>
              <a:gd name="T75" fmla="*/ 279 h 21600"/>
              <a:gd name="T76" fmla="*/ 17113 w 21600"/>
              <a:gd name="T77" fmla="*/ 631 h 21600"/>
              <a:gd name="T78" fmla="*/ 18433 w 21600"/>
              <a:gd name="T79" fmla="*/ 1096 h 21600"/>
              <a:gd name="T80" fmla="*/ 19686 w 21600"/>
              <a:gd name="T81" fmla="*/ 1690 h 21600"/>
              <a:gd name="T82" fmla="*/ 20852 w 21600"/>
              <a:gd name="T83" fmla="*/ 2414 h 21600"/>
              <a:gd name="T84" fmla="*/ 21578 w 21600"/>
              <a:gd name="T85" fmla="*/ 2972 h 21600"/>
              <a:gd name="T86" fmla="*/ 21380 w 21600"/>
              <a:gd name="T87" fmla="*/ 3120 h 21600"/>
              <a:gd name="T88" fmla="*/ 20434 w 21600"/>
              <a:gd name="T89" fmla="*/ 4012 h 21600"/>
              <a:gd name="T90" fmla="*/ 19598 w 21600"/>
              <a:gd name="T91" fmla="*/ 4996 h 21600"/>
              <a:gd name="T92" fmla="*/ 18895 w 21600"/>
              <a:gd name="T93" fmla="*/ 6055 h 21600"/>
              <a:gd name="T94" fmla="*/ 18345 w 21600"/>
              <a:gd name="T95" fmla="*/ 7169 h 21600"/>
              <a:gd name="T96" fmla="*/ 17927 w 21600"/>
              <a:gd name="T97" fmla="*/ 8339 h 21600"/>
              <a:gd name="T98" fmla="*/ 17685 w 21600"/>
              <a:gd name="T99" fmla="*/ 9528 h 21600"/>
              <a:gd name="T100" fmla="*/ 17597 w 21600"/>
              <a:gd name="T101" fmla="*/ 10735 h 21600"/>
              <a:gd name="T102" fmla="*/ 17663 w 21600"/>
              <a:gd name="T103" fmla="*/ 11979 h 21600"/>
              <a:gd name="T104" fmla="*/ 17905 w 21600"/>
              <a:gd name="T105" fmla="*/ 13168 h 21600"/>
              <a:gd name="T106" fmla="*/ 18301 w 21600"/>
              <a:gd name="T107" fmla="*/ 14338 h 21600"/>
              <a:gd name="T108" fmla="*/ 18851 w 21600"/>
              <a:gd name="T109" fmla="*/ 15452 h 21600"/>
              <a:gd name="T110" fmla="*/ 19532 w 21600"/>
              <a:gd name="T111" fmla="*/ 16511 h 21600"/>
              <a:gd name="T112" fmla="*/ 20368 w 21600"/>
              <a:gd name="T113" fmla="*/ 17514 h 21600"/>
              <a:gd name="T114" fmla="*/ 21314 w 21600"/>
              <a:gd name="T115" fmla="*/ 18406 h 21600"/>
              <a:gd name="T116" fmla="*/ 21600 w 21600"/>
              <a:gd name="T117" fmla="*/ 1862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600" h="21600">
                <a:moveTo>
                  <a:pt x="21600" y="18628"/>
                </a:moveTo>
                <a:cubicBezTo>
                  <a:pt x="21600" y="18628"/>
                  <a:pt x="20764" y="19260"/>
                  <a:pt x="20764" y="19260"/>
                </a:cubicBezTo>
                <a:cubicBezTo>
                  <a:pt x="20764" y="19260"/>
                  <a:pt x="19576" y="19947"/>
                  <a:pt x="19576" y="19947"/>
                </a:cubicBezTo>
                <a:cubicBezTo>
                  <a:pt x="19576" y="19947"/>
                  <a:pt x="18323" y="20541"/>
                  <a:pt x="18323" y="20541"/>
                </a:cubicBezTo>
                <a:cubicBezTo>
                  <a:pt x="18323" y="20541"/>
                  <a:pt x="17003" y="21006"/>
                  <a:pt x="17003" y="21006"/>
                </a:cubicBezTo>
                <a:cubicBezTo>
                  <a:pt x="17003" y="21006"/>
                  <a:pt x="15617" y="21340"/>
                  <a:pt x="15617" y="21340"/>
                </a:cubicBezTo>
                <a:cubicBezTo>
                  <a:pt x="15617" y="21340"/>
                  <a:pt x="14209" y="21526"/>
                  <a:pt x="14209" y="21526"/>
                </a:cubicBezTo>
                <a:cubicBezTo>
                  <a:pt x="14209" y="21526"/>
                  <a:pt x="12758" y="21600"/>
                  <a:pt x="12758" y="21600"/>
                </a:cubicBezTo>
                <a:cubicBezTo>
                  <a:pt x="12758" y="21600"/>
                  <a:pt x="11328" y="21526"/>
                  <a:pt x="11328" y="21526"/>
                </a:cubicBezTo>
                <a:cubicBezTo>
                  <a:pt x="11328" y="21526"/>
                  <a:pt x="9898" y="21321"/>
                  <a:pt x="9898" y="21321"/>
                </a:cubicBezTo>
                <a:cubicBezTo>
                  <a:pt x="9898" y="21321"/>
                  <a:pt x="8534" y="20987"/>
                  <a:pt x="8534" y="20987"/>
                </a:cubicBezTo>
                <a:cubicBezTo>
                  <a:pt x="8534" y="20987"/>
                  <a:pt x="7193" y="20523"/>
                  <a:pt x="7193" y="20523"/>
                </a:cubicBezTo>
                <a:cubicBezTo>
                  <a:pt x="7193" y="20523"/>
                  <a:pt x="5939" y="19928"/>
                  <a:pt x="5939" y="19928"/>
                </a:cubicBezTo>
                <a:cubicBezTo>
                  <a:pt x="5939" y="19928"/>
                  <a:pt x="4773" y="19223"/>
                  <a:pt x="4773" y="19223"/>
                </a:cubicBezTo>
                <a:cubicBezTo>
                  <a:pt x="4773" y="19223"/>
                  <a:pt x="3717" y="18406"/>
                  <a:pt x="3717" y="18406"/>
                </a:cubicBezTo>
                <a:cubicBezTo>
                  <a:pt x="3717" y="18406"/>
                  <a:pt x="2771" y="17514"/>
                  <a:pt x="2771" y="17514"/>
                </a:cubicBezTo>
                <a:cubicBezTo>
                  <a:pt x="2771" y="17514"/>
                  <a:pt x="1936" y="16511"/>
                  <a:pt x="1936" y="16511"/>
                </a:cubicBezTo>
                <a:cubicBezTo>
                  <a:pt x="1936" y="16511"/>
                  <a:pt x="1254" y="15452"/>
                  <a:pt x="1254" y="15452"/>
                </a:cubicBezTo>
                <a:cubicBezTo>
                  <a:pt x="1254" y="15452"/>
                  <a:pt x="704" y="14338"/>
                  <a:pt x="704" y="14338"/>
                </a:cubicBezTo>
                <a:cubicBezTo>
                  <a:pt x="704" y="14338"/>
                  <a:pt x="308" y="13168"/>
                  <a:pt x="308" y="13168"/>
                </a:cubicBezTo>
                <a:cubicBezTo>
                  <a:pt x="308" y="13168"/>
                  <a:pt x="66" y="11979"/>
                  <a:pt x="66" y="11979"/>
                </a:cubicBezTo>
                <a:cubicBezTo>
                  <a:pt x="66" y="11979"/>
                  <a:pt x="0" y="10735"/>
                  <a:pt x="0" y="10735"/>
                </a:cubicBezTo>
                <a:cubicBezTo>
                  <a:pt x="0" y="10735"/>
                  <a:pt x="88" y="9528"/>
                  <a:pt x="88" y="9528"/>
                </a:cubicBezTo>
                <a:cubicBezTo>
                  <a:pt x="88" y="9528"/>
                  <a:pt x="330" y="8339"/>
                  <a:pt x="330" y="8339"/>
                </a:cubicBezTo>
                <a:cubicBezTo>
                  <a:pt x="330" y="8339"/>
                  <a:pt x="748" y="7169"/>
                  <a:pt x="748" y="7169"/>
                </a:cubicBezTo>
                <a:cubicBezTo>
                  <a:pt x="748" y="7169"/>
                  <a:pt x="1298" y="6055"/>
                  <a:pt x="1298" y="6055"/>
                </a:cubicBezTo>
                <a:cubicBezTo>
                  <a:pt x="1298" y="6055"/>
                  <a:pt x="2002" y="4996"/>
                  <a:pt x="2002" y="4996"/>
                </a:cubicBezTo>
                <a:cubicBezTo>
                  <a:pt x="2002" y="4996"/>
                  <a:pt x="2837" y="4012"/>
                  <a:pt x="2837" y="4012"/>
                </a:cubicBezTo>
                <a:cubicBezTo>
                  <a:pt x="2837" y="4012"/>
                  <a:pt x="3783" y="3120"/>
                  <a:pt x="3783" y="3120"/>
                </a:cubicBezTo>
                <a:cubicBezTo>
                  <a:pt x="3783" y="3120"/>
                  <a:pt x="4861" y="2322"/>
                  <a:pt x="4861" y="2322"/>
                </a:cubicBezTo>
                <a:cubicBezTo>
                  <a:pt x="4861" y="2322"/>
                  <a:pt x="6049" y="1616"/>
                  <a:pt x="6049" y="1616"/>
                </a:cubicBezTo>
                <a:cubicBezTo>
                  <a:pt x="6049" y="1616"/>
                  <a:pt x="7303" y="1040"/>
                  <a:pt x="7303" y="1040"/>
                </a:cubicBezTo>
                <a:cubicBezTo>
                  <a:pt x="7303" y="1040"/>
                  <a:pt x="8622" y="576"/>
                  <a:pt x="8622" y="576"/>
                </a:cubicBezTo>
                <a:cubicBezTo>
                  <a:pt x="8622" y="576"/>
                  <a:pt x="10008" y="260"/>
                  <a:pt x="10008" y="260"/>
                </a:cubicBezTo>
                <a:cubicBezTo>
                  <a:pt x="10008" y="260"/>
                  <a:pt x="11438" y="56"/>
                  <a:pt x="11438" y="56"/>
                </a:cubicBezTo>
                <a:cubicBezTo>
                  <a:pt x="11438" y="56"/>
                  <a:pt x="12890" y="0"/>
                  <a:pt x="12890" y="0"/>
                </a:cubicBezTo>
                <a:cubicBezTo>
                  <a:pt x="12890" y="0"/>
                  <a:pt x="14319" y="74"/>
                  <a:pt x="14319" y="74"/>
                </a:cubicBezTo>
                <a:cubicBezTo>
                  <a:pt x="14319" y="74"/>
                  <a:pt x="15727" y="279"/>
                  <a:pt x="15727" y="279"/>
                </a:cubicBezTo>
                <a:cubicBezTo>
                  <a:pt x="15727" y="279"/>
                  <a:pt x="17113" y="631"/>
                  <a:pt x="17113" y="631"/>
                </a:cubicBezTo>
                <a:cubicBezTo>
                  <a:pt x="17113" y="631"/>
                  <a:pt x="18433" y="1096"/>
                  <a:pt x="18433" y="1096"/>
                </a:cubicBezTo>
                <a:cubicBezTo>
                  <a:pt x="18433" y="1096"/>
                  <a:pt x="19686" y="1690"/>
                  <a:pt x="19686" y="1690"/>
                </a:cubicBezTo>
                <a:cubicBezTo>
                  <a:pt x="19686" y="1690"/>
                  <a:pt x="20852" y="2414"/>
                  <a:pt x="20852" y="2414"/>
                </a:cubicBezTo>
                <a:cubicBezTo>
                  <a:pt x="20852" y="2414"/>
                  <a:pt x="21578" y="2972"/>
                  <a:pt x="21578" y="2972"/>
                </a:cubicBezTo>
                <a:cubicBezTo>
                  <a:pt x="21578" y="2972"/>
                  <a:pt x="21380" y="3120"/>
                  <a:pt x="21380" y="3120"/>
                </a:cubicBezTo>
                <a:cubicBezTo>
                  <a:pt x="21380" y="3120"/>
                  <a:pt x="20434" y="4012"/>
                  <a:pt x="20434" y="4012"/>
                </a:cubicBezTo>
                <a:cubicBezTo>
                  <a:pt x="20434" y="4012"/>
                  <a:pt x="19598" y="4996"/>
                  <a:pt x="19598" y="4996"/>
                </a:cubicBezTo>
                <a:cubicBezTo>
                  <a:pt x="19598" y="4996"/>
                  <a:pt x="18895" y="6055"/>
                  <a:pt x="18895" y="6055"/>
                </a:cubicBezTo>
                <a:cubicBezTo>
                  <a:pt x="18895" y="6055"/>
                  <a:pt x="18345" y="7169"/>
                  <a:pt x="18345" y="7169"/>
                </a:cubicBezTo>
                <a:cubicBezTo>
                  <a:pt x="18345" y="7169"/>
                  <a:pt x="17927" y="8339"/>
                  <a:pt x="17927" y="8339"/>
                </a:cubicBezTo>
                <a:cubicBezTo>
                  <a:pt x="17927" y="8339"/>
                  <a:pt x="17685" y="9528"/>
                  <a:pt x="17685" y="9528"/>
                </a:cubicBezTo>
                <a:cubicBezTo>
                  <a:pt x="17685" y="9528"/>
                  <a:pt x="17597" y="10735"/>
                  <a:pt x="17597" y="10735"/>
                </a:cubicBezTo>
                <a:cubicBezTo>
                  <a:pt x="17597" y="10735"/>
                  <a:pt x="17663" y="11979"/>
                  <a:pt x="17663" y="11979"/>
                </a:cubicBezTo>
                <a:cubicBezTo>
                  <a:pt x="17663" y="11979"/>
                  <a:pt x="17905" y="13168"/>
                  <a:pt x="17905" y="13168"/>
                </a:cubicBezTo>
                <a:cubicBezTo>
                  <a:pt x="17905" y="13168"/>
                  <a:pt x="18301" y="14338"/>
                  <a:pt x="18301" y="14338"/>
                </a:cubicBezTo>
                <a:cubicBezTo>
                  <a:pt x="18301" y="14338"/>
                  <a:pt x="18851" y="15452"/>
                  <a:pt x="18851" y="15452"/>
                </a:cubicBezTo>
                <a:cubicBezTo>
                  <a:pt x="18851" y="15452"/>
                  <a:pt x="19532" y="16511"/>
                  <a:pt x="19532" y="16511"/>
                </a:cubicBezTo>
                <a:cubicBezTo>
                  <a:pt x="19532" y="16511"/>
                  <a:pt x="20368" y="17514"/>
                  <a:pt x="20368" y="17514"/>
                </a:cubicBezTo>
                <a:cubicBezTo>
                  <a:pt x="20368" y="17514"/>
                  <a:pt x="21314" y="18406"/>
                  <a:pt x="21314" y="18406"/>
                </a:cubicBezTo>
                <a:cubicBezTo>
                  <a:pt x="21314" y="18406"/>
                  <a:pt x="21600" y="18628"/>
                  <a:pt x="21600" y="18628"/>
                </a:cubicBez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288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8" name="Freeform 37"/>
          <p:cNvSpPr>
            <a:spLocks noChangeArrowheads="1"/>
          </p:cNvSpPr>
          <p:nvPr/>
        </p:nvSpPr>
        <p:spPr bwMode="auto">
          <a:xfrm>
            <a:off x="6398419" y="4381748"/>
            <a:ext cx="327025" cy="758825"/>
          </a:xfrm>
          <a:custGeom>
            <a:avLst/>
            <a:gdLst>
              <a:gd name="T0" fmla="*/ 10830 w 21600"/>
              <a:gd name="T1" fmla="*/ 21600 h 21600"/>
              <a:gd name="T2" fmla="*/ 10056 w 21600"/>
              <a:gd name="T3" fmla="*/ 21293 h 21600"/>
              <a:gd name="T4" fmla="*/ 7498 w 21600"/>
              <a:gd name="T5" fmla="*/ 20063 h 21600"/>
              <a:gd name="T6" fmla="*/ 5236 w 21600"/>
              <a:gd name="T7" fmla="*/ 18679 h 21600"/>
              <a:gd name="T8" fmla="*/ 3392 w 21600"/>
              <a:gd name="T9" fmla="*/ 17219 h 21600"/>
              <a:gd name="T10" fmla="*/ 1904 w 21600"/>
              <a:gd name="T11" fmla="*/ 15681 h 21600"/>
              <a:gd name="T12" fmla="*/ 833 w 21600"/>
              <a:gd name="T13" fmla="*/ 14067 h 21600"/>
              <a:gd name="T14" fmla="*/ 179 w 21600"/>
              <a:gd name="T15" fmla="*/ 12427 h 21600"/>
              <a:gd name="T16" fmla="*/ 0 w 21600"/>
              <a:gd name="T17" fmla="*/ 10710 h 21600"/>
              <a:gd name="T18" fmla="*/ 238 w 21600"/>
              <a:gd name="T19" fmla="*/ 9045 h 21600"/>
              <a:gd name="T20" fmla="*/ 893 w 21600"/>
              <a:gd name="T21" fmla="*/ 7405 h 21600"/>
              <a:gd name="T22" fmla="*/ 2023 w 21600"/>
              <a:gd name="T23" fmla="*/ 5791 h 21600"/>
              <a:gd name="T24" fmla="*/ 3511 w 21600"/>
              <a:gd name="T25" fmla="*/ 4253 h 21600"/>
              <a:gd name="T26" fmla="*/ 5415 w 21600"/>
              <a:gd name="T27" fmla="*/ 2793 h 21600"/>
              <a:gd name="T28" fmla="*/ 7676 w 21600"/>
              <a:gd name="T29" fmla="*/ 1435 h 21600"/>
              <a:gd name="T30" fmla="*/ 10235 w 21600"/>
              <a:gd name="T31" fmla="*/ 205 h 21600"/>
              <a:gd name="T32" fmla="*/ 10770 w 21600"/>
              <a:gd name="T33" fmla="*/ 0 h 21600"/>
              <a:gd name="T34" fmla="*/ 11663 w 21600"/>
              <a:gd name="T35" fmla="*/ 333 h 21600"/>
              <a:gd name="T36" fmla="*/ 14221 w 21600"/>
              <a:gd name="T37" fmla="*/ 1589 h 21600"/>
              <a:gd name="T38" fmla="*/ 16423 w 21600"/>
              <a:gd name="T39" fmla="*/ 2972 h 21600"/>
              <a:gd name="T40" fmla="*/ 18268 w 21600"/>
              <a:gd name="T41" fmla="*/ 4433 h 21600"/>
              <a:gd name="T42" fmla="*/ 19755 w 21600"/>
              <a:gd name="T43" fmla="*/ 5996 h 21600"/>
              <a:gd name="T44" fmla="*/ 20767 w 21600"/>
              <a:gd name="T45" fmla="*/ 7610 h 21600"/>
              <a:gd name="T46" fmla="*/ 21421 w 21600"/>
              <a:gd name="T47" fmla="*/ 9250 h 21600"/>
              <a:gd name="T48" fmla="*/ 21600 w 21600"/>
              <a:gd name="T49" fmla="*/ 10813 h 21600"/>
              <a:gd name="T50" fmla="*/ 21362 w 21600"/>
              <a:gd name="T51" fmla="*/ 12478 h 21600"/>
              <a:gd name="T52" fmla="*/ 20707 w 21600"/>
              <a:gd name="T53" fmla="*/ 14118 h 21600"/>
              <a:gd name="T54" fmla="*/ 19636 w 21600"/>
              <a:gd name="T55" fmla="*/ 15732 h 21600"/>
              <a:gd name="T56" fmla="*/ 18149 w 21600"/>
              <a:gd name="T57" fmla="*/ 17270 h 21600"/>
              <a:gd name="T58" fmla="*/ 16304 w 21600"/>
              <a:gd name="T59" fmla="*/ 18730 h 21600"/>
              <a:gd name="T60" fmla="*/ 14043 w 21600"/>
              <a:gd name="T61" fmla="*/ 20114 h 21600"/>
              <a:gd name="T62" fmla="*/ 11425 w 21600"/>
              <a:gd name="T63" fmla="*/ 21344 h 21600"/>
              <a:gd name="T64" fmla="*/ 10830 w 21600"/>
              <a:gd name="T6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1600" h="21600">
                <a:moveTo>
                  <a:pt x="10830" y="21600"/>
                </a:moveTo>
                <a:cubicBezTo>
                  <a:pt x="10830" y="21600"/>
                  <a:pt x="10056" y="21293"/>
                  <a:pt x="10056" y="21293"/>
                </a:cubicBezTo>
                <a:cubicBezTo>
                  <a:pt x="10056" y="21293"/>
                  <a:pt x="7498" y="20063"/>
                  <a:pt x="7498" y="20063"/>
                </a:cubicBezTo>
                <a:cubicBezTo>
                  <a:pt x="7498" y="20063"/>
                  <a:pt x="5236" y="18679"/>
                  <a:pt x="5236" y="18679"/>
                </a:cubicBezTo>
                <a:cubicBezTo>
                  <a:pt x="5236" y="18679"/>
                  <a:pt x="3392" y="17219"/>
                  <a:pt x="3392" y="17219"/>
                </a:cubicBezTo>
                <a:cubicBezTo>
                  <a:pt x="3392" y="17219"/>
                  <a:pt x="1904" y="15681"/>
                  <a:pt x="1904" y="15681"/>
                </a:cubicBezTo>
                <a:cubicBezTo>
                  <a:pt x="1904" y="15681"/>
                  <a:pt x="833" y="14067"/>
                  <a:pt x="833" y="14067"/>
                </a:cubicBezTo>
                <a:cubicBezTo>
                  <a:pt x="833" y="14067"/>
                  <a:pt x="179" y="12427"/>
                  <a:pt x="179" y="12427"/>
                </a:cubicBezTo>
                <a:cubicBezTo>
                  <a:pt x="179" y="12427"/>
                  <a:pt x="0" y="10710"/>
                  <a:pt x="0" y="10710"/>
                </a:cubicBezTo>
                <a:cubicBezTo>
                  <a:pt x="0" y="10710"/>
                  <a:pt x="238" y="9045"/>
                  <a:pt x="238" y="9045"/>
                </a:cubicBezTo>
                <a:cubicBezTo>
                  <a:pt x="238" y="9045"/>
                  <a:pt x="893" y="7405"/>
                  <a:pt x="893" y="7405"/>
                </a:cubicBezTo>
                <a:cubicBezTo>
                  <a:pt x="893" y="7405"/>
                  <a:pt x="2023" y="5791"/>
                  <a:pt x="2023" y="5791"/>
                </a:cubicBezTo>
                <a:cubicBezTo>
                  <a:pt x="2023" y="5791"/>
                  <a:pt x="3511" y="4253"/>
                  <a:pt x="3511" y="4253"/>
                </a:cubicBezTo>
                <a:cubicBezTo>
                  <a:pt x="3511" y="4253"/>
                  <a:pt x="5415" y="2793"/>
                  <a:pt x="5415" y="2793"/>
                </a:cubicBezTo>
                <a:cubicBezTo>
                  <a:pt x="5415" y="2793"/>
                  <a:pt x="7676" y="1435"/>
                  <a:pt x="7676" y="1435"/>
                </a:cubicBezTo>
                <a:cubicBezTo>
                  <a:pt x="7676" y="1435"/>
                  <a:pt x="10235" y="205"/>
                  <a:pt x="10235" y="205"/>
                </a:cubicBezTo>
                <a:cubicBezTo>
                  <a:pt x="10235" y="205"/>
                  <a:pt x="10770" y="0"/>
                  <a:pt x="10770" y="0"/>
                </a:cubicBezTo>
                <a:cubicBezTo>
                  <a:pt x="10770" y="0"/>
                  <a:pt x="11663" y="333"/>
                  <a:pt x="11663" y="333"/>
                </a:cubicBezTo>
                <a:cubicBezTo>
                  <a:pt x="11663" y="333"/>
                  <a:pt x="14221" y="1589"/>
                  <a:pt x="14221" y="1589"/>
                </a:cubicBezTo>
                <a:cubicBezTo>
                  <a:pt x="14221" y="1589"/>
                  <a:pt x="16423" y="2972"/>
                  <a:pt x="16423" y="2972"/>
                </a:cubicBezTo>
                <a:cubicBezTo>
                  <a:pt x="16423" y="2972"/>
                  <a:pt x="18268" y="4433"/>
                  <a:pt x="18268" y="4433"/>
                </a:cubicBezTo>
                <a:cubicBezTo>
                  <a:pt x="18268" y="4433"/>
                  <a:pt x="19755" y="5996"/>
                  <a:pt x="19755" y="5996"/>
                </a:cubicBezTo>
                <a:cubicBezTo>
                  <a:pt x="19755" y="5996"/>
                  <a:pt x="20767" y="7610"/>
                  <a:pt x="20767" y="7610"/>
                </a:cubicBezTo>
                <a:cubicBezTo>
                  <a:pt x="20767" y="7610"/>
                  <a:pt x="21421" y="9250"/>
                  <a:pt x="21421" y="9250"/>
                </a:cubicBezTo>
                <a:cubicBezTo>
                  <a:pt x="21421" y="9250"/>
                  <a:pt x="21600" y="10813"/>
                  <a:pt x="21600" y="10813"/>
                </a:cubicBezTo>
                <a:cubicBezTo>
                  <a:pt x="21600" y="10813"/>
                  <a:pt x="21362" y="12478"/>
                  <a:pt x="21362" y="12478"/>
                </a:cubicBezTo>
                <a:cubicBezTo>
                  <a:pt x="21362" y="12478"/>
                  <a:pt x="20707" y="14118"/>
                  <a:pt x="20707" y="14118"/>
                </a:cubicBezTo>
                <a:cubicBezTo>
                  <a:pt x="20707" y="14118"/>
                  <a:pt x="19636" y="15732"/>
                  <a:pt x="19636" y="15732"/>
                </a:cubicBezTo>
                <a:cubicBezTo>
                  <a:pt x="19636" y="15732"/>
                  <a:pt x="18149" y="17270"/>
                  <a:pt x="18149" y="17270"/>
                </a:cubicBezTo>
                <a:cubicBezTo>
                  <a:pt x="18149" y="17270"/>
                  <a:pt x="16304" y="18730"/>
                  <a:pt x="16304" y="18730"/>
                </a:cubicBezTo>
                <a:cubicBezTo>
                  <a:pt x="16304" y="18730"/>
                  <a:pt x="14043" y="20114"/>
                  <a:pt x="14043" y="20114"/>
                </a:cubicBezTo>
                <a:cubicBezTo>
                  <a:pt x="14043" y="20114"/>
                  <a:pt x="11425" y="21344"/>
                  <a:pt x="11425" y="21344"/>
                </a:cubicBezTo>
                <a:cubicBezTo>
                  <a:pt x="11425" y="21344"/>
                  <a:pt x="10830" y="21600"/>
                  <a:pt x="10830" y="21600"/>
                </a:cubicBez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288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9" name="Freeform 38"/>
          <p:cNvSpPr>
            <a:spLocks noChangeArrowheads="1"/>
          </p:cNvSpPr>
          <p:nvPr/>
        </p:nvSpPr>
        <p:spPr bwMode="auto">
          <a:xfrm>
            <a:off x="6561931" y="4238873"/>
            <a:ext cx="884238" cy="1046162"/>
          </a:xfrm>
          <a:custGeom>
            <a:avLst/>
            <a:gdLst>
              <a:gd name="T0" fmla="*/ 0 w 21600"/>
              <a:gd name="T1" fmla="*/ 2972 h 21600"/>
              <a:gd name="T2" fmla="*/ 880 w 21600"/>
              <a:gd name="T3" fmla="*/ 2322 h 21600"/>
              <a:gd name="T4" fmla="*/ 2068 w 21600"/>
              <a:gd name="T5" fmla="*/ 1616 h 21600"/>
              <a:gd name="T6" fmla="*/ 3321 w 21600"/>
              <a:gd name="T7" fmla="*/ 1040 h 21600"/>
              <a:gd name="T8" fmla="*/ 4641 w 21600"/>
              <a:gd name="T9" fmla="*/ 576 h 21600"/>
              <a:gd name="T10" fmla="*/ 6027 w 21600"/>
              <a:gd name="T11" fmla="*/ 260 h 21600"/>
              <a:gd name="T12" fmla="*/ 7457 w 21600"/>
              <a:gd name="T13" fmla="*/ 56 h 21600"/>
              <a:gd name="T14" fmla="*/ 8908 w 21600"/>
              <a:gd name="T15" fmla="*/ 0 h 21600"/>
              <a:gd name="T16" fmla="*/ 10338 w 21600"/>
              <a:gd name="T17" fmla="*/ 74 h 21600"/>
              <a:gd name="T18" fmla="*/ 11746 w 21600"/>
              <a:gd name="T19" fmla="*/ 279 h 21600"/>
              <a:gd name="T20" fmla="*/ 13132 w 21600"/>
              <a:gd name="T21" fmla="*/ 631 h 21600"/>
              <a:gd name="T22" fmla="*/ 14451 w 21600"/>
              <a:gd name="T23" fmla="*/ 1096 h 21600"/>
              <a:gd name="T24" fmla="*/ 15705 w 21600"/>
              <a:gd name="T25" fmla="*/ 1690 h 21600"/>
              <a:gd name="T26" fmla="*/ 16871 w 21600"/>
              <a:gd name="T27" fmla="*/ 2414 h 21600"/>
              <a:gd name="T28" fmla="*/ 17927 w 21600"/>
              <a:gd name="T29" fmla="*/ 3213 h 21600"/>
              <a:gd name="T30" fmla="*/ 18873 w 21600"/>
              <a:gd name="T31" fmla="*/ 4123 h 21600"/>
              <a:gd name="T32" fmla="*/ 19686 w 21600"/>
              <a:gd name="T33" fmla="*/ 5126 h 21600"/>
              <a:gd name="T34" fmla="*/ 20368 w 21600"/>
              <a:gd name="T35" fmla="*/ 6185 h 21600"/>
              <a:gd name="T36" fmla="*/ 20918 w 21600"/>
              <a:gd name="T37" fmla="*/ 7318 h 21600"/>
              <a:gd name="T38" fmla="*/ 21292 w 21600"/>
              <a:gd name="T39" fmla="*/ 8488 h 21600"/>
              <a:gd name="T40" fmla="*/ 21534 w 21600"/>
              <a:gd name="T41" fmla="*/ 9676 h 21600"/>
              <a:gd name="T42" fmla="*/ 21600 w 21600"/>
              <a:gd name="T43" fmla="*/ 10809 h 21600"/>
              <a:gd name="T44" fmla="*/ 21512 w 21600"/>
              <a:gd name="T45" fmla="*/ 12017 h 21600"/>
              <a:gd name="T46" fmla="*/ 21270 w 21600"/>
              <a:gd name="T47" fmla="*/ 13205 h 21600"/>
              <a:gd name="T48" fmla="*/ 20874 w 21600"/>
              <a:gd name="T49" fmla="*/ 14375 h 21600"/>
              <a:gd name="T50" fmla="*/ 20324 w 21600"/>
              <a:gd name="T51" fmla="*/ 15490 h 21600"/>
              <a:gd name="T52" fmla="*/ 19642 w 21600"/>
              <a:gd name="T53" fmla="*/ 16548 h 21600"/>
              <a:gd name="T54" fmla="*/ 18807 w 21600"/>
              <a:gd name="T55" fmla="*/ 17551 h 21600"/>
              <a:gd name="T56" fmla="*/ 17839 w 21600"/>
              <a:gd name="T57" fmla="*/ 18443 h 21600"/>
              <a:gd name="T58" fmla="*/ 16783 w 21600"/>
              <a:gd name="T59" fmla="*/ 19260 h 21600"/>
              <a:gd name="T60" fmla="*/ 15595 w 21600"/>
              <a:gd name="T61" fmla="*/ 19947 h 21600"/>
              <a:gd name="T62" fmla="*/ 14341 w 21600"/>
              <a:gd name="T63" fmla="*/ 20541 h 21600"/>
              <a:gd name="T64" fmla="*/ 13022 w 21600"/>
              <a:gd name="T65" fmla="*/ 21006 h 21600"/>
              <a:gd name="T66" fmla="*/ 11636 w 21600"/>
              <a:gd name="T67" fmla="*/ 21340 h 21600"/>
              <a:gd name="T68" fmla="*/ 10228 w 21600"/>
              <a:gd name="T69" fmla="*/ 21526 h 21600"/>
              <a:gd name="T70" fmla="*/ 8776 w 21600"/>
              <a:gd name="T71" fmla="*/ 21600 h 21600"/>
              <a:gd name="T72" fmla="*/ 7347 w 21600"/>
              <a:gd name="T73" fmla="*/ 21526 h 21600"/>
              <a:gd name="T74" fmla="*/ 5917 w 21600"/>
              <a:gd name="T75" fmla="*/ 21321 h 21600"/>
              <a:gd name="T76" fmla="*/ 4553 w 21600"/>
              <a:gd name="T77" fmla="*/ 20987 h 21600"/>
              <a:gd name="T78" fmla="*/ 3211 w 21600"/>
              <a:gd name="T79" fmla="*/ 20523 h 21600"/>
              <a:gd name="T80" fmla="*/ 1958 w 21600"/>
              <a:gd name="T81" fmla="*/ 19928 h 21600"/>
              <a:gd name="T82" fmla="*/ 792 w 21600"/>
              <a:gd name="T83" fmla="*/ 19223 h 21600"/>
              <a:gd name="T84" fmla="*/ 22 w 21600"/>
              <a:gd name="T85" fmla="*/ 18628 h 21600"/>
              <a:gd name="T86" fmla="*/ 242 w 21600"/>
              <a:gd name="T87" fmla="*/ 18443 h 21600"/>
              <a:gd name="T88" fmla="*/ 1210 w 21600"/>
              <a:gd name="T89" fmla="*/ 17551 h 21600"/>
              <a:gd name="T90" fmla="*/ 2046 w 21600"/>
              <a:gd name="T91" fmla="*/ 16548 h 21600"/>
              <a:gd name="T92" fmla="*/ 2727 w 21600"/>
              <a:gd name="T93" fmla="*/ 15490 h 21600"/>
              <a:gd name="T94" fmla="*/ 3277 w 21600"/>
              <a:gd name="T95" fmla="*/ 14375 h 21600"/>
              <a:gd name="T96" fmla="*/ 3673 w 21600"/>
              <a:gd name="T97" fmla="*/ 13205 h 21600"/>
              <a:gd name="T98" fmla="*/ 3915 w 21600"/>
              <a:gd name="T99" fmla="*/ 12017 h 21600"/>
              <a:gd name="T100" fmla="*/ 4003 w 21600"/>
              <a:gd name="T101" fmla="*/ 10809 h 21600"/>
              <a:gd name="T102" fmla="*/ 3937 w 21600"/>
              <a:gd name="T103" fmla="*/ 9676 h 21600"/>
              <a:gd name="T104" fmla="*/ 3695 w 21600"/>
              <a:gd name="T105" fmla="*/ 8488 h 21600"/>
              <a:gd name="T106" fmla="*/ 3321 w 21600"/>
              <a:gd name="T107" fmla="*/ 7318 h 21600"/>
              <a:gd name="T108" fmla="*/ 2771 w 21600"/>
              <a:gd name="T109" fmla="*/ 6185 h 21600"/>
              <a:gd name="T110" fmla="*/ 2090 w 21600"/>
              <a:gd name="T111" fmla="*/ 5126 h 21600"/>
              <a:gd name="T112" fmla="*/ 1276 w 21600"/>
              <a:gd name="T113" fmla="*/ 4123 h 21600"/>
              <a:gd name="T114" fmla="*/ 330 w 21600"/>
              <a:gd name="T115" fmla="*/ 3213 h 21600"/>
              <a:gd name="T116" fmla="*/ 0 w 21600"/>
              <a:gd name="T117" fmla="*/ 297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1600" h="21600">
                <a:moveTo>
                  <a:pt x="0" y="2972"/>
                </a:moveTo>
                <a:cubicBezTo>
                  <a:pt x="0" y="2972"/>
                  <a:pt x="880" y="2322"/>
                  <a:pt x="880" y="2322"/>
                </a:cubicBezTo>
                <a:cubicBezTo>
                  <a:pt x="880" y="2322"/>
                  <a:pt x="2068" y="1616"/>
                  <a:pt x="2068" y="1616"/>
                </a:cubicBezTo>
                <a:cubicBezTo>
                  <a:pt x="2068" y="1616"/>
                  <a:pt x="3321" y="1040"/>
                  <a:pt x="3321" y="1040"/>
                </a:cubicBezTo>
                <a:cubicBezTo>
                  <a:pt x="3321" y="1040"/>
                  <a:pt x="4641" y="576"/>
                  <a:pt x="4641" y="576"/>
                </a:cubicBezTo>
                <a:cubicBezTo>
                  <a:pt x="4641" y="576"/>
                  <a:pt x="6027" y="260"/>
                  <a:pt x="6027" y="260"/>
                </a:cubicBezTo>
                <a:cubicBezTo>
                  <a:pt x="6027" y="260"/>
                  <a:pt x="7457" y="56"/>
                  <a:pt x="7457" y="56"/>
                </a:cubicBezTo>
                <a:cubicBezTo>
                  <a:pt x="7457" y="56"/>
                  <a:pt x="8908" y="0"/>
                  <a:pt x="8908" y="0"/>
                </a:cubicBezTo>
                <a:cubicBezTo>
                  <a:pt x="8908" y="0"/>
                  <a:pt x="10338" y="74"/>
                  <a:pt x="10338" y="74"/>
                </a:cubicBezTo>
                <a:cubicBezTo>
                  <a:pt x="10338" y="74"/>
                  <a:pt x="11746" y="279"/>
                  <a:pt x="11746" y="279"/>
                </a:cubicBezTo>
                <a:cubicBezTo>
                  <a:pt x="11746" y="279"/>
                  <a:pt x="13132" y="631"/>
                  <a:pt x="13132" y="631"/>
                </a:cubicBezTo>
                <a:cubicBezTo>
                  <a:pt x="13132" y="631"/>
                  <a:pt x="14451" y="1096"/>
                  <a:pt x="14451" y="1096"/>
                </a:cubicBezTo>
                <a:cubicBezTo>
                  <a:pt x="14451" y="1096"/>
                  <a:pt x="15705" y="1690"/>
                  <a:pt x="15705" y="1690"/>
                </a:cubicBezTo>
                <a:cubicBezTo>
                  <a:pt x="15705" y="1690"/>
                  <a:pt x="16871" y="2414"/>
                  <a:pt x="16871" y="2414"/>
                </a:cubicBezTo>
                <a:cubicBezTo>
                  <a:pt x="16871" y="2414"/>
                  <a:pt x="17927" y="3213"/>
                  <a:pt x="17927" y="3213"/>
                </a:cubicBezTo>
                <a:cubicBezTo>
                  <a:pt x="17927" y="3213"/>
                  <a:pt x="18873" y="4123"/>
                  <a:pt x="18873" y="4123"/>
                </a:cubicBezTo>
                <a:cubicBezTo>
                  <a:pt x="18873" y="4123"/>
                  <a:pt x="19686" y="5126"/>
                  <a:pt x="19686" y="5126"/>
                </a:cubicBezTo>
                <a:cubicBezTo>
                  <a:pt x="19686" y="5126"/>
                  <a:pt x="20368" y="6185"/>
                  <a:pt x="20368" y="6185"/>
                </a:cubicBezTo>
                <a:cubicBezTo>
                  <a:pt x="20368" y="6185"/>
                  <a:pt x="20918" y="7318"/>
                  <a:pt x="20918" y="7318"/>
                </a:cubicBezTo>
                <a:cubicBezTo>
                  <a:pt x="20918" y="7318"/>
                  <a:pt x="21292" y="8488"/>
                  <a:pt x="21292" y="8488"/>
                </a:cubicBezTo>
                <a:cubicBezTo>
                  <a:pt x="21292" y="8488"/>
                  <a:pt x="21534" y="9676"/>
                  <a:pt x="21534" y="9676"/>
                </a:cubicBezTo>
                <a:cubicBezTo>
                  <a:pt x="21534" y="9676"/>
                  <a:pt x="21600" y="10809"/>
                  <a:pt x="21600" y="10809"/>
                </a:cubicBezTo>
                <a:cubicBezTo>
                  <a:pt x="21600" y="10809"/>
                  <a:pt x="21512" y="12017"/>
                  <a:pt x="21512" y="12017"/>
                </a:cubicBezTo>
                <a:cubicBezTo>
                  <a:pt x="21512" y="12017"/>
                  <a:pt x="21270" y="13205"/>
                  <a:pt x="21270" y="13205"/>
                </a:cubicBezTo>
                <a:cubicBezTo>
                  <a:pt x="21270" y="13205"/>
                  <a:pt x="20874" y="14375"/>
                  <a:pt x="20874" y="14375"/>
                </a:cubicBezTo>
                <a:cubicBezTo>
                  <a:pt x="20874" y="14375"/>
                  <a:pt x="20324" y="15490"/>
                  <a:pt x="20324" y="15490"/>
                </a:cubicBezTo>
                <a:cubicBezTo>
                  <a:pt x="20324" y="15490"/>
                  <a:pt x="19642" y="16548"/>
                  <a:pt x="19642" y="16548"/>
                </a:cubicBezTo>
                <a:cubicBezTo>
                  <a:pt x="19642" y="16548"/>
                  <a:pt x="18807" y="17551"/>
                  <a:pt x="18807" y="17551"/>
                </a:cubicBezTo>
                <a:cubicBezTo>
                  <a:pt x="18807" y="17551"/>
                  <a:pt x="17839" y="18443"/>
                  <a:pt x="17839" y="18443"/>
                </a:cubicBezTo>
                <a:cubicBezTo>
                  <a:pt x="17839" y="18443"/>
                  <a:pt x="16783" y="19260"/>
                  <a:pt x="16783" y="19260"/>
                </a:cubicBezTo>
                <a:cubicBezTo>
                  <a:pt x="16783" y="19260"/>
                  <a:pt x="15595" y="19947"/>
                  <a:pt x="15595" y="19947"/>
                </a:cubicBezTo>
                <a:cubicBezTo>
                  <a:pt x="15595" y="19947"/>
                  <a:pt x="14341" y="20541"/>
                  <a:pt x="14341" y="20541"/>
                </a:cubicBezTo>
                <a:cubicBezTo>
                  <a:pt x="14341" y="20541"/>
                  <a:pt x="13022" y="21006"/>
                  <a:pt x="13022" y="21006"/>
                </a:cubicBezTo>
                <a:cubicBezTo>
                  <a:pt x="13022" y="21006"/>
                  <a:pt x="11636" y="21340"/>
                  <a:pt x="11636" y="21340"/>
                </a:cubicBezTo>
                <a:cubicBezTo>
                  <a:pt x="11636" y="21340"/>
                  <a:pt x="10228" y="21526"/>
                  <a:pt x="10228" y="21526"/>
                </a:cubicBezTo>
                <a:cubicBezTo>
                  <a:pt x="10228" y="21526"/>
                  <a:pt x="8776" y="21600"/>
                  <a:pt x="8776" y="21600"/>
                </a:cubicBezTo>
                <a:cubicBezTo>
                  <a:pt x="8776" y="21600"/>
                  <a:pt x="7347" y="21526"/>
                  <a:pt x="7347" y="21526"/>
                </a:cubicBezTo>
                <a:cubicBezTo>
                  <a:pt x="7347" y="21526"/>
                  <a:pt x="5917" y="21321"/>
                  <a:pt x="5917" y="21321"/>
                </a:cubicBezTo>
                <a:cubicBezTo>
                  <a:pt x="5917" y="21321"/>
                  <a:pt x="4553" y="20987"/>
                  <a:pt x="4553" y="20987"/>
                </a:cubicBezTo>
                <a:cubicBezTo>
                  <a:pt x="4553" y="20987"/>
                  <a:pt x="3211" y="20523"/>
                  <a:pt x="3211" y="20523"/>
                </a:cubicBezTo>
                <a:cubicBezTo>
                  <a:pt x="3211" y="20523"/>
                  <a:pt x="1958" y="19928"/>
                  <a:pt x="1958" y="19928"/>
                </a:cubicBezTo>
                <a:cubicBezTo>
                  <a:pt x="1958" y="19928"/>
                  <a:pt x="792" y="19223"/>
                  <a:pt x="792" y="19223"/>
                </a:cubicBezTo>
                <a:cubicBezTo>
                  <a:pt x="792" y="19223"/>
                  <a:pt x="22" y="18628"/>
                  <a:pt x="22" y="18628"/>
                </a:cubicBezTo>
                <a:cubicBezTo>
                  <a:pt x="22" y="18628"/>
                  <a:pt x="242" y="18443"/>
                  <a:pt x="242" y="18443"/>
                </a:cubicBezTo>
                <a:cubicBezTo>
                  <a:pt x="242" y="18443"/>
                  <a:pt x="1210" y="17551"/>
                  <a:pt x="1210" y="17551"/>
                </a:cubicBezTo>
                <a:cubicBezTo>
                  <a:pt x="1210" y="17551"/>
                  <a:pt x="2046" y="16548"/>
                  <a:pt x="2046" y="16548"/>
                </a:cubicBezTo>
                <a:cubicBezTo>
                  <a:pt x="2046" y="16548"/>
                  <a:pt x="2727" y="15490"/>
                  <a:pt x="2727" y="15490"/>
                </a:cubicBezTo>
                <a:cubicBezTo>
                  <a:pt x="2727" y="15490"/>
                  <a:pt x="3277" y="14375"/>
                  <a:pt x="3277" y="14375"/>
                </a:cubicBezTo>
                <a:cubicBezTo>
                  <a:pt x="3277" y="14375"/>
                  <a:pt x="3673" y="13205"/>
                  <a:pt x="3673" y="13205"/>
                </a:cubicBezTo>
                <a:cubicBezTo>
                  <a:pt x="3673" y="13205"/>
                  <a:pt x="3915" y="12017"/>
                  <a:pt x="3915" y="12017"/>
                </a:cubicBezTo>
                <a:cubicBezTo>
                  <a:pt x="3915" y="12017"/>
                  <a:pt x="4003" y="10809"/>
                  <a:pt x="4003" y="10809"/>
                </a:cubicBezTo>
                <a:cubicBezTo>
                  <a:pt x="4003" y="10809"/>
                  <a:pt x="3937" y="9676"/>
                  <a:pt x="3937" y="9676"/>
                </a:cubicBezTo>
                <a:cubicBezTo>
                  <a:pt x="3937" y="9676"/>
                  <a:pt x="3695" y="8488"/>
                  <a:pt x="3695" y="8488"/>
                </a:cubicBezTo>
                <a:cubicBezTo>
                  <a:pt x="3695" y="8488"/>
                  <a:pt x="3321" y="7318"/>
                  <a:pt x="3321" y="7318"/>
                </a:cubicBezTo>
                <a:cubicBezTo>
                  <a:pt x="3321" y="7318"/>
                  <a:pt x="2771" y="6185"/>
                  <a:pt x="2771" y="6185"/>
                </a:cubicBezTo>
                <a:cubicBezTo>
                  <a:pt x="2771" y="6185"/>
                  <a:pt x="2090" y="5126"/>
                  <a:pt x="2090" y="5126"/>
                </a:cubicBezTo>
                <a:cubicBezTo>
                  <a:pt x="2090" y="5126"/>
                  <a:pt x="1276" y="4123"/>
                  <a:pt x="1276" y="4123"/>
                </a:cubicBezTo>
                <a:cubicBezTo>
                  <a:pt x="1276" y="4123"/>
                  <a:pt x="330" y="3213"/>
                  <a:pt x="330" y="3213"/>
                </a:cubicBezTo>
                <a:cubicBezTo>
                  <a:pt x="330" y="3213"/>
                  <a:pt x="0" y="2972"/>
                  <a:pt x="0" y="2972"/>
                </a:cubicBez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288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6398419" y="4238873"/>
            <a:ext cx="1047750" cy="1046162"/>
          </a:xfrm>
          <a:prstGeom prst="ellipse">
            <a:avLst/>
          </a:prstGeom>
          <a:noFill/>
          <a:ln w="288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5679281" y="4238873"/>
            <a:ext cx="1046163" cy="1046162"/>
          </a:xfrm>
          <a:prstGeom prst="ellipse">
            <a:avLst/>
          </a:prstGeom>
          <a:noFill/>
          <a:ln w="288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2" name="Text Box 41"/>
          <p:cNvSpPr txBox="1">
            <a:spLocks noChangeArrowheads="1"/>
          </p:cNvSpPr>
          <p:nvPr/>
        </p:nvSpPr>
        <p:spPr bwMode="auto">
          <a:xfrm>
            <a:off x="5526881" y="4316660"/>
            <a:ext cx="188913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ｼｽﾃﾑ明朝" charset="-128"/>
                <a:ea typeface="ＭＳ Ｐゴシック" pitchFamily="50" charset="-128"/>
                <a:cs typeface="ＭＳ Ｐゴシック" pitchFamily="50" charset="-128"/>
              </a:rPr>
              <a:t>Ａ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3" name="Text Box 42"/>
          <p:cNvSpPr txBox="1">
            <a:spLocks noChangeArrowheads="1"/>
          </p:cNvSpPr>
          <p:nvPr/>
        </p:nvSpPr>
        <p:spPr bwMode="auto">
          <a:xfrm>
            <a:off x="7400131" y="4318248"/>
            <a:ext cx="188913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ｼｽﾃﾑ明朝" charset="-128"/>
                <a:ea typeface="ｼｽﾃﾑ明朝" charset="-128"/>
                <a:cs typeface="ＭＳ Ｐゴシック" pitchFamily="50" charset="-128"/>
              </a:rPr>
              <a:t>Ｂ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4" name="Text Box 43"/>
          <p:cNvSpPr txBox="1">
            <a:spLocks noChangeArrowheads="1"/>
          </p:cNvSpPr>
          <p:nvPr/>
        </p:nvSpPr>
        <p:spPr bwMode="auto">
          <a:xfrm>
            <a:off x="7668419" y="5435848"/>
            <a:ext cx="165100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　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755576" y="2716312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2400" b="1" dirty="0"/>
              <a:t>論理和が真となるベン図の領域は緑色の部分である。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724026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0432"/>
          </a:xfrm>
        </p:spPr>
        <p:txBody>
          <a:bodyPr>
            <a:normAutofit/>
          </a:bodyPr>
          <a:lstStyle/>
          <a:p>
            <a:r>
              <a:rPr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論理積</a:t>
            </a:r>
            <a:endParaRPr kumimoji="1" lang="ja-JP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7584" y="2636912"/>
            <a:ext cx="772392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①　論理積は、</a:t>
            </a: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　　　　　論理変数の両方が真の時、</a:t>
            </a: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　　　　　　　　　　　　　　　結果が真となる論理演算である。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②　この論理演算を回路にしたものを</a:t>
            </a: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　　　　　　　　　　　　　　　論理積回路やＡＮＤ回路という。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③　両方の入力が１の時だけ、出力が１となる構成である。　</a:t>
            </a:r>
            <a:endParaRPr kumimoji="1"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2728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2A10B3-3BBF-410B-827C-294E5DCAD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b="1" dirty="0"/>
              <a:t>論理積の表現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3DD404C-5A24-4DD6-AACF-70CF459886F7}"/>
              </a:ext>
            </a:extLst>
          </p:cNvPr>
          <p:cNvSpPr txBox="1"/>
          <p:nvPr/>
        </p:nvSpPr>
        <p:spPr>
          <a:xfrm>
            <a:off x="971600" y="2708920"/>
            <a:ext cx="741682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①　ＡＮＤ演算子を使用して、次のように表す。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　　　　　　　　　　　Ａ ＡＮＤ Ｂ</a:t>
            </a:r>
          </a:p>
          <a:p>
            <a:endParaRPr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②　「・」や「∩」という演算子を用いて、次のように表す。</a:t>
            </a:r>
          </a:p>
          <a:p>
            <a:endParaRPr lang="en-US" altLang="ja-JP" sz="2400" b="1" dirty="0">
              <a:latin typeface="ＭＳ Ｐゴシック" pitchFamily="50" charset="-128"/>
              <a:ea typeface="ＭＳ Ｐゴシック" pitchFamily="50" charset="-128"/>
            </a:endParaRPr>
          </a:p>
          <a:p>
            <a:pPr lvl="1"/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　　　　　　　　❶　Ａ ・ Ｂ</a:t>
            </a:r>
          </a:p>
          <a:p>
            <a:pPr lvl="1"/>
            <a:r>
              <a:rPr lang="ja-JP" altLang="en-US" sz="2400" b="1" dirty="0">
                <a:latin typeface="ＭＳ Ｐゴシック" pitchFamily="50" charset="-128"/>
                <a:ea typeface="ＭＳ Ｐゴシック" pitchFamily="50" charset="-128"/>
              </a:rPr>
              <a:t>　　　　　　　　❷　Ａ ∩ Ｂ</a:t>
            </a:r>
            <a:endParaRPr kumimoji="1" lang="ja-JP" altLang="en-US" sz="2400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8169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角丸四角形 42"/>
          <p:cNvSpPr/>
          <p:nvPr/>
        </p:nvSpPr>
        <p:spPr>
          <a:xfrm>
            <a:off x="899592" y="3429000"/>
            <a:ext cx="7416824" cy="2592288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204" y="584452"/>
            <a:ext cx="8229600" cy="930432"/>
          </a:xfrm>
        </p:spPr>
        <p:txBody>
          <a:bodyPr>
            <a:normAutofit fontScale="90000"/>
          </a:bodyPr>
          <a:lstStyle/>
          <a:p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真理値表、ＭＩＬ記号、ベン図の表現</a:t>
            </a:r>
            <a:endParaRPr kumimoji="1"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67493" y="2717303"/>
            <a:ext cx="7681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2400" b="1" dirty="0"/>
              <a:t>論理積が真となるベン図の領域は緑色の部分である。</a:t>
            </a:r>
            <a:endParaRPr kumimoji="1" lang="ja-JP" altLang="en-US" sz="2400" b="1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38545" y="3789040"/>
            <a:ext cx="1439863" cy="1814512"/>
          </a:xfrm>
          <a:prstGeom prst="rect">
            <a:avLst/>
          </a:prstGeom>
          <a:noFill/>
          <a:ln w="14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1338545" y="4149402"/>
            <a:ext cx="1439863" cy="1588"/>
          </a:xfrm>
          <a:prstGeom prst="line">
            <a:avLst/>
          </a:prstGeom>
          <a:noFill/>
          <a:ln w="14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683033" y="3789040"/>
            <a:ext cx="1587" cy="1814512"/>
          </a:xfrm>
          <a:prstGeom prst="line">
            <a:avLst/>
          </a:prstGeom>
          <a:noFill/>
          <a:ln w="14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057683" y="3789040"/>
            <a:ext cx="1587" cy="1814512"/>
          </a:xfrm>
          <a:prstGeom prst="line">
            <a:avLst/>
          </a:prstGeom>
          <a:noFill/>
          <a:ln w="14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413158" y="3870002"/>
            <a:ext cx="188912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Ａ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771933" y="3884290"/>
            <a:ext cx="190500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Ｂ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2133883" y="3884290"/>
            <a:ext cx="550862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Ａ・Ｂ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427445" y="4230365"/>
            <a:ext cx="188913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０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427445" y="4590727"/>
            <a:ext cx="188913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０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427445" y="4951090"/>
            <a:ext cx="188913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１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1427445" y="5309865"/>
            <a:ext cx="188913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１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787808" y="4230365"/>
            <a:ext cx="188912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０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1787808" y="4590727"/>
            <a:ext cx="188912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１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787808" y="4951090"/>
            <a:ext cx="188912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０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1787808" y="5309865"/>
            <a:ext cx="188912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１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2327558" y="4230365"/>
            <a:ext cx="188912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０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2327558" y="4589140"/>
            <a:ext cx="188912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０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2327558" y="4949502"/>
            <a:ext cx="188912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０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2327558" y="5309865"/>
            <a:ext cx="188912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１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grpSp>
        <p:nvGrpSpPr>
          <p:cNvPr id="23" name="Group 21"/>
          <p:cNvGrpSpPr>
            <a:grpSpLocks/>
          </p:cNvGrpSpPr>
          <p:nvPr/>
        </p:nvGrpSpPr>
        <p:grpSpPr bwMode="auto">
          <a:xfrm>
            <a:off x="3132420" y="4520877"/>
            <a:ext cx="1355725" cy="542925"/>
            <a:chOff x="1140" y="468"/>
            <a:chExt cx="854" cy="342"/>
          </a:xfrm>
        </p:grpSpPr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1140" y="532"/>
              <a:ext cx="192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1140" y="744"/>
              <a:ext cx="192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1780" y="638"/>
              <a:ext cx="214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>
              <a:off x="1332" y="468"/>
              <a:ext cx="1" cy="342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>
              <a:off x="1332" y="468"/>
              <a:ext cx="278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>
              <a:off x="1332" y="810"/>
              <a:ext cx="278" cy="1"/>
            </a:xfrm>
            <a:prstGeom prst="line">
              <a:avLst/>
            </a:prstGeom>
            <a:noFill/>
            <a:ln w="288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28"/>
            <p:cNvSpPr>
              <a:spLocks noChangeArrowheads="1"/>
            </p:cNvSpPr>
            <p:nvPr/>
          </p:nvSpPr>
          <p:spPr bwMode="auto">
            <a:xfrm>
              <a:off x="1610" y="468"/>
              <a:ext cx="170" cy="340"/>
            </a:xfrm>
            <a:custGeom>
              <a:avLst/>
              <a:gdLst>
                <a:gd name="T0" fmla="*/ 0 w 21600"/>
                <a:gd name="T1" fmla="*/ 0 h 21600"/>
                <a:gd name="T2" fmla="*/ 21600 w 21600"/>
                <a:gd name="T3" fmla="*/ 108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11880" y="0"/>
                    <a:pt x="21600" y="4860"/>
                    <a:pt x="21600" y="10800"/>
                  </a:cubicBezTo>
                  <a:cubicBezTo>
                    <a:pt x="21600" y="16740"/>
                    <a:pt x="11880" y="21600"/>
                    <a:pt x="0" y="21600"/>
                  </a:cubicBezTo>
                </a:path>
              </a:pathLst>
            </a:custGeom>
            <a:noFill/>
            <a:ln w="28800">
              <a:solidFill>
                <a:srgbClr val="000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2927633" y="4531990"/>
            <a:ext cx="188912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Ａ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2" name="Text Box 30"/>
          <p:cNvSpPr txBox="1">
            <a:spLocks noChangeArrowheads="1"/>
          </p:cNvSpPr>
          <p:nvPr/>
        </p:nvSpPr>
        <p:spPr bwMode="auto">
          <a:xfrm>
            <a:off x="2927633" y="4874890"/>
            <a:ext cx="188912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Ｂ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4518308" y="4725665"/>
            <a:ext cx="550862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Ａ・Ｂ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4" name="Rectangle 32"/>
          <p:cNvSpPr>
            <a:spLocks noChangeArrowheads="1"/>
          </p:cNvSpPr>
          <p:nvPr/>
        </p:nvSpPr>
        <p:spPr bwMode="auto">
          <a:xfrm>
            <a:off x="5297770" y="3803327"/>
            <a:ext cx="2520950" cy="1800225"/>
          </a:xfrm>
          <a:prstGeom prst="rect">
            <a:avLst/>
          </a:prstGeom>
          <a:noFill/>
          <a:ln w="288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" name="Text Box 33"/>
          <p:cNvSpPr txBox="1">
            <a:spLocks noChangeArrowheads="1"/>
          </p:cNvSpPr>
          <p:nvPr/>
        </p:nvSpPr>
        <p:spPr bwMode="auto">
          <a:xfrm>
            <a:off x="5616858" y="4303390"/>
            <a:ext cx="188912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Ａ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6" name="Text Box 34"/>
          <p:cNvSpPr txBox="1">
            <a:spLocks noChangeArrowheads="1"/>
          </p:cNvSpPr>
          <p:nvPr/>
        </p:nvSpPr>
        <p:spPr bwMode="auto">
          <a:xfrm>
            <a:off x="7207533" y="4260527"/>
            <a:ext cx="188912" cy="16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Ｂ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7" name="Freeform 35"/>
          <p:cNvSpPr>
            <a:spLocks noChangeArrowheads="1"/>
          </p:cNvSpPr>
          <p:nvPr/>
        </p:nvSpPr>
        <p:spPr bwMode="auto">
          <a:xfrm>
            <a:off x="6380445" y="4401815"/>
            <a:ext cx="306388" cy="674687"/>
          </a:xfrm>
          <a:custGeom>
            <a:avLst/>
            <a:gdLst>
              <a:gd name="T0" fmla="*/ 10768 w 21600"/>
              <a:gd name="T1" fmla="*/ 21600 h 21600"/>
              <a:gd name="T2" fmla="*/ 10452 w 21600"/>
              <a:gd name="T3" fmla="*/ 21485 h 21600"/>
              <a:gd name="T4" fmla="*/ 7791 w 21600"/>
              <a:gd name="T5" fmla="*/ 20245 h 21600"/>
              <a:gd name="T6" fmla="*/ 5448 w 21600"/>
              <a:gd name="T7" fmla="*/ 18889 h 21600"/>
              <a:gd name="T8" fmla="*/ 3547 w 21600"/>
              <a:gd name="T9" fmla="*/ 17390 h 21600"/>
              <a:gd name="T10" fmla="*/ 1964 w 21600"/>
              <a:gd name="T11" fmla="*/ 15803 h 21600"/>
              <a:gd name="T12" fmla="*/ 887 w 21600"/>
              <a:gd name="T13" fmla="*/ 14160 h 21600"/>
              <a:gd name="T14" fmla="*/ 190 w 21600"/>
              <a:gd name="T15" fmla="*/ 12458 h 21600"/>
              <a:gd name="T16" fmla="*/ 0 w 21600"/>
              <a:gd name="T17" fmla="*/ 10699 h 21600"/>
              <a:gd name="T18" fmla="*/ 253 w 21600"/>
              <a:gd name="T19" fmla="*/ 8969 h 21600"/>
              <a:gd name="T20" fmla="*/ 950 w 21600"/>
              <a:gd name="T21" fmla="*/ 7267 h 21600"/>
              <a:gd name="T22" fmla="*/ 2154 w 21600"/>
              <a:gd name="T23" fmla="*/ 5623 h 21600"/>
              <a:gd name="T24" fmla="*/ 3737 w 21600"/>
              <a:gd name="T25" fmla="*/ 4037 h 21600"/>
              <a:gd name="T26" fmla="*/ 5701 w 21600"/>
              <a:gd name="T27" fmla="*/ 2567 h 21600"/>
              <a:gd name="T28" fmla="*/ 8045 w 21600"/>
              <a:gd name="T29" fmla="*/ 1211 h 21600"/>
              <a:gd name="T30" fmla="*/ 10768 w 21600"/>
              <a:gd name="T31" fmla="*/ 0 h 21600"/>
              <a:gd name="T32" fmla="*/ 11275 w 21600"/>
              <a:gd name="T33" fmla="*/ 202 h 21600"/>
              <a:gd name="T34" fmla="*/ 13935 w 21600"/>
              <a:gd name="T35" fmla="*/ 1413 h 21600"/>
              <a:gd name="T36" fmla="*/ 16216 w 21600"/>
              <a:gd name="T37" fmla="*/ 2797 h 21600"/>
              <a:gd name="T38" fmla="*/ 18179 w 21600"/>
              <a:gd name="T39" fmla="*/ 4297 h 21600"/>
              <a:gd name="T40" fmla="*/ 19700 w 21600"/>
              <a:gd name="T41" fmla="*/ 5883 h 21600"/>
              <a:gd name="T42" fmla="*/ 20777 w 21600"/>
              <a:gd name="T43" fmla="*/ 7527 h 21600"/>
              <a:gd name="T44" fmla="*/ 21410 w 21600"/>
              <a:gd name="T45" fmla="*/ 9257 h 21600"/>
              <a:gd name="T46" fmla="*/ 21600 w 21600"/>
              <a:gd name="T47" fmla="*/ 10814 h 21600"/>
              <a:gd name="T48" fmla="*/ 21347 w 21600"/>
              <a:gd name="T49" fmla="*/ 12545 h 21600"/>
              <a:gd name="T50" fmla="*/ 20650 w 21600"/>
              <a:gd name="T51" fmla="*/ 14246 h 21600"/>
              <a:gd name="T52" fmla="*/ 19573 w 21600"/>
              <a:gd name="T53" fmla="*/ 15890 h 21600"/>
              <a:gd name="T54" fmla="*/ 17989 w 21600"/>
              <a:gd name="T55" fmla="*/ 17476 h 21600"/>
              <a:gd name="T56" fmla="*/ 16026 w 21600"/>
              <a:gd name="T57" fmla="*/ 18947 h 21600"/>
              <a:gd name="T58" fmla="*/ 13682 w 21600"/>
              <a:gd name="T59" fmla="*/ 20302 h 21600"/>
              <a:gd name="T60" fmla="*/ 10958 w 21600"/>
              <a:gd name="T61" fmla="*/ 21542 h 21600"/>
              <a:gd name="T62" fmla="*/ 10768 w 21600"/>
              <a:gd name="T6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1600" h="21600">
                <a:moveTo>
                  <a:pt x="10768" y="21600"/>
                </a:moveTo>
                <a:cubicBezTo>
                  <a:pt x="10768" y="21600"/>
                  <a:pt x="10452" y="21485"/>
                  <a:pt x="10452" y="21485"/>
                </a:cubicBezTo>
                <a:cubicBezTo>
                  <a:pt x="10452" y="21485"/>
                  <a:pt x="7791" y="20245"/>
                  <a:pt x="7791" y="20245"/>
                </a:cubicBezTo>
                <a:cubicBezTo>
                  <a:pt x="7791" y="20245"/>
                  <a:pt x="5448" y="18889"/>
                  <a:pt x="5448" y="18889"/>
                </a:cubicBezTo>
                <a:cubicBezTo>
                  <a:pt x="5448" y="18889"/>
                  <a:pt x="3547" y="17390"/>
                  <a:pt x="3547" y="17390"/>
                </a:cubicBezTo>
                <a:cubicBezTo>
                  <a:pt x="3547" y="17390"/>
                  <a:pt x="1964" y="15803"/>
                  <a:pt x="1964" y="15803"/>
                </a:cubicBezTo>
                <a:cubicBezTo>
                  <a:pt x="1964" y="15803"/>
                  <a:pt x="887" y="14160"/>
                  <a:pt x="887" y="14160"/>
                </a:cubicBezTo>
                <a:cubicBezTo>
                  <a:pt x="887" y="14160"/>
                  <a:pt x="190" y="12458"/>
                  <a:pt x="190" y="12458"/>
                </a:cubicBezTo>
                <a:cubicBezTo>
                  <a:pt x="190" y="12458"/>
                  <a:pt x="0" y="10699"/>
                  <a:pt x="0" y="10699"/>
                </a:cubicBezTo>
                <a:cubicBezTo>
                  <a:pt x="0" y="10699"/>
                  <a:pt x="253" y="8969"/>
                  <a:pt x="253" y="8969"/>
                </a:cubicBezTo>
                <a:cubicBezTo>
                  <a:pt x="253" y="8969"/>
                  <a:pt x="950" y="7267"/>
                  <a:pt x="950" y="7267"/>
                </a:cubicBezTo>
                <a:cubicBezTo>
                  <a:pt x="950" y="7267"/>
                  <a:pt x="2154" y="5623"/>
                  <a:pt x="2154" y="5623"/>
                </a:cubicBezTo>
                <a:cubicBezTo>
                  <a:pt x="2154" y="5623"/>
                  <a:pt x="3737" y="4037"/>
                  <a:pt x="3737" y="4037"/>
                </a:cubicBezTo>
                <a:cubicBezTo>
                  <a:pt x="3737" y="4037"/>
                  <a:pt x="5701" y="2567"/>
                  <a:pt x="5701" y="2567"/>
                </a:cubicBezTo>
                <a:cubicBezTo>
                  <a:pt x="5701" y="2567"/>
                  <a:pt x="8045" y="1211"/>
                  <a:pt x="8045" y="1211"/>
                </a:cubicBezTo>
                <a:cubicBezTo>
                  <a:pt x="8045" y="1211"/>
                  <a:pt x="10768" y="0"/>
                  <a:pt x="10768" y="0"/>
                </a:cubicBezTo>
                <a:cubicBezTo>
                  <a:pt x="10768" y="0"/>
                  <a:pt x="11275" y="202"/>
                  <a:pt x="11275" y="202"/>
                </a:cubicBezTo>
                <a:cubicBezTo>
                  <a:pt x="11275" y="202"/>
                  <a:pt x="13935" y="1413"/>
                  <a:pt x="13935" y="1413"/>
                </a:cubicBezTo>
                <a:cubicBezTo>
                  <a:pt x="13935" y="1413"/>
                  <a:pt x="16216" y="2797"/>
                  <a:pt x="16216" y="2797"/>
                </a:cubicBezTo>
                <a:cubicBezTo>
                  <a:pt x="16216" y="2797"/>
                  <a:pt x="18179" y="4297"/>
                  <a:pt x="18179" y="4297"/>
                </a:cubicBezTo>
                <a:cubicBezTo>
                  <a:pt x="18179" y="4297"/>
                  <a:pt x="19700" y="5883"/>
                  <a:pt x="19700" y="5883"/>
                </a:cubicBezTo>
                <a:cubicBezTo>
                  <a:pt x="19700" y="5883"/>
                  <a:pt x="20777" y="7527"/>
                  <a:pt x="20777" y="7527"/>
                </a:cubicBezTo>
                <a:cubicBezTo>
                  <a:pt x="20777" y="7527"/>
                  <a:pt x="21410" y="9257"/>
                  <a:pt x="21410" y="9257"/>
                </a:cubicBezTo>
                <a:cubicBezTo>
                  <a:pt x="21410" y="9257"/>
                  <a:pt x="21600" y="10814"/>
                  <a:pt x="21600" y="10814"/>
                </a:cubicBezTo>
                <a:cubicBezTo>
                  <a:pt x="21600" y="10814"/>
                  <a:pt x="21347" y="12545"/>
                  <a:pt x="21347" y="12545"/>
                </a:cubicBezTo>
                <a:cubicBezTo>
                  <a:pt x="21347" y="12545"/>
                  <a:pt x="20650" y="14246"/>
                  <a:pt x="20650" y="14246"/>
                </a:cubicBezTo>
                <a:cubicBezTo>
                  <a:pt x="20650" y="14246"/>
                  <a:pt x="19573" y="15890"/>
                  <a:pt x="19573" y="15890"/>
                </a:cubicBezTo>
                <a:cubicBezTo>
                  <a:pt x="19573" y="15890"/>
                  <a:pt x="17989" y="17476"/>
                  <a:pt x="17989" y="17476"/>
                </a:cubicBezTo>
                <a:cubicBezTo>
                  <a:pt x="17989" y="17476"/>
                  <a:pt x="16026" y="18947"/>
                  <a:pt x="16026" y="18947"/>
                </a:cubicBezTo>
                <a:cubicBezTo>
                  <a:pt x="16026" y="18947"/>
                  <a:pt x="13682" y="20302"/>
                  <a:pt x="13682" y="20302"/>
                </a:cubicBezTo>
                <a:cubicBezTo>
                  <a:pt x="13682" y="20302"/>
                  <a:pt x="10958" y="21542"/>
                  <a:pt x="10958" y="21542"/>
                </a:cubicBezTo>
                <a:cubicBezTo>
                  <a:pt x="10958" y="21542"/>
                  <a:pt x="10768" y="21600"/>
                  <a:pt x="10768" y="21600"/>
                </a:cubicBez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8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8" name="Freeform 36"/>
          <p:cNvSpPr>
            <a:spLocks noChangeArrowheads="1"/>
          </p:cNvSpPr>
          <p:nvPr/>
        </p:nvSpPr>
        <p:spPr bwMode="auto">
          <a:xfrm>
            <a:off x="6380445" y="4401815"/>
            <a:ext cx="306388" cy="674687"/>
          </a:xfrm>
          <a:custGeom>
            <a:avLst/>
            <a:gdLst>
              <a:gd name="T0" fmla="*/ 10768 w 21600"/>
              <a:gd name="T1" fmla="*/ 21600 h 21600"/>
              <a:gd name="T2" fmla="*/ 10452 w 21600"/>
              <a:gd name="T3" fmla="*/ 21485 h 21600"/>
              <a:gd name="T4" fmla="*/ 7791 w 21600"/>
              <a:gd name="T5" fmla="*/ 20245 h 21600"/>
              <a:gd name="T6" fmla="*/ 5448 w 21600"/>
              <a:gd name="T7" fmla="*/ 18889 h 21600"/>
              <a:gd name="T8" fmla="*/ 3547 w 21600"/>
              <a:gd name="T9" fmla="*/ 17390 h 21600"/>
              <a:gd name="T10" fmla="*/ 1964 w 21600"/>
              <a:gd name="T11" fmla="*/ 15803 h 21600"/>
              <a:gd name="T12" fmla="*/ 887 w 21600"/>
              <a:gd name="T13" fmla="*/ 14160 h 21600"/>
              <a:gd name="T14" fmla="*/ 190 w 21600"/>
              <a:gd name="T15" fmla="*/ 12458 h 21600"/>
              <a:gd name="T16" fmla="*/ 0 w 21600"/>
              <a:gd name="T17" fmla="*/ 10699 h 21600"/>
              <a:gd name="T18" fmla="*/ 253 w 21600"/>
              <a:gd name="T19" fmla="*/ 8969 h 21600"/>
              <a:gd name="T20" fmla="*/ 950 w 21600"/>
              <a:gd name="T21" fmla="*/ 7267 h 21600"/>
              <a:gd name="T22" fmla="*/ 2154 w 21600"/>
              <a:gd name="T23" fmla="*/ 5623 h 21600"/>
              <a:gd name="T24" fmla="*/ 3737 w 21600"/>
              <a:gd name="T25" fmla="*/ 4037 h 21600"/>
              <a:gd name="T26" fmla="*/ 5701 w 21600"/>
              <a:gd name="T27" fmla="*/ 2567 h 21600"/>
              <a:gd name="T28" fmla="*/ 8045 w 21600"/>
              <a:gd name="T29" fmla="*/ 1211 h 21600"/>
              <a:gd name="T30" fmla="*/ 10768 w 21600"/>
              <a:gd name="T31" fmla="*/ 0 h 21600"/>
              <a:gd name="T32" fmla="*/ 11275 w 21600"/>
              <a:gd name="T33" fmla="*/ 202 h 21600"/>
              <a:gd name="T34" fmla="*/ 13935 w 21600"/>
              <a:gd name="T35" fmla="*/ 1413 h 21600"/>
              <a:gd name="T36" fmla="*/ 16216 w 21600"/>
              <a:gd name="T37" fmla="*/ 2797 h 21600"/>
              <a:gd name="T38" fmla="*/ 18179 w 21600"/>
              <a:gd name="T39" fmla="*/ 4297 h 21600"/>
              <a:gd name="T40" fmla="*/ 19700 w 21600"/>
              <a:gd name="T41" fmla="*/ 5883 h 21600"/>
              <a:gd name="T42" fmla="*/ 20777 w 21600"/>
              <a:gd name="T43" fmla="*/ 7527 h 21600"/>
              <a:gd name="T44" fmla="*/ 21410 w 21600"/>
              <a:gd name="T45" fmla="*/ 9257 h 21600"/>
              <a:gd name="T46" fmla="*/ 21600 w 21600"/>
              <a:gd name="T47" fmla="*/ 10814 h 21600"/>
              <a:gd name="T48" fmla="*/ 21347 w 21600"/>
              <a:gd name="T49" fmla="*/ 12545 h 21600"/>
              <a:gd name="T50" fmla="*/ 20650 w 21600"/>
              <a:gd name="T51" fmla="*/ 14246 h 21600"/>
              <a:gd name="T52" fmla="*/ 19573 w 21600"/>
              <a:gd name="T53" fmla="*/ 15890 h 21600"/>
              <a:gd name="T54" fmla="*/ 17989 w 21600"/>
              <a:gd name="T55" fmla="*/ 17476 h 21600"/>
              <a:gd name="T56" fmla="*/ 16026 w 21600"/>
              <a:gd name="T57" fmla="*/ 18947 h 21600"/>
              <a:gd name="T58" fmla="*/ 13682 w 21600"/>
              <a:gd name="T59" fmla="*/ 20302 h 21600"/>
              <a:gd name="T60" fmla="*/ 10958 w 21600"/>
              <a:gd name="T61" fmla="*/ 21542 h 21600"/>
              <a:gd name="T62" fmla="*/ 10768 w 21600"/>
              <a:gd name="T63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1600" h="21600">
                <a:moveTo>
                  <a:pt x="10768" y="21600"/>
                </a:moveTo>
                <a:cubicBezTo>
                  <a:pt x="10768" y="21600"/>
                  <a:pt x="10452" y="21485"/>
                  <a:pt x="10452" y="21485"/>
                </a:cubicBezTo>
                <a:cubicBezTo>
                  <a:pt x="10452" y="21485"/>
                  <a:pt x="7791" y="20245"/>
                  <a:pt x="7791" y="20245"/>
                </a:cubicBezTo>
                <a:cubicBezTo>
                  <a:pt x="7791" y="20245"/>
                  <a:pt x="5448" y="18889"/>
                  <a:pt x="5448" y="18889"/>
                </a:cubicBezTo>
                <a:cubicBezTo>
                  <a:pt x="5448" y="18889"/>
                  <a:pt x="3547" y="17390"/>
                  <a:pt x="3547" y="17390"/>
                </a:cubicBezTo>
                <a:cubicBezTo>
                  <a:pt x="3547" y="17390"/>
                  <a:pt x="1964" y="15803"/>
                  <a:pt x="1964" y="15803"/>
                </a:cubicBezTo>
                <a:cubicBezTo>
                  <a:pt x="1964" y="15803"/>
                  <a:pt x="887" y="14160"/>
                  <a:pt x="887" y="14160"/>
                </a:cubicBezTo>
                <a:cubicBezTo>
                  <a:pt x="887" y="14160"/>
                  <a:pt x="190" y="12458"/>
                  <a:pt x="190" y="12458"/>
                </a:cubicBezTo>
                <a:cubicBezTo>
                  <a:pt x="190" y="12458"/>
                  <a:pt x="0" y="10699"/>
                  <a:pt x="0" y="10699"/>
                </a:cubicBezTo>
                <a:cubicBezTo>
                  <a:pt x="0" y="10699"/>
                  <a:pt x="253" y="8969"/>
                  <a:pt x="253" y="8969"/>
                </a:cubicBezTo>
                <a:cubicBezTo>
                  <a:pt x="253" y="8969"/>
                  <a:pt x="950" y="7267"/>
                  <a:pt x="950" y="7267"/>
                </a:cubicBezTo>
                <a:cubicBezTo>
                  <a:pt x="950" y="7267"/>
                  <a:pt x="2154" y="5623"/>
                  <a:pt x="2154" y="5623"/>
                </a:cubicBezTo>
                <a:cubicBezTo>
                  <a:pt x="2154" y="5623"/>
                  <a:pt x="3737" y="4037"/>
                  <a:pt x="3737" y="4037"/>
                </a:cubicBezTo>
                <a:cubicBezTo>
                  <a:pt x="3737" y="4037"/>
                  <a:pt x="5701" y="2567"/>
                  <a:pt x="5701" y="2567"/>
                </a:cubicBezTo>
                <a:cubicBezTo>
                  <a:pt x="5701" y="2567"/>
                  <a:pt x="8045" y="1211"/>
                  <a:pt x="8045" y="1211"/>
                </a:cubicBezTo>
                <a:cubicBezTo>
                  <a:pt x="8045" y="1211"/>
                  <a:pt x="10768" y="0"/>
                  <a:pt x="10768" y="0"/>
                </a:cubicBezTo>
                <a:cubicBezTo>
                  <a:pt x="10768" y="0"/>
                  <a:pt x="11275" y="202"/>
                  <a:pt x="11275" y="202"/>
                </a:cubicBezTo>
                <a:cubicBezTo>
                  <a:pt x="11275" y="202"/>
                  <a:pt x="13935" y="1413"/>
                  <a:pt x="13935" y="1413"/>
                </a:cubicBezTo>
                <a:cubicBezTo>
                  <a:pt x="13935" y="1413"/>
                  <a:pt x="16216" y="2797"/>
                  <a:pt x="16216" y="2797"/>
                </a:cubicBezTo>
                <a:cubicBezTo>
                  <a:pt x="16216" y="2797"/>
                  <a:pt x="18179" y="4297"/>
                  <a:pt x="18179" y="4297"/>
                </a:cubicBezTo>
                <a:cubicBezTo>
                  <a:pt x="18179" y="4297"/>
                  <a:pt x="19700" y="5883"/>
                  <a:pt x="19700" y="5883"/>
                </a:cubicBezTo>
                <a:cubicBezTo>
                  <a:pt x="19700" y="5883"/>
                  <a:pt x="20777" y="7527"/>
                  <a:pt x="20777" y="7527"/>
                </a:cubicBezTo>
                <a:cubicBezTo>
                  <a:pt x="20777" y="7527"/>
                  <a:pt x="21410" y="9257"/>
                  <a:pt x="21410" y="9257"/>
                </a:cubicBezTo>
                <a:cubicBezTo>
                  <a:pt x="21410" y="9257"/>
                  <a:pt x="21600" y="10814"/>
                  <a:pt x="21600" y="10814"/>
                </a:cubicBezTo>
                <a:cubicBezTo>
                  <a:pt x="21600" y="10814"/>
                  <a:pt x="21347" y="12545"/>
                  <a:pt x="21347" y="12545"/>
                </a:cubicBezTo>
                <a:cubicBezTo>
                  <a:pt x="21347" y="12545"/>
                  <a:pt x="20650" y="14246"/>
                  <a:pt x="20650" y="14246"/>
                </a:cubicBezTo>
                <a:cubicBezTo>
                  <a:pt x="20650" y="14246"/>
                  <a:pt x="19573" y="15890"/>
                  <a:pt x="19573" y="15890"/>
                </a:cubicBezTo>
                <a:cubicBezTo>
                  <a:pt x="19573" y="15890"/>
                  <a:pt x="17989" y="17476"/>
                  <a:pt x="17989" y="17476"/>
                </a:cubicBezTo>
                <a:cubicBezTo>
                  <a:pt x="17989" y="17476"/>
                  <a:pt x="16026" y="18947"/>
                  <a:pt x="16026" y="18947"/>
                </a:cubicBezTo>
                <a:cubicBezTo>
                  <a:pt x="16026" y="18947"/>
                  <a:pt x="13682" y="20302"/>
                  <a:pt x="13682" y="20302"/>
                </a:cubicBezTo>
                <a:cubicBezTo>
                  <a:pt x="13682" y="20302"/>
                  <a:pt x="10958" y="21542"/>
                  <a:pt x="10958" y="21542"/>
                </a:cubicBezTo>
                <a:cubicBezTo>
                  <a:pt x="10958" y="21542"/>
                  <a:pt x="10768" y="21600"/>
                  <a:pt x="10768" y="21600"/>
                </a:cubicBez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8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9" name="Freeform 37"/>
          <p:cNvSpPr>
            <a:spLocks noChangeArrowheads="1"/>
          </p:cNvSpPr>
          <p:nvPr/>
        </p:nvSpPr>
        <p:spPr bwMode="auto">
          <a:xfrm>
            <a:off x="6315358" y="4378002"/>
            <a:ext cx="371475" cy="723900"/>
          </a:xfrm>
          <a:custGeom>
            <a:avLst/>
            <a:gdLst>
              <a:gd name="T0" fmla="*/ 10774 w 21600"/>
              <a:gd name="T1" fmla="*/ 21600 h 21600"/>
              <a:gd name="T2" fmla="*/ 8630 w 21600"/>
              <a:gd name="T3" fmla="*/ 20741 h 21600"/>
              <a:gd name="T4" fmla="*/ 6433 w 21600"/>
              <a:gd name="T5" fmla="*/ 19588 h 21600"/>
              <a:gd name="T6" fmla="*/ 4498 w 21600"/>
              <a:gd name="T7" fmla="*/ 18326 h 21600"/>
              <a:gd name="T8" fmla="*/ 2929 w 21600"/>
              <a:gd name="T9" fmla="*/ 16931 h 21600"/>
              <a:gd name="T10" fmla="*/ 1621 w 21600"/>
              <a:gd name="T11" fmla="*/ 15455 h 21600"/>
              <a:gd name="T12" fmla="*/ 732 w 21600"/>
              <a:gd name="T13" fmla="*/ 13926 h 21600"/>
              <a:gd name="T14" fmla="*/ 157 w 21600"/>
              <a:gd name="T15" fmla="*/ 12343 h 21600"/>
              <a:gd name="T16" fmla="*/ 0 w 21600"/>
              <a:gd name="T17" fmla="*/ 10706 h 21600"/>
              <a:gd name="T18" fmla="*/ 209 w 21600"/>
              <a:gd name="T19" fmla="*/ 9096 h 21600"/>
              <a:gd name="T20" fmla="*/ 785 w 21600"/>
              <a:gd name="T21" fmla="*/ 7513 h 21600"/>
              <a:gd name="T22" fmla="*/ 1778 w 21600"/>
              <a:gd name="T23" fmla="*/ 5984 h 21600"/>
              <a:gd name="T24" fmla="*/ 3086 w 21600"/>
              <a:gd name="T25" fmla="*/ 4508 h 21600"/>
              <a:gd name="T26" fmla="*/ 4707 w 21600"/>
              <a:gd name="T27" fmla="*/ 3139 h 21600"/>
              <a:gd name="T28" fmla="*/ 6642 w 21600"/>
              <a:gd name="T29" fmla="*/ 1878 h 21600"/>
              <a:gd name="T30" fmla="*/ 8891 w 21600"/>
              <a:gd name="T31" fmla="*/ 751 h 21600"/>
              <a:gd name="T32" fmla="*/ 10826 w 21600"/>
              <a:gd name="T33" fmla="*/ 0 h 21600"/>
              <a:gd name="T34" fmla="*/ 13075 w 21600"/>
              <a:gd name="T35" fmla="*/ 939 h 21600"/>
              <a:gd name="T36" fmla="*/ 15272 w 21600"/>
              <a:gd name="T37" fmla="*/ 2066 h 21600"/>
              <a:gd name="T38" fmla="*/ 17154 w 21600"/>
              <a:gd name="T39" fmla="*/ 3354 h 21600"/>
              <a:gd name="T40" fmla="*/ 18776 w 21600"/>
              <a:gd name="T41" fmla="*/ 4749 h 21600"/>
              <a:gd name="T42" fmla="*/ 20031 w 21600"/>
              <a:gd name="T43" fmla="*/ 6225 h 21600"/>
              <a:gd name="T44" fmla="*/ 20920 w 21600"/>
              <a:gd name="T45" fmla="*/ 7755 h 21600"/>
              <a:gd name="T46" fmla="*/ 21443 w 21600"/>
              <a:gd name="T47" fmla="*/ 9364 h 21600"/>
              <a:gd name="T48" fmla="*/ 21600 w 21600"/>
              <a:gd name="T49" fmla="*/ 10813 h 21600"/>
              <a:gd name="T50" fmla="*/ 21391 w 21600"/>
              <a:gd name="T51" fmla="*/ 12423 h 21600"/>
              <a:gd name="T52" fmla="*/ 20815 w 21600"/>
              <a:gd name="T53" fmla="*/ 14006 h 21600"/>
              <a:gd name="T54" fmla="*/ 19926 w 21600"/>
              <a:gd name="T55" fmla="*/ 15536 h 21600"/>
              <a:gd name="T56" fmla="*/ 18619 w 21600"/>
              <a:gd name="T57" fmla="*/ 17012 h 21600"/>
              <a:gd name="T58" fmla="*/ 16998 w 21600"/>
              <a:gd name="T59" fmla="*/ 18380 h 21600"/>
              <a:gd name="T60" fmla="*/ 15062 w 21600"/>
              <a:gd name="T61" fmla="*/ 19641 h 21600"/>
              <a:gd name="T62" fmla="*/ 12814 w 21600"/>
              <a:gd name="T63" fmla="*/ 20795 h 21600"/>
              <a:gd name="T64" fmla="*/ 10774 w 21600"/>
              <a:gd name="T6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1600" h="21600">
                <a:moveTo>
                  <a:pt x="10774" y="21600"/>
                </a:moveTo>
                <a:cubicBezTo>
                  <a:pt x="10774" y="21600"/>
                  <a:pt x="8630" y="20741"/>
                  <a:pt x="8630" y="20741"/>
                </a:cubicBezTo>
                <a:cubicBezTo>
                  <a:pt x="8630" y="20741"/>
                  <a:pt x="6433" y="19588"/>
                  <a:pt x="6433" y="19588"/>
                </a:cubicBezTo>
                <a:cubicBezTo>
                  <a:pt x="6433" y="19588"/>
                  <a:pt x="4498" y="18326"/>
                  <a:pt x="4498" y="18326"/>
                </a:cubicBezTo>
                <a:cubicBezTo>
                  <a:pt x="4498" y="18326"/>
                  <a:pt x="2929" y="16931"/>
                  <a:pt x="2929" y="16931"/>
                </a:cubicBezTo>
                <a:cubicBezTo>
                  <a:pt x="2929" y="16931"/>
                  <a:pt x="1621" y="15455"/>
                  <a:pt x="1621" y="15455"/>
                </a:cubicBezTo>
                <a:cubicBezTo>
                  <a:pt x="1621" y="15455"/>
                  <a:pt x="732" y="13926"/>
                  <a:pt x="732" y="13926"/>
                </a:cubicBezTo>
                <a:cubicBezTo>
                  <a:pt x="732" y="13926"/>
                  <a:pt x="157" y="12343"/>
                  <a:pt x="157" y="12343"/>
                </a:cubicBezTo>
                <a:cubicBezTo>
                  <a:pt x="157" y="12343"/>
                  <a:pt x="0" y="10706"/>
                  <a:pt x="0" y="10706"/>
                </a:cubicBezTo>
                <a:cubicBezTo>
                  <a:pt x="0" y="10706"/>
                  <a:pt x="209" y="9096"/>
                  <a:pt x="209" y="9096"/>
                </a:cubicBezTo>
                <a:cubicBezTo>
                  <a:pt x="209" y="9096"/>
                  <a:pt x="785" y="7513"/>
                  <a:pt x="785" y="7513"/>
                </a:cubicBezTo>
                <a:cubicBezTo>
                  <a:pt x="785" y="7513"/>
                  <a:pt x="1778" y="5984"/>
                  <a:pt x="1778" y="5984"/>
                </a:cubicBezTo>
                <a:cubicBezTo>
                  <a:pt x="1778" y="5984"/>
                  <a:pt x="3086" y="4508"/>
                  <a:pt x="3086" y="4508"/>
                </a:cubicBezTo>
                <a:cubicBezTo>
                  <a:pt x="3086" y="4508"/>
                  <a:pt x="4707" y="3139"/>
                  <a:pt x="4707" y="3139"/>
                </a:cubicBezTo>
                <a:cubicBezTo>
                  <a:pt x="4707" y="3139"/>
                  <a:pt x="6642" y="1878"/>
                  <a:pt x="6642" y="1878"/>
                </a:cubicBezTo>
                <a:cubicBezTo>
                  <a:pt x="6642" y="1878"/>
                  <a:pt x="8891" y="751"/>
                  <a:pt x="8891" y="751"/>
                </a:cubicBezTo>
                <a:cubicBezTo>
                  <a:pt x="8891" y="751"/>
                  <a:pt x="10826" y="0"/>
                  <a:pt x="10826" y="0"/>
                </a:cubicBezTo>
                <a:cubicBezTo>
                  <a:pt x="10826" y="0"/>
                  <a:pt x="13075" y="939"/>
                  <a:pt x="13075" y="939"/>
                </a:cubicBezTo>
                <a:cubicBezTo>
                  <a:pt x="13075" y="939"/>
                  <a:pt x="15272" y="2066"/>
                  <a:pt x="15272" y="2066"/>
                </a:cubicBezTo>
                <a:cubicBezTo>
                  <a:pt x="15272" y="2066"/>
                  <a:pt x="17154" y="3354"/>
                  <a:pt x="17154" y="3354"/>
                </a:cubicBezTo>
                <a:cubicBezTo>
                  <a:pt x="17154" y="3354"/>
                  <a:pt x="18776" y="4749"/>
                  <a:pt x="18776" y="4749"/>
                </a:cubicBezTo>
                <a:cubicBezTo>
                  <a:pt x="18776" y="4749"/>
                  <a:pt x="20031" y="6225"/>
                  <a:pt x="20031" y="6225"/>
                </a:cubicBezTo>
                <a:cubicBezTo>
                  <a:pt x="20031" y="6225"/>
                  <a:pt x="20920" y="7755"/>
                  <a:pt x="20920" y="7755"/>
                </a:cubicBezTo>
                <a:cubicBezTo>
                  <a:pt x="20920" y="7755"/>
                  <a:pt x="21443" y="9364"/>
                  <a:pt x="21443" y="9364"/>
                </a:cubicBezTo>
                <a:cubicBezTo>
                  <a:pt x="21443" y="9364"/>
                  <a:pt x="21600" y="10813"/>
                  <a:pt x="21600" y="10813"/>
                </a:cubicBezTo>
                <a:cubicBezTo>
                  <a:pt x="21600" y="10813"/>
                  <a:pt x="21391" y="12423"/>
                  <a:pt x="21391" y="12423"/>
                </a:cubicBezTo>
                <a:cubicBezTo>
                  <a:pt x="21391" y="12423"/>
                  <a:pt x="20815" y="14006"/>
                  <a:pt x="20815" y="14006"/>
                </a:cubicBezTo>
                <a:cubicBezTo>
                  <a:pt x="20815" y="14006"/>
                  <a:pt x="19926" y="15536"/>
                  <a:pt x="19926" y="15536"/>
                </a:cubicBezTo>
                <a:cubicBezTo>
                  <a:pt x="19926" y="15536"/>
                  <a:pt x="18619" y="17012"/>
                  <a:pt x="18619" y="17012"/>
                </a:cubicBezTo>
                <a:cubicBezTo>
                  <a:pt x="18619" y="17012"/>
                  <a:pt x="16998" y="18380"/>
                  <a:pt x="16998" y="18380"/>
                </a:cubicBezTo>
                <a:cubicBezTo>
                  <a:pt x="16998" y="18380"/>
                  <a:pt x="15062" y="19641"/>
                  <a:pt x="15062" y="19641"/>
                </a:cubicBezTo>
                <a:cubicBezTo>
                  <a:pt x="15062" y="19641"/>
                  <a:pt x="12814" y="20795"/>
                  <a:pt x="12814" y="20795"/>
                </a:cubicBezTo>
                <a:cubicBezTo>
                  <a:pt x="12814" y="20795"/>
                  <a:pt x="10774" y="21600"/>
                  <a:pt x="10774" y="21600"/>
                </a:cubicBezTo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288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0" name="Oval 38"/>
          <p:cNvSpPr>
            <a:spLocks noChangeArrowheads="1"/>
          </p:cNvSpPr>
          <p:nvPr/>
        </p:nvSpPr>
        <p:spPr bwMode="auto">
          <a:xfrm>
            <a:off x="5793070" y="4292277"/>
            <a:ext cx="893763" cy="893763"/>
          </a:xfrm>
          <a:prstGeom prst="ellipse">
            <a:avLst/>
          </a:prstGeom>
          <a:noFill/>
          <a:ln w="288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" name="Text Box 39"/>
          <p:cNvSpPr txBox="1">
            <a:spLocks noChangeArrowheads="1"/>
          </p:cNvSpPr>
          <p:nvPr/>
        </p:nvSpPr>
        <p:spPr bwMode="auto">
          <a:xfrm>
            <a:off x="7655208" y="5414640"/>
            <a:ext cx="166687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8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sz="13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ＭＳ ゴシック" pitchFamily="49" charset="-128"/>
                <a:ea typeface="ＭＳ ゴシック" pitchFamily="49" charset="-128"/>
                <a:cs typeface="ＭＳ Ｐゴシック" pitchFamily="50" charset="-128"/>
              </a:rPr>
              <a:t>　</a:t>
            </a:r>
            <a:endParaRPr kumimoji="1" 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2" name="Oval 40"/>
          <p:cNvSpPr>
            <a:spLocks noChangeArrowheads="1"/>
          </p:cNvSpPr>
          <p:nvPr/>
        </p:nvSpPr>
        <p:spPr bwMode="auto">
          <a:xfrm>
            <a:off x="6315358" y="4292277"/>
            <a:ext cx="893762" cy="893763"/>
          </a:xfrm>
          <a:prstGeom prst="ellipse">
            <a:avLst/>
          </a:prstGeom>
          <a:noFill/>
          <a:ln w="288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93434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スライド 1 - &amp;quot;論理演算と論理回路&amp;quot;&quot;/&gt;&lt;property id=&quot;20307&quot; value=&quot;256&quot;/&gt;&lt;/object&gt;&lt;object type=&quot;3&quot; unique_id=&quot;10038&quot;&gt;&lt;property id=&quot;20148&quot; value=&quot;5&quot;/&gt;&lt;property id=&quot;20300&quot; value=&quot;スライド 2 - &amp;quot;論理回路とＭＩＬ記号&amp;quot;&quot;/&gt;&lt;property id=&quot;20307&quot; value=&quot;257&quot;/&gt;&lt;/object&gt;&lt;object type=&quot;3&quot; unique_id=&quot;10039&quot;&gt;&lt;property id=&quot;20148&quot; value=&quot;5&quot;/&gt;&lt;property id=&quot;20300&quot; value=&quot;スライド 3&quot;/&gt;&lt;property id=&quot;20307&quot; value=&quot;258&quot;/&gt;&lt;/object&gt;&lt;object type=&quot;3&quot; unique_id=&quot;10040&quot;&gt;&lt;property id=&quot;20148&quot; value=&quot;5&quot;/&gt;&lt;property id=&quot;20300&quot; value=&quot;スライド 4 - &amp;quot;論理和&amp;quot;&quot;/&gt;&lt;property id=&quot;20307&quot; value=&quot;259&quot;/&gt;&lt;/object&gt;&lt;object type=&quot;3&quot; unique_id=&quot;10041&quot;&gt;&lt;property id=&quot;20148&quot; value=&quot;5&quot;/&gt;&lt;property id=&quot;20300&quot; value=&quot;スライド 5 - &amp;quot;真理値表、ＭＩＬ記号、ベン図の表現&amp;quot;&quot;/&gt;&lt;property id=&quot;20307&quot; value=&quot;260&quot;/&gt;&lt;/object&gt;&lt;object type=&quot;3&quot; unique_id=&quot;10042&quot;&gt;&lt;property id=&quot;20148&quot; value=&quot;5&quot;/&gt;&lt;property id=&quot;20300&quot; value=&quot;スライド 6 - &amp;quot;論理積&amp;quot;&quot;/&gt;&lt;property id=&quot;20307&quot; value=&quot;261&quot;/&gt;&lt;/object&gt;&lt;object type=&quot;3&quot; unique_id=&quot;10075&quot;&gt;&lt;property id=&quot;20148&quot; value=&quot;5&quot;/&gt;&lt;property id=&quot;20300&quot; value=&quot;スライド 7 - &amp;quot;真理値表、ＭＩＬ記号、ベン図の表現&amp;quot;&quot;/&gt;&lt;property id=&quot;20307&quot; value=&quot;262&quot;/&gt;&lt;/object&gt;&lt;object type=&quot;3&quot; unique_id=&quot;10076&quot;&gt;&lt;property id=&quot;20148&quot; value=&quot;5&quot;/&gt;&lt;property id=&quot;20300&quot; value=&quot;スライド 8 - &amp;quot;否定&amp;quot;&quot;/&gt;&lt;property id=&quot;20307&quot; value=&quot;263&quot;/&gt;&lt;/object&gt;&lt;object type=&quot;3&quot; unique_id=&quot;10167&quot;&gt;&lt;property id=&quot;20148&quot; value=&quot;5&quot;/&gt;&lt;property id=&quot;20300&quot; value=&quot;スライド 9 - &amp;quot;真理値表、ＭＩＬ記号、ベン図の表現&amp;quot;&quot;/&gt;&lt;property id=&quot;20307&quot; value=&quot;264&quot;/&gt;&lt;/object&gt;&lt;object type=&quot;3&quot; unique_id=&quot;10168&quot;&gt;&lt;property id=&quot;20148&quot; value=&quot;5&quot;/&gt;&lt;property id=&quot;20300&quot; value=&quot;スライド 10 - &amp;quot;排他的論理和&amp;quot;&quot;/&gt;&lt;property id=&quot;20307&quot; value=&quot;265&quot;/&gt;&lt;/object&gt;&lt;object type=&quot;3&quot; unique_id=&quot;10169&quot;&gt;&lt;property id=&quot;20148&quot; value=&quot;5&quot;/&gt;&lt;property id=&quot;20300&quot; value=&quot;スライド 11 - &amp;quot;真理値表、ＭＩＬ記号、ベン図の表現&amp;quot;&quot;/&gt;&lt;property id=&quot;20307&quot; value=&quot;266&quot;/&gt;&lt;/object&gt;&lt;object type=&quot;3&quot; unique_id=&quot;10170&quot;&gt;&lt;property id=&quot;20148&quot; value=&quot;5&quot;/&gt;&lt;property id=&quot;20300&quot; value=&quot;スライド 12 - &amp;quot;否定論理積&amp;quot;&quot;/&gt;&lt;property id=&quot;20307&quot; value=&quot;267&quot;/&gt;&lt;/object&gt;&lt;object type=&quot;3&quot; unique_id=&quot;10171&quot;&gt;&lt;property id=&quot;20148&quot; value=&quot;5&quot;/&gt;&lt;property id=&quot;20300&quot; value=&quot;スライド 13 - &amp;quot;真理値表、ＭＩＬ記号、ベン図の表現&amp;quot;&quot;/&gt;&lt;property id=&quot;20307&quot; value=&quot;268&quot;/&gt;&lt;/object&gt;&lt;object type=&quot;3&quot; unique_id=&quot;10172&quot;&gt;&lt;property id=&quot;20148&quot; value=&quot;5&quot;/&gt;&lt;property id=&quot;20300&quot; value=&quot;スライド 14 - &amp;quot;否定論理和&amp;quot;&quot;/&gt;&lt;property id=&quot;20307&quot; value=&quot;269&quot;/&gt;&lt;/object&gt;&lt;object type=&quot;3&quot; unique_id=&quot;10173&quot;&gt;&lt;property id=&quot;20148&quot; value=&quot;5&quot;/&gt;&lt;property id=&quot;20300&quot; value=&quot;スライド 15 - &amp;quot;真理値表、ＭＩＬ記号、ベン図の表現&amp;quot;&quot;/&gt;&lt;property id=&quot;20307&quot; value=&quot;270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410</TotalTime>
  <Words>1220</Words>
  <Application>Microsoft Office PowerPoint</Application>
  <PresentationFormat>画面に合わせる (4:3)</PresentationFormat>
  <Paragraphs>190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7" baseType="lpstr">
      <vt:lpstr>ＭＳ Ｐゴシック</vt:lpstr>
      <vt:lpstr>ＭＳ ゴシック</vt:lpstr>
      <vt:lpstr>ＭＳ 明朝</vt:lpstr>
      <vt:lpstr>ｼｽﾃﾑ明朝</vt:lpstr>
      <vt:lpstr>Arial</vt:lpstr>
      <vt:lpstr>Calibri</vt:lpstr>
      <vt:lpstr>Symbol</vt:lpstr>
      <vt:lpstr>ウェーブ</vt:lpstr>
      <vt:lpstr>論理演算と論理回路</vt:lpstr>
      <vt:lpstr>論理回路とＭＩＬ記号</vt:lpstr>
      <vt:lpstr>PowerPoint プレゼンテーション</vt:lpstr>
      <vt:lpstr>論理和</vt:lpstr>
      <vt:lpstr>論理和の表現</vt:lpstr>
      <vt:lpstr>真理値表、ＭＩＬ記号、ベン図の表現</vt:lpstr>
      <vt:lpstr>論理積</vt:lpstr>
      <vt:lpstr>論理積の表現</vt:lpstr>
      <vt:lpstr>真理値表、ＭＩＬ記号、ベン図の表現</vt:lpstr>
      <vt:lpstr>否定</vt:lpstr>
      <vt:lpstr>否定の表現</vt:lpstr>
      <vt:lpstr>真理値表、ＭＩＬ記号、ベン図の表現</vt:lpstr>
      <vt:lpstr>排他的論理和</vt:lpstr>
      <vt:lpstr>排他的論理和の表現</vt:lpstr>
      <vt:lpstr>真理値表、ＭＩＬ記号、ベン図の表現</vt:lpstr>
      <vt:lpstr>否定論理積</vt:lpstr>
      <vt:lpstr>真理値表、ＭＩＬ記号、ベン図の表現</vt:lpstr>
      <vt:lpstr>否定論理和</vt:lpstr>
      <vt:lpstr>真理値表、ＭＩＬ記号、ベン図の表現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論理演算と論理回路</dc:title>
  <dc:creator>加藤正夫</dc:creator>
  <cp:lastModifiedBy>加藤正夫</cp:lastModifiedBy>
  <cp:revision>12</cp:revision>
  <dcterms:created xsi:type="dcterms:W3CDTF">2012-12-13T13:11:28Z</dcterms:created>
  <dcterms:modified xsi:type="dcterms:W3CDTF">2021-03-13T11:04:48Z</dcterms:modified>
</cp:coreProperties>
</file>