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61" r:id="rId8"/>
    <p:sldId id="262" r:id="rId9"/>
    <p:sldId id="263" r:id="rId10"/>
    <p:sldId id="264" r:id="rId11"/>
    <p:sldId id="274" r:id="rId12"/>
    <p:sldId id="265" r:id="rId13"/>
    <p:sldId id="266" r:id="rId14"/>
    <p:sldId id="267" r:id="rId15"/>
    <p:sldId id="275" r:id="rId16"/>
    <p:sldId id="268" r:id="rId17"/>
    <p:sldId id="269" r:id="rId18"/>
    <p:sldId id="270" r:id="rId19"/>
    <p:sldId id="271" r:id="rId20"/>
    <p:sldId id="276" r:id="rId21"/>
    <p:sldId id="272" r:id="rId22"/>
  </p:sldIdLst>
  <p:sldSz cx="9144000" cy="6858000" type="screen4x3"/>
  <p:notesSz cx="6858000" cy="9144000"/>
  <p:custDataLst>
    <p:tags r:id="rId23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4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E4C2-F49C-4B14-854A-8D08D4E956A3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B321-865D-4221-B6D7-67650D8F3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E4C2-F49C-4B14-854A-8D08D4E956A3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B321-865D-4221-B6D7-67650D8F3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E4C2-F49C-4B14-854A-8D08D4E956A3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B321-865D-4221-B6D7-67650D8F3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E4C2-F49C-4B14-854A-8D08D4E956A3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B321-865D-4221-B6D7-67650D8F3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E4C2-F49C-4B14-854A-8D08D4E956A3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B321-865D-4221-B6D7-67650D8F3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E4C2-F49C-4B14-854A-8D08D4E956A3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B321-865D-4221-B6D7-67650D8F3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E4C2-F49C-4B14-854A-8D08D4E956A3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B321-865D-4221-B6D7-67650D8F3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E4C2-F49C-4B14-854A-8D08D4E956A3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B321-865D-4221-B6D7-67650D8F3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E4C2-F49C-4B14-854A-8D08D4E956A3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B321-865D-4221-B6D7-67650D8F3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E4C2-F49C-4B14-854A-8D08D4E956A3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B321-865D-4221-B6D7-67650D8F3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E4C2-F49C-4B14-854A-8D08D4E956A3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B321-865D-4221-B6D7-67650D8F3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5EEE4C2-F49C-4B14-854A-8D08D4E956A3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AAEB321-865D-4221-B6D7-67650D8F3DC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036712"/>
          </a:xfrm>
        </p:spPr>
        <p:txBody>
          <a:bodyPr>
            <a:normAutofit/>
          </a:bodyPr>
          <a:lstStyle/>
          <a:p>
            <a:r>
              <a:rPr kumimoji="1" lang="ja-JP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  <a:ea typeface="ＤＦ勘亭流" panose="02010609000101010101" pitchFamily="1" charset="-128"/>
              </a:rPr>
              <a:t>論理演算応用</a:t>
            </a:r>
          </a:p>
        </p:txBody>
      </p:sp>
    </p:spTree>
    <p:extLst>
      <p:ext uri="{BB962C8B-B14F-4D97-AF65-F5344CB8AC3E}">
        <p14:creationId xmlns:p14="http://schemas.microsoft.com/office/powerpoint/2010/main" val="3586342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930432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エンコーダ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02479" y="2596327"/>
            <a:ext cx="773904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①　</a:t>
            </a:r>
            <a:r>
              <a:rPr lang="ja-JP" altLang="en-US" sz="2400" b="1" dirty="0"/>
              <a:t>エンコーダは、デコーダの反対の機能で、</a:t>
            </a:r>
          </a:p>
          <a:p>
            <a:r>
              <a:rPr lang="ja-JP" altLang="en-US" sz="2400" b="1" dirty="0"/>
              <a:t>　　　　　　　　　　　　　　　　　　　　　　　符号化機能をもつ。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②　複数の入力のうち１つだけが１となり、</a:t>
            </a:r>
          </a:p>
          <a:p>
            <a:r>
              <a:rPr lang="ja-JP" altLang="en-US" sz="2400" b="1" dirty="0"/>
              <a:t>　　　　１になった入力に対応する出力パターンを生成する。</a:t>
            </a:r>
            <a:endParaRPr kumimoji="1" lang="ja-JP" altLang="en-US" sz="2400" b="1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915816" y="4941168"/>
            <a:ext cx="3003550" cy="1279525"/>
            <a:chOff x="9" y="57"/>
            <a:chExt cx="1892" cy="80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585" y="321"/>
              <a:ext cx="1" cy="5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585" y="326"/>
              <a:ext cx="3" cy="4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587" y="302"/>
              <a:ext cx="118" cy="52"/>
              <a:chOff x="587" y="302"/>
              <a:chExt cx="118" cy="52"/>
            </a:xfrm>
          </p:grpSpPr>
          <p:sp>
            <p:nvSpPr>
              <p:cNvPr id="32" name="Line 6"/>
              <p:cNvSpPr>
                <a:spLocks noChangeShapeType="1"/>
              </p:cNvSpPr>
              <p:nvPr/>
            </p:nvSpPr>
            <p:spPr bwMode="auto">
              <a:xfrm>
                <a:off x="587" y="328"/>
                <a:ext cx="118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" name="Freeform 7"/>
              <p:cNvSpPr>
                <a:spLocks noChangeArrowheads="1"/>
              </p:cNvSpPr>
              <p:nvPr/>
            </p:nvSpPr>
            <p:spPr bwMode="auto">
              <a:xfrm>
                <a:off x="642" y="302"/>
                <a:ext cx="63" cy="52"/>
              </a:xfrm>
              <a:custGeom>
                <a:avLst/>
                <a:gdLst>
                  <a:gd name="T0" fmla="*/ 0 w 21600"/>
                  <a:gd name="T1" fmla="*/ 21600 h 21600"/>
                  <a:gd name="T2" fmla="*/ 21600 w 21600"/>
                  <a:gd name="T3" fmla="*/ 10919 h 21600"/>
                  <a:gd name="T4" fmla="*/ 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>
                    <a:moveTo>
                      <a:pt x="0" y="21600"/>
                    </a:moveTo>
                    <a:lnTo>
                      <a:pt x="21600" y="10919"/>
                    </a:lnTo>
                    <a:lnTo>
                      <a:pt x="0" y="0"/>
                    </a:lnTo>
                  </a:path>
                </a:pathLst>
              </a:custGeom>
              <a:noFill/>
              <a:ln w="288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585" y="547"/>
              <a:ext cx="1" cy="4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585" y="521"/>
              <a:ext cx="112" cy="52"/>
              <a:chOff x="585" y="521"/>
              <a:chExt cx="112" cy="52"/>
            </a:xfrm>
          </p:grpSpPr>
          <p:sp>
            <p:nvSpPr>
              <p:cNvPr id="30" name="Line 10"/>
              <p:cNvSpPr>
                <a:spLocks noChangeShapeType="1"/>
              </p:cNvSpPr>
              <p:nvPr/>
            </p:nvSpPr>
            <p:spPr bwMode="auto">
              <a:xfrm>
                <a:off x="585" y="547"/>
                <a:ext cx="112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1" name="Freeform 11"/>
              <p:cNvSpPr>
                <a:spLocks noChangeArrowheads="1"/>
              </p:cNvSpPr>
              <p:nvPr/>
            </p:nvSpPr>
            <p:spPr bwMode="auto">
              <a:xfrm>
                <a:off x="634" y="521"/>
                <a:ext cx="63" cy="52"/>
              </a:xfrm>
              <a:custGeom>
                <a:avLst/>
                <a:gdLst>
                  <a:gd name="T0" fmla="*/ 0 w 21600"/>
                  <a:gd name="T1" fmla="*/ 21600 h 21600"/>
                  <a:gd name="T2" fmla="*/ 21600 w 21600"/>
                  <a:gd name="T3" fmla="*/ 10919 h 21600"/>
                  <a:gd name="T4" fmla="*/ 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>
                    <a:moveTo>
                      <a:pt x="0" y="21600"/>
                    </a:moveTo>
                    <a:lnTo>
                      <a:pt x="21600" y="10919"/>
                    </a:lnTo>
                    <a:lnTo>
                      <a:pt x="0" y="0"/>
                    </a:lnTo>
                  </a:path>
                </a:pathLst>
              </a:custGeom>
              <a:noFill/>
              <a:ln w="288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10" name="Rectangle 12"/>
            <p:cNvSpPr>
              <a:spLocks noChangeArrowheads="1"/>
            </p:cNvSpPr>
            <p:nvPr/>
          </p:nvSpPr>
          <p:spPr bwMode="auto">
            <a:xfrm>
              <a:off x="125" y="145"/>
              <a:ext cx="454" cy="563"/>
            </a:xfrm>
            <a:prstGeom prst="rect">
              <a:avLst/>
            </a:prstGeom>
            <a:noFill/>
            <a:ln w="288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11" name="Group 13"/>
            <p:cNvGrpSpPr>
              <a:grpSpLocks/>
            </p:cNvGrpSpPr>
            <p:nvPr/>
          </p:nvGrpSpPr>
          <p:grpSpPr bwMode="auto">
            <a:xfrm>
              <a:off x="9" y="232"/>
              <a:ext cx="113" cy="51"/>
              <a:chOff x="9" y="232"/>
              <a:chExt cx="113" cy="51"/>
            </a:xfrm>
          </p:grpSpPr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9" y="258"/>
                <a:ext cx="113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9" name="Freeform 15"/>
              <p:cNvSpPr>
                <a:spLocks noChangeArrowheads="1"/>
              </p:cNvSpPr>
              <p:nvPr/>
            </p:nvSpPr>
            <p:spPr bwMode="auto">
              <a:xfrm>
                <a:off x="59" y="232"/>
                <a:ext cx="63" cy="51"/>
              </a:xfrm>
              <a:custGeom>
                <a:avLst/>
                <a:gdLst>
                  <a:gd name="T0" fmla="*/ 0 w 21600"/>
                  <a:gd name="T1" fmla="*/ 21600 h 21600"/>
                  <a:gd name="T2" fmla="*/ 21600 w 21600"/>
                  <a:gd name="T3" fmla="*/ 10919 h 21600"/>
                  <a:gd name="T4" fmla="*/ 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>
                    <a:moveTo>
                      <a:pt x="0" y="21600"/>
                    </a:moveTo>
                    <a:lnTo>
                      <a:pt x="21600" y="10919"/>
                    </a:lnTo>
                    <a:lnTo>
                      <a:pt x="0" y="0"/>
                    </a:lnTo>
                  </a:path>
                </a:pathLst>
              </a:custGeom>
              <a:noFill/>
              <a:ln w="288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2" name="Group 16"/>
            <p:cNvGrpSpPr>
              <a:grpSpLocks/>
            </p:cNvGrpSpPr>
            <p:nvPr/>
          </p:nvGrpSpPr>
          <p:grpSpPr bwMode="auto">
            <a:xfrm>
              <a:off x="9" y="344"/>
              <a:ext cx="113" cy="52"/>
              <a:chOff x="9" y="344"/>
              <a:chExt cx="113" cy="52"/>
            </a:xfrm>
          </p:grpSpPr>
          <p:sp>
            <p:nvSpPr>
              <p:cNvPr id="26" name="Line 17"/>
              <p:cNvSpPr>
                <a:spLocks noChangeShapeType="1"/>
              </p:cNvSpPr>
              <p:nvPr/>
            </p:nvSpPr>
            <p:spPr bwMode="auto">
              <a:xfrm>
                <a:off x="9" y="370"/>
                <a:ext cx="113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7" name="Freeform 18"/>
              <p:cNvSpPr>
                <a:spLocks noChangeArrowheads="1"/>
              </p:cNvSpPr>
              <p:nvPr/>
            </p:nvSpPr>
            <p:spPr bwMode="auto">
              <a:xfrm>
                <a:off x="59" y="344"/>
                <a:ext cx="63" cy="52"/>
              </a:xfrm>
              <a:custGeom>
                <a:avLst/>
                <a:gdLst>
                  <a:gd name="T0" fmla="*/ 0 w 21600"/>
                  <a:gd name="T1" fmla="*/ 21600 h 21600"/>
                  <a:gd name="T2" fmla="*/ 21600 w 21600"/>
                  <a:gd name="T3" fmla="*/ 10919 h 21600"/>
                  <a:gd name="T4" fmla="*/ 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>
                    <a:moveTo>
                      <a:pt x="0" y="21600"/>
                    </a:moveTo>
                    <a:lnTo>
                      <a:pt x="21600" y="10919"/>
                    </a:lnTo>
                    <a:lnTo>
                      <a:pt x="0" y="0"/>
                    </a:lnTo>
                  </a:path>
                </a:pathLst>
              </a:custGeom>
              <a:noFill/>
              <a:ln w="288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3" name="Group 19"/>
            <p:cNvGrpSpPr>
              <a:grpSpLocks/>
            </p:cNvGrpSpPr>
            <p:nvPr/>
          </p:nvGrpSpPr>
          <p:grpSpPr bwMode="auto">
            <a:xfrm>
              <a:off x="9" y="457"/>
              <a:ext cx="113" cy="52"/>
              <a:chOff x="9" y="457"/>
              <a:chExt cx="113" cy="52"/>
            </a:xfrm>
          </p:grpSpPr>
          <p:sp>
            <p:nvSpPr>
              <p:cNvPr id="24" name="Line 20"/>
              <p:cNvSpPr>
                <a:spLocks noChangeShapeType="1"/>
              </p:cNvSpPr>
              <p:nvPr/>
            </p:nvSpPr>
            <p:spPr bwMode="auto">
              <a:xfrm>
                <a:off x="9" y="483"/>
                <a:ext cx="113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5" name="Freeform 21"/>
              <p:cNvSpPr>
                <a:spLocks noChangeArrowheads="1"/>
              </p:cNvSpPr>
              <p:nvPr/>
            </p:nvSpPr>
            <p:spPr bwMode="auto">
              <a:xfrm>
                <a:off x="59" y="457"/>
                <a:ext cx="63" cy="52"/>
              </a:xfrm>
              <a:custGeom>
                <a:avLst/>
                <a:gdLst>
                  <a:gd name="T0" fmla="*/ 0 w 21600"/>
                  <a:gd name="T1" fmla="*/ 21600 h 21600"/>
                  <a:gd name="T2" fmla="*/ 21600 w 21600"/>
                  <a:gd name="T3" fmla="*/ 10919 h 21600"/>
                  <a:gd name="T4" fmla="*/ 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>
                    <a:moveTo>
                      <a:pt x="0" y="21600"/>
                    </a:moveTo>
                    <a:lnTo>
                      <a:pt x="21600" y="10919"/>
                    </a:lnTo>
                    <a:lnTo>
                      <a:pt x="0" y="0"/>
                    </a:lnTo>
                  </a:path>
                </a:pathLst>
              </a:custGeom>
              <a:noFill/>
              <a:ln w="288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4" name="Group 22"/>
            <p:cNvGrpSpPr>
              <a:grpSpLocks/>
            </p:cNvGrpSpPr>
            <p:nvPr/>
          </p:nvGrpSpPr>
          <p:grpSpPr bwMode="auto">
            <a:xfrm>
              <a:off x="9" y="574"/>
              <a:ext cx="113" cy="51"/>
              <a:chOff x="9" y="574"/>
              <a:chExt cx="113" cy="51"/>
            </a:xfrm>
          </p:grpSpPr>
          <p:sp>
            <p:nvSpPr>
              <p:cNvPr id="22" name="Line 23"/>
              <p:cNvSpPr>
                <a:spLocks noChangeShapeType="1"/>
              </p:cNvSpPr>
              <p:nvPr/>
            </p:nvSpPr>
            <p:spPr bwMode="auto">
              <a:xfrm>
                <a:off x="9" y="600"/>
                <a:ext cx="113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3" name="Freeform 24"/>
              <p:cNvSpPr>
                <a:spLocks noChangeArrowheads="1"/>
              </p:cNvSpPr>
              <p:nvPr/>
            </p:nvSpPr>
            <p:spPr bwMode="auto">
              <a:xfrm>
                <a:off x="59" y="574"/>
                <a:ext cx="63" cy="51"/>
              </a:xfrm>
              <a:custGeom>
                <a:avLst/>
                <a:gdLst>
                  <a:gd name="T0" fmla="*/ 0 w 21600"/>
                  <a:gd name="T1" fmla="*/ 21600 h 21600"/>
                  <a:gd name="T2" fmla="*/ 21600 w 21600"/>
                  <a:gd name="T3" fmla="*/ 10919 h 21600"/>
                  <a:gd name="T4" fmla="*/ 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>
                    <a:moveTo>
                      <a:pt x="0" y="21600"/>
                    </a:moveTo>
                    <a:lnTo>
                      <a:pt x="21600" y="10919"/>
                    </a:lnTo>
                    <a:lnTo>
                      <a:pt x="0" y="0"/>
                    </a:lnTo>
                  </a:path>
                </a:pathLst>
              </a:custGeom>
              <a:noFill/>
              <a:ln w="288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15" name="Text Box 25"/>
            <p:cNvSpPr txBox="1">
              <a:spLocks noChangeArrowheads="1"/>
            </p:cNvSpPr>
            <p:nvPr/>
          </p:nvSpPr>
          <p:spPr bwMode="auto">
            <a:xfrm>
              <a:off x="146" y="200"/>
              <a:ext cx="174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Ｑ</a:t>
              </a:r>
              <a:r>
                <a:rPr kumimoji="1" lang="ja-JP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6" name="Text Box 26"/>
            <p:cNvSpPr txBox="1">
              <a:spLocks noChangeArrowheads="1"/>
            </p:cNvSpPr>
            <p:nvPr/>
          </p:nvSpPr>
          <p:spPr bwMode="auto">
            <a:xfrm>
              <a:off x="146" y="320"/>
              <a:ext cx="17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Ｑ</a:t>
              </a:r>
              <a:r>
                <a:rPr kumimoji="1" lang="ja-JP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7" name="Text Box 27"/>
            <p:cNvSpPr txBox="1">
              <a:spLocks noChangeArrowheads="1"/>
            </p:cNvSpPr>
            <p:nvPr/>
          </p:nvSpPr>
          <p:spPr bwMode="auto">
            <a:xfrm>
              <a:off x="146" y="429"/>
              <a:ext cx="174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Ｑ</a:t>
              </a:r>
              <a:r>
                <a:rPr kumimoji="1" lang="ja-JP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２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8" name="Text Box 28"/>
            <p:cNvSpPr txBox="1">
              <a:spLocks noChangeArrowheads="1"/>
            </p:cNvSpPr>
            <p:nvPr/>
          </p:nvSpPr>
          <p:spPr bwMode="auto">
            <a:xfrm>
              <a:off x="146" y="545"/>
              <a:ext cx="17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Ｑ</a:t>
              </a:r>
              <a:r>
                <a:rPr kumimoji="1" lang="ja-JP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３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9" name="Text Box 29"/>
            <p:cNvSpPr txBox="1">
              <a:spLocks noChangeArrowheads="1"/>
            </p:cNvSpPr>
            <p:nvPr/>
          </p:nvSpPr>
          <p:spPr bwMode="auto">
            <a:xfrm>
              <a:off x="378" y="274"/>
              <a:ext cx="17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Ｄ</a:t>
              </a:r>
              <a:r>
                <a:rPr kumimoji="1" lang="ja-JP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0" name="Text Box 30"/>
            <p:cNvSpPr txBox="1">
              <a:spLocks noChangeArrowheads="1"/>
            </p:cNvSpPr>
            <p:nvPr/>
          </p:nvSpPr>
          <p:spPr bwMode="auto">
            <a:xfrm>
              <a:off x="378" y="487"/>
              <a:ext cx="174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Ｄ</a:t>
              </a:r>
              <a:r>
                <a:rPr kumimoji="1" lang="ja-JP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1" name="Text Box 31"/>
            <p:cNvSpPr txBox="1">
              <a:spLocks noChangeArrowheads="1"/>
            </p:cNvSpPr>
            <p:nvPr/>
          </p:nvSpPr>
          <p:spPr bwMode="auto">
            <a:xfrm>
              <a:off x="806" y="57"/>
              <a:ext cx="1095" cy="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Ｑ</a:t>
              </a:r>
              <a:r>
                <a:rPr kumimoji="1" lang="ja-JP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０</a:t>
              </a:r>
              <a:r>
                <a:rPr kumimoji="1" lang="ja-JP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Ｑ</a:t>
              </a:r>
              <a:r>
                <a:rPr kumimoji="1" lang="ja-JP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１</a:t>
              </a:r>
              <a:r>
                <a:rPr kumimoji="1" lang="ja-JP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Ｑ</a:t>
              </a:r>
              <a:r>
                <a:rPr kumimoji="1" lang="ja-JP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２</a:t>
              </a:r>
              <a:r>
                <a:rPr kumimoji="1" lang="ja-JP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Ｑ</a:t>
              </a:r>
              <a:r>
                <a:rPr kumimoji="1" lang="ja-JP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３</a:t>
              </a:r>
              <a:r>
                <a:rPr kumimoji="1" lang="ja-JP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Ｄ</a:t>
              </a:r>
              <a:r>
                <a:rPr kumimoji="1" lang="ja-JP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０</a:t>
              </a:r>
              <a:r>
                <a:rPr kumimoji="1" lang="ja-JP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Ｄ</a:t>
              </a:r>
              <a:r>
                <a:rPr kumimoji="1" lang="ja-JP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１ ０ ０ ０ ０ ０</a:t>
              </a:r>
              <a:endParaRPr kumimoji="1" 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０ １ ０ ０ １ ０ </a:t>
              </a:r>
              <a:endParaRPr kumimoji="1" 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０ ０ １ ０ ０ １ </a:t>
              </a:r>
              <a:endParaRPr kumimoji="1" 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０ ０ ０ １ １ １ </a:t>
              </a:r>
              <a:endParaRPr kumimoji="1" 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4625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DD47342C-779E-44D7-9789-D9A0919B80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8925610"/>
              </p:ext>
            </p:extLst>
          </p:nvPr>
        </p:nvGraphicFramePr>
        <p:xfrm>
          <a:off x="899592" y="1700808"/>
          <a:ext cx="3240360" cy="4076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花子" r:id="rId2" imgW="1476360" imgH="1857240" progId="HANAKO.Document.9">
                  <p:embed/>
                </p:oleObj>
              </mc:Choice>
              <mc:Fallback>
                <p:oleObj name="花子" r:id="rId2" imgW="1476360" imgH="1857240" progId="HANAKO.Document.9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99592" y="1700808"/>
                        <a:ext cx="3240360" cy="40765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EF3BFF4-9D35-42E3-A746-2FB0A0EAA485}"/>
              </a:ext>
            </a:extLst>
          </p:cNvPr>
          <p:cNvSpPr txBox="1"/>
          <p:nvPr/>
        </p:nvSpPr>
        <p:spPr>
          <a:xfrm>
            <a:off x="4932040" y="2780928"/>
            <a:ext cx="29523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Ｑ０Ｑ１Ｑ２Ｑ３Ｄ０Ｄ１</a:t>
            </a:r>
            <a:endParaRPr kumimoji="1" lang="en-US" altLang="ja-JP" sz="2400" dirty="0"/>
          </a:p>
          <a:p>
            <a:r>
              <a:rPr lang="en-US" altLang="ja-JP" sz="2400" dirty="0"/>
              <a:t>  </a:t>
            </a:r>
            <a:r>
              <a:rPr lang="ja-JP" altLang="en-US" sz="2400" dirty="0"/>
              <a:t>１　 ０　０　 ０　０　０</a:t>
            </a:r>
            <a:endParaRPr lang="en-US" altLang="ja-JP" sz="2400" dirty="0"/>
          </a:p>
          <a:p>
            <a:r>
              <a:rPr kumimoji="1" lang="en-US" altLang="ja-JP" sz="2400" dirty="0"/>
              <a:t>  </a:t>
            </a:r>
            <a:r>
              <a:rPr kumimoji="1" lang="ja-JP" altLang="en-US" sz="2400" dirty="0"/>
              <a:t>０　 １　０　 ０　１　０</a:t>
            </a:r>
            <a:endParaRPr kumimoji="1" lang="en-US" altLang="ja-JP" sz="2400" dirty="0"/>
          </a:p>
          <a:p>
            <a:r>
              <a:rPr lang="ja-JP" altLang="en-US" sz="2400" dirty="0"/>
              <a:t>  ０　 ０　１　 ０　０　１</a:t>
            </a:r>
            <a:endParaRPr lang="en-US" altLang="ja-JP" sz="2400" dirty="0"/>
          </a:p>
          <a:p>
            <a:r>
              <a:rPr lang="ja-JP" altLang="en-US" sz="2400" dirty="0"/>
              <a:t>  ０　 ０　０　 １　１　１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96466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30432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フリップフロップ回路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9552" y="2484925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①　フリップフロップ回路は、</a:t>
            </a:r>
            <a:endParaRPr lang="en-US" altLang="ja-JP" sz="2400" b="1" dirty="0"/>
          </a:p>
          <a:p>
            <a:r>
              <a:rPr lang="ja-JP" altLang="en-US" sz="2400" b="1" dirty="0"/>
              <a:t>　　　　０と１の二つの安定状態をもつ回路で、</a:t>
            </a:r>
            <a:endParaRPr lang="en-US" altLang="ja-JP" sz="2400" b="1" dirty="0"/>
          </a:p>
          <a:p>
            <a:r>
              <a:rPr lang="ja-JP" altLang="en-US" sz="2400" b="1" dirty="0"/>
              <a:t>　　　　　　　　　　　　　　順序回路の基本構成要素である。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②　２つの状態をとり、</a:t>
            </a:r>
            <a:endParaRPr lang="en-US" altLang="ja-JP" sz="2400" b="1" dirty="0"/>
          </a:p>
          <a:p>
            <a:r>
              <a:rPr lang="ja-JP" altLang="en-US" sz="2400" b="1" dirty="0"/>
              <a:t>　　　　どちらの状態にも安定する回路であり、</a:t>
            </a:r>
            <a:endParaRPr lang="en-US" altLang="ja-JP" sz="2400" b="1" dirty="0"/>
          </a:p>
          <a:p>
            <a:r>
              <a:rPr lang="ja-JP" altLang="en-US" sz="2400" b="1" dirty="0"/>
              <a:t>　　　　　　ある入力信号によって一方の状態に安定すると、</a:t>
            </a:r>
            <a:endParaRPr lang="en-US" altLang="ja-JP" sz="2400" b="1" dirty="0"/>
          </a:p>
          <a:p>
            <a:r>
              <a:rPr lang="ja-JP" altLang="en-US" sz="2400" b="1" dirty="0"/>
              <a:t>　　　　　　　　　次に他方の状態に変える入力信号がくるまで、</a:t>
            </a:r>
            <a:endParaRPr lang="en-US" altLang="ja-JP" sz="2400" b="1" dirty="0"/>
          </a:p>
          <a:p>
            <a:r>
              <a:rPr lang="ja-JP" altLang="en-US" sz="2400" b="1" dirty="0"/>
              <a:t>　　　　　　　　　　　　その状態を保つ。</a:t>
            </a:r>
            <a:endParaRPr lang="en-US" altLang="ja-JP" sz="2400" b="1" dirty="0"/>
          </a:p>
        </p:txBody>
      </p:sp>
    </p:spTree>
    <p:extLst>
      <p:ext uri="{BB962C8B-B14F-4D97-AF65-F5344CB8AC3E}">
        <p14:creationId xmlns:p14="http://schemas.microsoft.com/office/powerpoint/2010/main" val="896665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角丸四角形 88"/>
          <p:cNvSpPr/>
          <p:nvPr/>
        </p:nvSpPr>
        <p:spPr>
          <a:xfrm>
            <a:off x="1043608" y="3284984"/>
            <a:ext cx="7200800" cy="2808312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530921" y="3789040"/>
            <a:ext cx="6338888" cy="1982787"/>
            <a:chOff x="14" y="7"/>
            <a:chExt cx="3993" cy="1249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1875" y="50"/>
              <a:ext cx="621" cy="275"/>
              <a:chOff x="1875" y="50"/>
              <a:chExt cx="621" cy="275"/>
            </a:xfrm>
          </p:grpSpPr>
          <p:sp>
            <p:nvSpPr>
              <p:cNvPr id="79" name="Freeform 4"/>
              <p:cNvSpPr>
                <a:spLocks noChangeArrowheads="1"/>
              </p:cNvSpPr>
              <p:nvPr/>
            </p:nvSpPr>
            <p:spPr bwMode="auto">
              <a:xfrm>
                <a:off x="1972" y="57"/>
                <a:ext cx="43" cy="254"/>
              </a:xfrm>
              <a:custGeom>
                <a:avLst/>
                <a:gdLst>
                  <a:gd name="T0" fmla="*/ 0 w 21600"/>
                  <a:gd name="T1" fmla="*/ 0 h 21600"/>
                  <a:gd name="T2" fmla="*/ 21600 w 21600"/>
                  <a:gd name="T3" fmla="*/ 11089 h 21600"/>
                  <a:gd name="T4" fmla="*/ 2244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cubicBezTo>
                      <a:pt x="14026" y="3134"/>
                      <a:pt x="21600" y="7136"/>
                      <a:pt x="21600" y="11089"/>
                    </a:cubicBezTo>
                    <a:cubicBezTo>
                      <a:pt x="21600" y="14802"/>
                      <a:pt x="14587" y="18563"/>
                      <a:pt x="2244" y="21600"/>
                    </a:cubicBezTo>
                  </a:path>
                </a:pathLst>
              </a:custGeom>
              <a:noFill/>
              <a:ln w="28800">
                <a:solidFill>
                  <a:srgbClr val="000000"/>
                </a:solidFill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0" name="Line 5"/>
              <p:cNvSpPr>
                <a:spLocks noChangeShapeType="1"/>
              </p:cNvSpPr>
              <p:nvPr/>
            </p:nvSpPr>
            <p:spPr bwMode="auto">
              <a:xfrm>
                <a:off x="1981" y="50"/>
                <a:ext cx="141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1" name="Freeform 6"/>
              <p:cNvSpPr>
                <a:spLocks noChangeArrowheads="1"/>
              </p:cNvSpPr>
              <p:nvPr/>
            </p:nvSpPr>
            <p:spPr bwMode="auto">
              <a:xfrm>
                <a:off x="2103" y="50"/>
                <a:ext cx="265" cy="138"/>
              </a:xfrm>
              <a:custGeom>
                <a:avLst/>
                <a:gdLst>
                  <a:gd name="T0" fmla="*/ 0 w 21600"/>
                  <a:gd name="T1" fmla="*/ 89 h 21600"/>
                  <a:gd name="T2" fmla="*/ 1569 w 21600"/>
                  <a:gd name="T3" fmla="*/ 0 h 21600"/>
                  <a:gd name="T4" fmla="*/ 2160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>
                    <a:moveTo>
                      <a:pt x="0" y="89"/>
                    </a:moveTo>
                    <a:cubicBezTo>
                      <a:pt x="508" y="89"/>
                      <a:pt x="1062" y="0"/>
                      <a:pt x="1569" y="0"/>
                    </a:cubicBezTo>
                    <a:cubicBezTo>
                      <a:pt x="9831" y="0"/>
                      <a:pt x="17492" y="8267"/>
                      <a:pt x="21600" y="21600"/>
                    </a:cubicBezTo>
                  </a:path>
                </a:pathLst>
              </a:custGeom>
              <a:noFill/>
              <a:ln w="28800">
                <a:solidFill>
                  <a:srgbClr val="000000"/>
                </a:solidFill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" name="Line 7"/>
              <p:cNvSpPr>
                <a:spLocks noChangeShapeType="1"/>
              </p:cNvSpPr>
              <p:nvPr/>
            </p:nvSpPr>
            <p:spPr bwMode="auto">
              <a:xfrm>
                <a:off x="1981" y="325"/>
                <a:ext cx="141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" name="Freeform 8"/>
              <p:cNvSpPr>
                <a:spLocks noChangeArrowheads="1"/>
              </p:cNvSpPr>
              <p:nvPr/>
            </p:nvSpPr>
            <p:spPr bwMode="auto">
              <a:xfrm>
                <a:off x="2103" y="187"/>
                <a:ext cx="265" cy="138"/>
              </a:xfrm>
              <a:custGeom>
                <a:avLst/>
                <a:gdLst>
                  <a:gd name="T0" fmla="*/ 21600 w 21600"/>
                  <a:gd name="T1" fmla="*/ 0 h 21600"/>
                  <a:gd name="T2" fmla="*/ 1569 w 21600"/>
                  <a:gd name="T3" fmla="*/ 21600 h 21600"/>
                  <a:gd name="T4" fmla="*/ 0 w 21600"/>
                  <a:gd name="T5" fmla="*/ 2151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>
                    <a:moveTo>
                      <a:pt x="21600" y="0"/>
                    </a:moveTo>
                    <a:cubicBezTo>
                      <a:pt x="17492" y="13279"/>
                      <a:pt x="9831" y="21600"/>
                      <a:pt x="1569" y="21600"/>
                    </a:cubicBezTo>
                    <a:cubicBezTo>
                      <a:pt x="1062" y="21600"/>
                      <a:pt x="508" y="21511"/>
                      <a:pt x="0" y="21511"/>
                    </a:cubicBezTo>
                  </a:path>
                </a:pathLst>
              </a:custGeom>
              <a:noFill/>
              <a:ln w="28800">
                <a:solidFill>
                  <a:srgbClr val="000000"/>
                </a:solidFill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" name="Line 9"/>
              <p:cNvSpPr>
                <a:spLocks noChangeShapeType="1"/>
              </p:cNvSpPr>
              <p:nvPr/>
            </p:nvSpPr>
            <p:spPr bwMode="auto">
              <a:xfrm>
                <a:off x="2371" y="187"/>
                <a:ext cx="125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" name="Line 10"/>
              <p:cNvSpPr>
                <a:spLocks noChangeShapeType="1"/>
              </p:cNvSpPr>
              <p:nvPr/>
            </p:nvSpPr>
            <p:spPr bwMode="auto">
              <a:xfrm>
                <a:off x="1875" y="102"/>
                <a:ext cx="122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" name="Line 11"/>
              <p:cNvSpPr>
                <a:spLocks noChangeShapeType="1"/>
              </p:cNvSpPr>
              <p:nvPr/>
            </p:nvSpPr>
            <p:spPr bwMode="auto">
              <a:xfrm>
                <a:off x="1875" y="272"/>
                <a:ext cx="122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7" name="Line 12"/>
              <p:cNvSpPr>
                <a:spLocks noChangeShapeType="1"/>
              </p:cNvSpPr>
              <p:nvPr/>
            </p:nvSpPr>
            <p:spPr bwMode="auto">
              <a:xfrm>
                <a:off x="1875" y="102"/>
                <a:ext cx="122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8" name="Line 13"/>
              <p:cNvSpPr>
                <a:spLocks noChangeShapeType="1"/>
              </p:cNvSpPr>
              <p:nvPr/>
            </p:nvSpPr>
            <p:spPr bwMode="auto">
              <a:xfrm>
                <a:off x="1875" y="272"/>
                <a:ext cx="122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5" name="Rectangle 14"/>
            <p:cNvSpPr>
              <a:spLocks noChangeArrowheads="1"/>
            </p:cNvSpPr>
            <p:nvPr/>
          </p:nvSpPr>
          <p:spPr bwMode="auto">
            <a:xfrm>
              <a:off x="14" y="7"/>
              <a:ext cx="836" cy="1011"/>
            </a:xfrm>
            <a:prstGeom prst="rect">
              <a:avLst/>
            </a:prstGeom>
            <a:noFill/>
            <a:ln w="14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" name="Line 15"/>
            <p:cNvSpPr>
              <a:spLocks noChangeShapeType="1"/>
            </p:cNvSpPr>
            <p:nvPr/>
          </p:nvSpPr>
          <p:spPr bwMode="auto">
            <a:xfrm>
              <a:off x="14" y="412"/>
              <a:ext cx="836" cy="1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" name="Line 16"/>
            <p:cNvSpPr>
              <a:spLocks noChangeShapeType="1"/>
            </p:cNvSpPr>
            <p:nvPr/>
          </p:nvSpPr>
          <p:spPr bwMode="auto">
            <a:xfrm>
              <a:off x="431" y="7"/>
              <a:ext cx="1" cy="1011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Line 17"/>
            <p:cNvSpPr>
              <a:spLocks noChangeShapeType="1"/>
            </p:cNvSpPr>
            <p:nvPr/>
          </p:nvSpPr>
          <p:spPr bwMode="auto">
            <a:xfrm>
              <a:off x="14" y="209"/>
              <a:ext cx="844" cy="1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" name="Line 18"/>
            <p:cNvSpPr>
              <a:spLocks noChangeShapeType="1"/>
            </p:cNvSpPr>
            <p:nvPr/>
          </p:nvSpPr>
          <p:spPr bwMode="auto">
            <a:xfrm>
              <a:off x="223" y="209"/>
              <a:ext cx="1" cy="809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Line 19"/>
            <p:cNvSpPr>
              <a:spLocks noChangeShapeType="1"/>
            </p:cNvSpPr>
            <p:nvPr/>
          </p:nvSpPr>
          <p:spPr bwMode="auto">
            <a:xfrm>
              <a:off x="641" y="209"/>
              <a:ext cx="1" cy="809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Text Box 20"/>
            <p:cNvSpPr txBox="1">
              <a:spLocks noChangeArrowheads="1"/>
            </p:cNvSpPr>
            <p:nvPr/>
          </p:nvSpPr>
          <p:spPr bwMode="auto">
            <a:xfrm>
              <a:off x="109" y="60"/>
              <a:ext cx="215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入力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2" name="Text Box 21"/>
            <p:cNvSpPr txBox="1">
              <a:spLocks noChangeArrowheads="1"/>
            </p:cNvSpPr>
            <p:nvPr/>
          </p:nvSpPr>
          <p:spPr bwMode="auto">
            <a:xfrm>
              <a:off x="527" y="60"/>
              <a:ext cx="215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出力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3" name="Text Box 22"/>
            <p:cNvSpPr txBox="1">
              <a:spLocks noChangeArrowheads="1"/>
            </p:cNvSpPr>
            <p:nvPr/>
          </p:nvSpPr>
          <p:spPr bwMode="auto">
            <a:xfrm>
              <a:off x="57" y="262"/>
              <a:ext cx="10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Ｓ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4" name="Text Box 23"/>
            <p:cNvSpPr txBox="1">
              <a:spLocks noChangeArrowheads="1"/>
            </p:cNvSpPr>
            <p:nvPr/>
          </p:nvSpPr>
          <p:spPr bwMode="auto">
            <a:xfrm>
              <a:off x="257" y="262"/>
              <a:ext cx="10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Ｒ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5" name="Text Box 24"/>
            <p:cNvSpPr txBox="1">
              <a:spLocks noChangeArrowheads="1"/>
            </p:cNvSpPr>
            <p:nvPr/>
          </p:nvSpPr>
          <p:spPr bwMode="auto">
            <a:xfrm>
              <a:off x="466" y="262"/>
              <a:ext cx="10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6" name="Text Box 25"/>
            <p:cNvSpPr txBox="1">
              <a:spLocks noChangeArrowheads="1"/>
            </p:cNvSpPr>
            <p:nvPr/>
          </p:nvSpPr>
          <p:spPr bwMode="auto">
            <a:xfrm>
              <a:off x="675" y="262"/>
              <a:ext cx="10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7" name="Text Box 26"/>
            <p:cNvSpPr txBox="1">
              <a:spLocks noChangeArrowheads="1"/>
            </p:cNvSpPr>
            <p:nvPr/>
          </p:nvSpPr>
          <p:spPr bwMode="auto">
            <a:xfrm>
              <a:off x="66" y="456"/>
              <a:ext cx="10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8" name="Text Box 27"/>
            <p:cNvSpPr txBox="1">
              <a:spLocks noChangeArrowheads="1"/>
            </p:cNvSpPr>
            <p:nvPr/>
          </p:nvSpPr>
          <p:spPr bwMode="auto">
            <a:xfrm>
              <a:off x="66" y="659"/>
              <a:ext cx="109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9" name="Text Box 28"/>
            <p:cNvSpPr txBox="1">
              <a:spLocks noChangeArrowheads="1"/>
            </p:cNvSpPr>
            <p:nvPr/>
          </p:nvSpPr>
          <p:spPr bwMode="auto">
            <a:xfrm>
              <a:off x="66" y="861"/>
              <a:ext cx="109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0" name="Text Box 29"/>
            <p:cNvSpPr txBox="1">
              <a:spLocks noChangeArrowheads="1"/>
            </p:cNvSpPr>
            <p:nvPr/>
          </p:nvSpPr>
          <p:spPr bwMode="auto">
            <a:xfrm>
              <a:off x="275" y="456"/>
              <a:ext cx="10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1" name="Text Box 30"/>
            <p:cNvSpPr txBox="1">
              <a:spLocks noChangeArrowheads="1"/>
            </p:cNvSpPr>
            <p:nvPr/>
          </p:nvSpPr>
          <p:spPr bwMode="auto">
            <a:xfrm>
              <a:off x="484" y="456"/>
              <a:ext cx="10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－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2" name="Text Box 31"/>
            <p:cNvSpPr txBox="1">
              <a:spLocks noChangeArrowheads="1"/>
            </p:cNvSpPr>
            <p:nvPr/>
          </p:nvSpPr>
          <p:spPr bwMode="auto">
            <a:xfrm>
              <a:off x="693" y="456"/>
              <a:ext cx="10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ｼｽﾃﾑ明朝" charset="-128"/>
                  <a:ea typeface="ＭＳ Ｐゴシック" pitchFamily="50" charset="-128"/>
                  <a:cs typeface="ＭＳ Ｐゴシック" pitchFamily="50" charset="-128"/>
                </a:rPr>
                <a:t>－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3" name="Text Box 32"/>
            <p:cNvSpPr txBox="1">
              <a:spLocks noChangeArrowheads="1"/>
            </p:cNvSpPr>
            <p:nvPr/>
          </p:nvSpPr>
          <p:spPr bwMode="auto">
            <a:xfrm>
              <a:off x="275" y="659"/>
              <a:ext cx="109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4" name="Text Box 33"/>
            <p:cNvSpPr txBox="1">
              <a:spLocks noChangeArrowheads="1"/>
            </p:cNvSpPr>
            <p:nvPr/>
          </p:nvSpPr>
          <p:spPr bwMode="auto">
            <a:xfrm>
              <a:off x="484" y="659"/>
              <a:ext cx="109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5" name="Text Box 34"/>
            <p:cNvSpPr txBox="1">
              <a:spLocks noChangeArrowheads="1"/>
            </p:cNvSpPr>
            <p:nvPr/>
          </p:nvSpPr>
          <p:spPr bwMode="auto">
            <a:xfrm>
              <a:off x="693" y="659"/>
              <a:ext cx="109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6" name="Text Box 35"/>
            <p:cNvSpPr txBox="1">
              <a:spLocks noChangeArrowheads="1"/>
            </p:cNvSpPr>
            <p:nvPr/>
          </p:nvSpPr>
          <p:spPr bwMode="auto">
            <a:xfrm>
              <a:off x="275" y="861"/>
              <a:ext cx="109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7" name="Text Box 36"/>
            <p:cNvSpPr txBox="1">
              <a:spLocks noChangeArrowheads="1"/>
            </p:cNvSpPr>
            <p:nvPr/>
          </p:nvSpPr>
          <p:spPr bwMode="auto">
            <a:xfrm>
              <a:off x="484" y="861"/>
              <a:ext cx="109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8" name="Text Box 37"/>
            <p:cNvSpPr txBox="1">
              <a:spLocks noChangeArrowheads="1"/>
            </p:cNvSpPr>
            <p:nvPr/>
          </p:nvSpPr>
          <p:spPr bwMode="auto">
            <a:xfrm>
              <a:off x="693" y="861"/>
              <a:ext cx="109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9" name="Text Box 38"/>
            <p:cNvSpPr txBox="1">
              <a:spLocks noChangeArrowheads="1"/>
            </p:cNvSpPr>
            <p:nvPr/>
          </p:nvSpPr>
          <p:spPr bwMode="auto">
            <a:xfrm>
              <a:off x="83" y="1096"/>
              <a:ext cx="63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－　変化なし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grpSp>
          <p:nvGrpSpPr>
            <p:cNvPr id="30" name="Group 39"/>
            <p:cNvGrpSpPr>
              <a:grpSpLocks/>
            </p:cNvGrpSpPr>
            <p:nvPr/>
          </p:nvGrpSpPr>
          <p:grpSpPr bwMode="auto">
            <a:xfrm>
              <a:off x="1875" y="649"/>
              <a:ext cx="621" cy="274"/>
              <a:chOff x="1875" y="649"/>
              <a:chExt cx="621" cy="274"/>
            </a:xfrm>
          </p:grpSpPr>
          <p:sp>
            <p:nvSpPr>
              <p:cNvPr id="69" name="Freeform 40"/>
              <p:cNvSpPr>
                <a:spLocks noChangeArrowheads="1"/>
              </p:cNvSpPr>
              <p:nvPr/>
            </p:nvSpPr>
            <p:spPr bwMode="auto">
              <a:xfrm>
                <a:off x="1972" y="655"/>
                <a:ext cx="43" cy="254"/>
              </a:xfrm>
              <a:custGeom>
                <a:avLst/>
                <a:gdLst>
                  <a:gd name="T0" fmla="*/ 0 w 21600"/>
                  <a:gd name="T1" fmla="*/ 0 h 21600"/>
                  <a:gd name="T2" fmla="*/ 21600 w 21600"/>
                  <a:gd name="T3" fmla="*/ 11066 h 21600"/>
                  <a:gd name="T4" fmla="*/ 2244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cubicBezTo>
                      <a:pt x="14026" y="3141"/>
                      <a:pt x="21600" y="7103"/>
                      <a:pt x="21600" y="11066"/>
                    </a:cubicBezTo>
                    <a:cubicBezTo>
                      <a:pt x="21600" y="14787"/>
                      <a:pt x="14587" y="18556"/>
                      <a:pt x="2244" y="21600"/>
                    </a:cubicBezTo>
                  </a:path>
                </a:pathLst>
              </a:custGeom>
              <a:noFill/>
              <a:ln w="28800">
                <a:solidFill>
                  <a:srgbClr val="000000"/>
                </a:solidFill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0" name="Line 41"/>
              <p:cNvSpPr>
                <a:spLocks noChangeShapeType="1"/>
              </p:cNvSpPr>
              <p:nvPr/>
            </p:nvSpPr>
            <p:spPr bwMode="auto">
              <a:xfrm>
                <a:off x="1981" y="649"/>
                <a:ext cx="141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1" name="Freeform 42"/>
              <p:cNvSpPr>
                <a:spLocks noChangeArrowheads="1"/>
              </p:cNvSpPr>
              <p:nvPr/>
            </p:nvSpPr>
            <p:spPr bwMode="auto">
              <a:xfrm>
                <a:off x="2103" y="649"/>
                <a:ext cx="265" cy="138"/>
              </a:xfrm>
              <a:custGeom>
                <a:avLst/>
                <a:gdLst>
                  <a:gd name="T0" fmla="*/ 0 w 21600"/>
                  <a:gd name="T1" fmla="*/ 89 h 21600"/>
                  <a:gd name="T2" fmla="*/ 1569 w 21600"/>
                  <a:gd name="T3" fmla="*/ 0 h 21600"/>
                  <a:gd name="T4" fmla="*/ 2160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>
                    <a:moveTo>
                      <a:pt x="0" y="89"/>
                    </a:moveTo>
                    <a:cubicBezTo>
                      <a:pt x="508" y="89"/>
                      <a:pt x="1062" y="0"/>
                      <a:pt x="1569" y="0"/>
                    </a:cubicBezTo>
                    <a:cubicBezTo>
                      <a:pt x="9831" y="0"/>
                      <a:pt x="17492" y="8321"/>
                      <a:pt x="21600" y="21600"/>
                    </a:cubicBezTo>
                  </a:path>
                </a:pathLst>
              </a:custGeom>
              <a:noFill/>
              <a:ln w="28800">
                <a:solidFill>
                  <a:srgbClr val="000000"/>
                </a:solidFill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2" name="Line 43"/>
              <p:cNvSpPr>
                <a:spLocks noChangeShapeType="1"/>
              </p:cNvSpPr>
              <p:nvPr/>
            </p:nvSpPr>
            <p:spPr bwMode="auto">
              <a:xfrm>
                <a:off x="1981" y="923"/>
                <a:ext cx="141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3" name="Freeform 44"/>
              <p:cNvSpPr>
                <a:spLocks noChangeArrowheads="1"/>
              </p:cNvSpPr>
              <p:nvPr/>
            </p:nvSpPr>
            <p:spPr bwMode="auto">
              <a:xfrm>
                <a:off x="2103" y="785"/>
                <a:ext cx="265" cy="138"/>
              </a:xfrm>
              <a:custGeom>
                <a:avLst/>
                <a:gdLst>
                  <a:gd name="T0" fmla="*/ 21600 w 21600"/>
                  <a:gd name="T1" fmla="*/ 0 h 21600"/>
                  <a:gd name="T2" fmla="*/ 1569 w 21600"/>
                  <a:gd name="T3" fmla="*/ 21600 h 21600"/>
                  <a:gd name="T4" fmla="*/ 0 w 21600"/>
                  <a:gd name="T5" fmla="*/ 2151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>
                    <a:moveTo>
                      <a:pt x="21600" y="0"/>
                    </a:moveTo>
                    <a:cubicBezTo>
                      <a:pt x="17492" y="13279"/>
                      <a:pt x="9831" y="21600"/>
                      <a:pt x="1569" y="21600"/>
                    </a:cubicBezTo>
                    <a:cubicBezTo>
                      <a:pt x="1062" y="21600"/>
                      <a:pt x="508" y="21511"/>
                      <a:pt x="0" y="21511"/>
                    </a:cubicBezTo>
                  </a:path>
                </a:pathLst>
              </a:custGeom>
              <a:noFill/>
              <a:ln w="28800">
                <a:solidFill>
                  <a:srgbClr val="000000"/>
                </a:solidFill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4" name="Line 45"/>
              <p:cNvSpPr>
                <a:spLocks noChangeShapeType="1"/>
              </p:cNvSpPr>
              <p:nvPr/>
            </p:nvSpPr>
            <p:spPr bwMode="auto">
              <a:xfrm>
                <a:off x="2371" y="785"/>
                <a:ext cx="125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5" name="Line 46"/>
              <p:cNvSpPr>
                <a:spLocks noChangeShapeType="1"/>
              </p:cNvSpPr>
              <p:nvPr/>
            </p:nvSpPr>
            <p:spPr bwMode="auto">
              <a:xfrm>
                <a:off x="1875" y="700"/>
                <a:ext cx="122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6" name="Line 47"/>
              <p:cNvSpPr>
                <a:spLocks noChangeShapeType="1"/>
              </p:cNvSpPr>
              <p:nvPr/>
            </p:nvSpPr>
            <p:spPr bwMode="auto">
              <a:xfrm>
                <a:off x="1875" y="870"/>
                <a:ext cx="122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7" name="Line 48"/>
              <p:cNvSpPr>
                <a:spLocks noChangeShapeType="1"/>
              </p:cNvSpPr>
              <p:nvPr/>
            </p:nvSpPr>
            <p:spPr bwMode="auto">
              <a:xfrm>
                <a:off x="1875" y="700"/>
                <a:ext cx="122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8" name="Line 49"/>
              <p:cNvSpPr>
                <a:spLocks noChangeShapeType="1"/>
              </p:cNvSpPr>
              <p:nvPr/>
            </p:nvSpPr>
            <p:spPr bwMode="auto">
              <a:xfrm>
                <a:off x="1875" y="870"/>
                <a:ext cx="122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31" name="Line 50"/>
            <p:cNvSpPr>
              <a:spLocks noChangeShapeType="1"/>
            </p:cNvSpPr>
            <p:nvPr/>
          </p:nvSpPr>
          <p:spPr bwMode="auto">
            <a:xfrm>
              <a:off x="2496" y="187"/>
              <a:ext cx="339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Line 51"/>
            <p:cNvSpPr>
              <a:spLocks noChangeShapeType="1"/>
            </p:cNvSpPr>
            <p:nvPr/>
          </p:nvSpPr>
          <p:spPr bwMode="auto">
            <a:xfrm>
              <a:off x="2496" y="785"/>
              <a:ext cx="348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Line 52"/>
            <p:cNvSpPr>
              <a:spLocks noChangeShapeType="1"/>
            </p:cNvSpPr>
            <p:nvPr/>
          </p:nvSpPr>
          <p:spPr bwMode="auto">
            <a:xfrm>
              <a:off x="1581" y="102"/>
              <a:ext cx="294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Line 53"/>
            <p:cNvSpPr>
              <a:spLocks noChangeShapeType="1"/>
            </p:cNvSpPr>
            <p:nvPr/>
          </p:nvSpPr>
          <p:spPr bwMode="auto">
            <a:xfrm>
              <a:off x="1581" y="870"/>
              <a:ext cx="294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Freeform 54"/>
            <p:cNvSpPr>
              <a:spLocks noChangeArrowheads="1"/>
            </p:cNvSpPr>
            <p:nvPr/>
          </p:nvSpPr>
          <p:spPr bwMode="auto">
            <a:xfrm>
              <a:off x="1875" y="272"/>
              <a:ext cx="751" cy="51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505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0" y="5050"/>
                  </a:lnTo>
                  <a:lnTo>
                    <a:pt x="21600" y="21600"/>
                  </a:lnTo>
                </a:path>
              </a:pathLst>
            </a:custGeom>
            <a:noFill/>
            <a:ln w="288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Freeform 55"/>
            <p:cNvSpPr>
              <a:spLocks noChangeArrowheads="1"/>
            </p:cNvSpPr>
            <p:nvPr/>
          </p:nvSpPr>
          <p:spPr bwMode="auto">
            <a:xfrm>
              <a:off x="1875" y="190"/>
              <a:ext cx="751" cy="510"/>
            </a:xfrm>
            <a:custGeom>
              <a:avLst/>
              <a:gdLst>
                <a:gd name="T0" fmla="*/ 0 w 21600"/>
                <a:gd name="T1" fmla="*/ 21600 h 21600"/>
                <a:gd name="T2" fmla="*/ 0 w 21600"/>
                <a:gd name="T3" fmla="*/ 17136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0" y="17136"/>
                  </a:lnTo>
                  <a:lnTo>
                    <a:pt x="21600" y="0"/>
                  </a:lnTo>
                </a:path>
              </a:pathLst>
            </a:custGeom>
            <a:noFill/>
            <a:ln w="288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Oval 56"/>
            <p:cNvSpPr>
              <a:spLocks noChangeArrowheads="1"/>
            </p:cNvSpPr>
            <p:nvPr/>
          </p:nvSpPr>
          <p:spPr bwMode="auto">
            <a:xfrm>
              <a:off x="2603" y="167"/>
              <a:ext cx="46" cy="4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Oval 57"/>
            <p:cNvSpPr>
              <a:spLocks noChangeArrowheads="1"/>
            </p:cNvSpPr>
            <p:nvPr/>
          </p:nvSpPr>
          <p:spPr bwMode="auto">
            <a:xfrm>
              <a:off x="2603" y="765"/>
              <a:ext cx="46" cy="4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Oval 58"/>
            <p:cNvSpPr>
              <a:spLocks noChangeArrowheads="1"/>
            </p:cNvSpPr>
            <p:nvPr/>
          </p:nvSpPr>
          <p:spPr bwMode="auto">
            <a:xfrm>
              <a:off x="2813" y="164"/>
              <a:ext cx="45" cy="46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Oval 59"/>
            <p:cNvSpPr>
              <a:spLocks noChangeArrowheads="1"/>
            </p:cNvSpPr>
            <p:nvPr/>
          </p:nvSpPr>
          <p:spPr bwMode="auto">
            <a:xfrm>
              <a:off x="2821" y="763"/>
              <a:ext cx="45" cy="4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Oval 60"/>
            <p:cNvSpPr>
              <a:spLocks noChangeArrowheads="1"/>
            </p:cNvSpPr>
            <p:nvPr/>
          </p:nvSpPr>
          <p:spPr bwMode="auto">
            <a:xfrm>
              <a:off x="1558" y="79"/>
              <a:ext cx="46" cy="46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Oval 61"/>
            <p:cNvSpPr>
              <a:spLocks noChangeArrowheads="1"/>
            </p:cNvSpPr>
            <p:nvPr/>
          </p:nvSpPr>
          <p:spPr bwMode="auto">
            <a:xfrm>
              <a:off x="1558" y="848"/>
              <a:ext cx="46" cy="4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Text Box 62"/>
            <p:cNvSpPr txBox="1">
              <a:spLocks noChangeArrowheads="1"/>
            </p:cNvSpPr>
            <p:nvPr/>
          </p:nvSpPr>
          <p:spPr bwMode="auto">
            <a:xfrm>
              <a:off x="1424" y="58"/>
              <a:ext cx="110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Ｓ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44" name="Text Box 63"/>
            <p:cNvSpPr txBox="1">
              <a:spLocks noChangeArrowheads="1"/>
            </p:cNvSpPr>
            <p:nvPr/>
          </p:nvSpPr>
          <p:spPr bwMode="auto">
            <a:xfrm>
              <a:off x="1424" y="825"/>
              <a:ext cx="110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Ｒ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45" name="Text Box 64"/>
            <p:cNvSpPr txBox="1">
              <a:spLocks noChangeArrowheads="1"/>
            </p:cNvSpPr>
            <p:nvPr/>
          </p:nvSpPr>
          <p:spPr bwMode="auto">
            <a:xfrm>
              <a:off x="2861" y="142"/>
              <a:ext cx="109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46" name="Text Box 65"/>
            <p:cNvSpPr txBox="1">
              <a:spLocks noChangeArrowheads="1"/>
            </p:cNvSpPr>
            <p:nvPr/>
          </p:nvSpPr>
          <p:spPr bwMode="auto">
            <a:xfrm>
              <a:off x="2861" y="740"/>
              <a:ext cx="109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47" name="Rectangle 66"/>
            <p:cNvSpPr>
              <a:spLocks noChangeArrowheads="1"/>
            </p:cNvSpPr>
            <p:nvPr/>
          </p:nvSpPr>
          <p:spPr bwMode="auto">
            <a:xfrm>
              <a:off x="3462" y="190"/>
              <a:ext cx="427" cy="607"/>
            </a:xfrm>
            <a:prstGeom prst="rect">
              <a:avLst/>
            </a:prstGeom>
            <a:noFill/>
            <a:ln w="288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Line 67"/>
            <p:cNvSpPr>
              <a:spLocks noChangeShapeType="1"/>
            </p:cNvSpPr>
            <p:nvPr/>
          </p:nvSpPr>
          <p:spPr bwMode="auto">
            <a:xfrm>
              <a:off x="3357" y="291"/>
              <a:ext cx="105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" name="Line 68"/>
            <p:cNvSpPr>
              <a:spLocks noChangeShapeType="1"/>
            </p:cNvSpPr>
            <p:nvPr/>
          </p:nvSpPr>
          <p:spPr bwMode="auto">
            <a:xfrm>
              <a:off x="3889" y="291"/>
              <a:ext cx="95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Oval 69"/>
            <p:cNvSpPr>
              <a:spLocks noChangeArrowheads="1"/>
            </p:cNvSpPr>
            <p:nvPr/>
          </p:nvSpPr>
          <p:spPr bwMode="auto">
            <a:xfrm>
              <a:off x="3335" y="268"/>
              <a:ext cx="45" cy="46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Oval 70"/>
            <p:cNvSpPr>
              <a:spLocks noChangeArrowheads="1"/>
            </p:cNvSpPr>
            <p:nvPr/>
          </p:nvSpPr>
          <p:spPr bwMode="auto">
            <a:xfrm>
              <a:off x="3962" y="268"/>
              <a:ext cx="45" cy="46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Line 71"/>
            <p:cNvSpPr>
              <a:spLocks noChangeShapeType="1"/>
            </p:cNvSpPr>
            <p:nvPr/>
          </p:nvSpPr>
          <p:spPr bwMode="auto">
            <a:xfrm>
              <a:off x="3357" y="696"/>
              <a:ext cx="105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Oval 72"/>
            <p:cNvSpPr>
              <a:spLocks noChangeArrowheads="1"/>
            </p:cNvSpPr>
            <p:nvPr/>
          </p:nvSpPr>
          <p:spPr bwMode="auto">
            <a:xfrm>
              <a:off x="3335" y="673"/>
              <a:ext cx="45" cy="4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Line 73"/>
            <p:cNvSpPr>
              <a:spLocks noChangeShapeType="1"/>
            </p:cNvSpPr>
            <p:nvPr/>
          </p:nvSpPr>
          <p:spPr bwMode="auto">
            <a:xfrm>
              <a:off x="3889" y="696"/>
              <a:ext cx="95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Oval 74"/>
            <p:cNvSpPr>
              <a:spLocks noChangeArrowheads="1"/>
            </p:cNvSpPr>
            <p:nvPr/>
          </p:nvSpPr>
          <p:spPr bwMode="auto">
            <a:xfrm>
              <a:off x="3962" y="673"/>
              <a:ext cx="45" cy="4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Text Box 75"/>
            <p:cNvSpPr txBox="1">
              <a:spLocks noChangeArrowheads="1"/>
            </p:cNvSpPr>
            <p:nvPr/>
          </p:nvSpPr>
          <p:spPr bwMode="auto">
            <a:xfrm>
              <a:off x="3479" y="243"/>
              <a:ext cx="110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Ｓ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57" name="Text Box 76"/>
            <p:cNvSpPr txBox="1">
              <a:spLocks noChangeArrowheads="1"/>
            </p:cNvSpPr>
            <p:nvPr/>
          </p:nvSpPr>
          <p:spPr bwMode="auto">
            <a:xfrm>
              <a:off x="3479" y="647"/>
              <a:ext cx="11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Ｒ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58" name="Text Box 77"/>
            <p:cNvSpPr txBox="1">
              <a:spLocks noChangeArrowheads="1"/>
            </p:cNvSpPr>
            <p:nvPr/>
          </p:nvSpPr>
          <p:spPr bwMode="auto">
            <a:xfrm>
              <a:off x="3758" y="243"/>
              <a:ext cx="109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59" name="Text Box 78"/>
            <p:cNvSpPr txBox="1">
              <a:spLocks noChangeArrowheads="1"/>
            </p:cNvSpPr>
            <p:nvPr/>
          </p:nvSpPr>
          <p:spPr bwMode="auto">
            <a:xfrm>
              <a:off x="3758" y="647"/>
              <a:ext cx="10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grpSp>
          <p:nvGrpSpPr>
            <p:cNvPr id="60" name="Group 79"/>
            <p:cNvGrpSpPr>
              <a:grpSpLocks/>
            </p:cNvGrpSpPr>
            <p:nvPr/>
          </p:nvGrpSpPr>
          <p:grpSpPr bwMode="auto">
            <a:xfrm>
              <a:off x="3077" y="335"/>
              <a:ext cx="141" cy="319"/>
              <a:chOff x="3077" y="335"/>
              <a:chExt cx="141" cy="319"/>
            </a:xfrm>
          </p:grpSpPr>
          <p:sp>
            <p:nvSpPr>
              <p:cNvPr id="62" name="Line 80"/>
              <p:cNvSpPr>
                <a:spLocks noChangeShapeType="1"/>
              </p:cNvSpPr>
              <p:nvPr/>
            </p:nvSpPr>
            <p:spPr bwMode="auto">
              <a:xfrm>
                <a:off x="3156" y="335"/>
                <a:ext cx="1" cy="79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" name="Line 81"/>
              <p:cNvSpPr>
                <a:spLocks noChangeShapeType="1"/>
              </p:cNvSpPr>
              <p:nvPr/>
            </p:nvSpPr>
            <p:spPr bwMode="auto">
              <a:xfrm>
                <a:off x="3077" y="414"/>
                <a:ext cx="1" cy="160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" name="Line 82"/>
              <p:cNvSpPr>
                <a:spLocks noChangeShapeType="1"/>
              </p:cNvSpPr>
              <p:nvPr/>
            </p:nvSpPr>
            <p:spPr bwMode="auto">
              <a:xfrm>
                <a:off x="3077" y="414"/>
                <a:ext cx="79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" name="Line 83"/>
              <p:cNvSpPr>
                <a:spLocks noChangeShapeType="1"/>
              </p:cNvSpPr>
              <p:nvPr/>
            </p:nvSpPr>
            <p:spPr bwMode="auto">
              <a:xfrm>
                <a:off x="3077" y="574"/>
                <a:ext cx="79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6" name="Line 84"/>
              <p:cNvSpPr>
                <a:spLocks noChangeShapeType="1"/>
              </p:cNvSpPr>
              <p:nvPr/>
            </p:nvSpPr>
            <p:spPr bwMode="auto">
              <a:xfrm>
                <a:off x="3156" y="335"/>
                <a:ext cx="62" cy="159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7" name="Line 85"/>
              <p:cNvSpPr>
                <a:spLocks noChangeShapeType="1"/>
              </p:cNvSpPr>
              <p:nvPr/>
            </p:nvSpPr>
            <p:spPr bwMode="auto">
              <a:xfrm flipV="1">
                <a:off x="3156" y="494"/>
                <a:ext cx="62" cy="160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8" name="Line 86"/>
              <p:cNvSpPr>
                <a:spLocks noChangeShapeType="1"/>
              </p:cNvSpPr>
              <p:nvPr/>
            </p:nvSpPr>
            <p:spPr bwMode="auto">
              <a:xfrm>
                <a:off x="3156" y="574"/>
                <a:ext cx="1" cy="80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61" name="Text Box 87"/>
            <p:cNvSpPr txBox="1">
              <a:spLocks noChangeArrowheads="1"/>
            </p:cNvSpPr>
            <p:nvPr/>
          </p:nvSpPr>
          <p:spPr bwMode="auto">
            <a:xfrm>
              <a:off x="971" y="1020"/>
              <a:ext cx="2091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＊指示を与えない限り同じ状態を保持する。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＊２つの出力は常に反対を出力する。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FC8EAC01-1EB4-4FC9-99A1-859A0498BDA1}"/>
              </a:ext>
            </a:extLst>
          </p:cNvPr>
          <p:cNvSpPr txBox="1"/>
          <p:nvPr/>
        </p:nvSpPr>
        <p:spPr>
          <a:xfrm>
            <a:off x="1450753" y="1676156"/>
            <a:ext cx="491886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 dirty="0"/>
              <a:t>③　１ビットのデータを記憶できる。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④　ＳＲＡＭの記憶セルに使用する。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60380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6856" y="548680"/>
            <a:ext cx="8229600" cy="930432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オートマトン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99592" y="3212976"/>
            <a:ext cx="72728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①　オートマトンは、</a:t>
            </a:r>
            <a:endParaRPr lang="en-US" altLang="ja-JP" sz="2400" b="1" dirty="0"/>
          </a:p>
          <a:p>
            <a:endParaRPr lang="en-US" altLang="ja-JP" sz="2400" b="1" dirty="0"/>
          </a:p>
          <a:p>
            <a:r>
              <a:rPr lang="ja-JP" altLang="en-US" sz="2400" b="1" dirty="0"/>
              <a:t>　　❶　状態遷移を持つ順序理論で構成された</a:t>
            </a:r>
            <a:endParaRPr lang="en-US" altLang="ja-JP" sz="2400" b="1" dirty="0"/>
          </a:p>
          <a:p>
            <a:r>
              <a:rPr lang="ja-JP" altLang="en-US" sz="2400" b="1" dirty="0"/>
              <a:t>　　　　　　　　　　　　　　　　　　　　　仮想的な機械である。</a:t>
            </a:r>
            <a:endParaRPr lang="en-US" altLang="ja-JP" sz="2400" b="1" dirty="0"/>
          </a:p>
          <a:p>
            <a:r>
              <a:rPr lang="ja-JP" altLang="en-US" sz="2400" b="1" dirty="0"/>
              <a:t>　　❷　入出力装置と状態制御装置で構成される。</a:t>
            </a:r>
            <a:endParaRPr lang="en-US" altLang="ja-JP" sz="2400" b="1" dirty="0"/>
          </a:p>
        </p:txBody>
      </p:sp>
    </p:spTree>
    <p:extLst>
      <p:ext uri="{BB962C8B-B14F-4D97-AF65-F5344CB8AC3E}">
        <p14:creationId xmlns:p14="http://schemas.microsoft.com/office/powerpoint/2010/main" val="2829324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FBC51DA-5C29-4052-B7C2-C07ADD28E5B2}"/>
              </a:ext>
            </a:extLst>
          </p:cNvPr>
          <p:cNvSpPr txBox="1"/>
          <p:nvPr/>
        </p:nvSpPr>
        <p:spPr>
          <a:xfrm>
            <a:off x="683568" y="1772816"/>
            <a:ext cx="7776864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 dirty="0"/>
              <a:t>②　オートマトンの４状態で構成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　　　　❶　初期状態　　　　　❷　受理状態</a:t>
            </a:r>
          </a:p>
          <a:p>
            <a:r>
              <a:rPr lang="ja-JP" altLang="en-US" sz="2400" b="1" dirty="0"/>
              <a:t>　　　　❸　入力　　　　　　　　❹　状態変化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③　データを得る・計算する・結果を出力するなど、</a:t>
            </a:r>
          </a:p>
          <a:p>
            <a:r>
              <a:rPr lang="ja-JP" altLang="en-US" sz="2400" b="1" dirty="0"/>
              <a:t>　　　　　　　コンピュータを使用して問題解決する場合の</a:t>
            </a:r>
          </a:p>
          <a:p>
            <a:r>
              <a:rPr lang="ja-JP" altLang="en-US" sz="2400" b="1" dirty="0"/>
              <a:t>　　　　　　　　　　　　処理手順をモデル化したものである。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④　形式言語理論、文字列検索、</a:t>
            </a:r>
          </a:p>
          <a:p>
            <a:r>
              <a:rPr lang="ja-JP" altLang="en-US" sz="2400" b="1" dirty="0"/>
              <a:t>　　　　　　　コンパイラの構文解析などの分野に応用される。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14056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30432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状態遷移図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38537" y="2204864"/>
            <a:ext cx="82809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①　</a:t>
            </a:r>
            <a:r>
              <a:rPr lang="ja-JP" altLang="en-US" sz="2400" b="1" dirty="0"/>
              <a:t>状態遷移図は、</a:t>
            </a:r>
          </a:p>
          <a:p>
            <a:r>
              <a:rPr lang="ja-JP" altLang="en-US" sz="2400" b="1" dirty="0"/>
              <a:t>　　　　　システムの取り得る状態の種別と</a:t>
            </a:r>
          </a:p>
          <a:p>
            <a:r>
              <a:rPr lang="ja-JP" altLang="en-US" sz="2400" b="1" dirty="0"/>
              <a:t>　　　　　　　その状態が遷移するための要因との</a:t>
            </a:r>
          </a:p>
          <a:p>
            <a:r>
              <a:rPr lang="ja-JP" altLang="en-US" sz="2400" b="1" dirty="0"/>
              <a:t>　　　　　　　　　　関係をわかりやすく表現する記述形式である。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②　基本的な表記要素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　　　　　❶　円</a:t>
            </a:r>
          </a:p>
          <a:p>
            <a:r>
              <a:rPr lang="ja-JP" altLang="en-US" sz="2400" b="1" dirty="0"/>
              <a:t>　　　　　❷　矢印</a:t>
            </a:r>
          </a:p>
          <a:p>
            <a:r>
              <a:rPr lang="ja-JP" altLang="en-US" sz="2400" b="1" dirty="0"/>
              <a:t>　　　　　❸　遷移条件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35575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0432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状態遷移図の構成要素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5536" y="1772816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①　状態</a:t>
            </a:r>
          </a:p>
          <a:p>
            <a:endParaRPr lang="ja-JP" altLang="en-US" sz="2400" b="1" dirty="0"/>
          </a:p>
          <a:p>
            <a:pPr lvl="1"/>
            <a:r>
              <a:rPr lang="ja-JP" altLang="en-US" sz="2400" b="1" dirty="0"/>
              <a:t>　ある時点のプロセスの状態を円で表す。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②　状態遷移</a:t>
            </a:r>
          </a:p>
          <a:p>
            <a:endParaRPr lang="ja-JP" altLang="en-US" sz="2400" b="1" dirty="0"/>
          </a:p>
          <a:p>
            <a:pPr lvl="1"/>
            <a:r>
              <a:rPr lang="ja-JP" altLang="en-US" sz="2400" b="1" dirty="0"/>
              <a:t>　ある状態から他の状態への遷移を矢印で表す。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③　遷移条件と処理</a:t>
            </a:r>
          </a:p>
          <a:p>
            <a:endParaRPr lang="ja-JP" altLang="en-US" sz="2400" b="1" dirty="0"/>
          </a:p>
          <a:p>
            <a:pPr lvl="1"/>
            <a:r>
              <a:rPr lang="ja-JP" altLang="en-US" sz="2400" b="1" dirty="0"/>
              <a:t>　ある状態から他の状態へ遷移する条件と、</a:t>
            </a:r>
          </a:p>
          <a:p>
            <a:pPr lvl="1"/>
            <a:r>
              <a:rPr lang="ja-JP" altLang="en-US" sz="2400" b="1" dirty="0"/>
              <a:t>　　　　　そのときに発生する処理を矢印の上に明記する。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596783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755576" y="2996952"/>
            <a:ext cx="7848872" cy="288032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4848" y="620688"/>
            <a:ext cx="8229600" cy="930432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タスク管理の状態遷移図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284984"/>
            <a:ext cx="7056784" cy="2275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75284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30432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自動販売機の状態遷移図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7584" y="2852936"/>
            <a:ext cx="74888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①　</a:t>
            </a:r>
            <a:r>
              <a:rPr lang="ja-JP" altLang="en-US" sz="2400" b="1" dirty="0"/>
              <a:t>自動販売機は、１５０円でジュースを販売している。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②　状態遷移１　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　　　❶　初期状態Ｓ０</a:t>
            </a:r>
          </a:p>
          <a:p>
            <a:r>
              <a:rPr lang="ja-JP" altLang="en-US" sz="2400" b="1" dirty="0"/>
              <a:t>　　　❷　５０円を投入すると状態Ｓ１に遷移</a:t>
            </a:r>
          </a:p>
          <a:p>
            <a:r>
              <a:rPr lang="ja-JP" altLang="en-US" sz="2400" b="1" dirty="0"/>
              <a:t>　　　❸　更に１００円を投入すると、</a:t>
            </a:r>
          </a:p>
          <a:p>
            <a:r>
              <a:rPr lang="ja-JP" altLang="en-US" sz="2400" b="1" dirty="0"/>
              <a:t>　　　　　　　　　　　ジュースを販売して初期状態に戻る。</a:t>
            </a:r>
          </a:p>
        </p:txBody>
      </p:sp>
    </p:spTree>
    <p:extLst>
      <p:ext uri="{BB962C8B-B14F-4D97-AF65-F5344CB8AC3E}">
        <p14:creationId xmlns:p14="http://schemas.microsoft.com/office/powerpoint/2010/main" val="1739906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30432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半加算器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24744" y="2636912"/>
            <a:ext cx="76945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①　半加算器は、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　　❶　２個の２進数の和を求める。</a:t>
            </a:r>
          </a:p>
          <a:p>
            <a:r>
              <a:rPr lang="ja-JP" altLang="en-US" sz="2400" b="1" dirty="0"/>
              <a:t>　　❷　桁上がりを考慮に入れない加算器である。</a:t>
            </a:r>
          </a:p>
          <a:p>
            <a:r>
              <a:rPr lang="ja-JP" altLang="en-US" sz="2400" b="1" dirty="0"/>
              <a:t>　　❸　１ビットの２進数の加算しかできない加算器である。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②　排他的論理和と論理積の</a:t>
            </a:r>
          </a:p>
          <a:p>
            <a:r>
              <a:rPr lang="ja-JP" altLang="en-US" sz="2400" b="1" dirty="0"/>
              <a:t>　　　　　　　　　　　　　　　組み合わせで実現している。</a:t>
            </a:r>
          </a:p>
        </p:txBody>
      </p:sp>
    </p:spTree>
    <p:extLst>
      <p:ext uri="{BB962C8B-B14F-4D97-AF65-F5344CB8AC3E}">
        <p14:creationId xmlns:p14="http://schemas.microsoft.com/office/powerpoint/2010/main" val="31207456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F915A1A-9238-4656-B215-EF33DB589832}"/>
              </a:ext>
            </a:extLst>
          </p:cNvPr>
          <p:cNvSpPr txBox="1"/>
          <p:nvPr/>
        </p:nvSpPr>
        <p:spPr>
          <a:xfrm>
            <a:off x="683568" y="1556792"/>
            <a:ext cx="748883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 dirty="0"/>
              <a:t>③　状態遷移２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　　　❶　初期状態で１００円を投入</a:t>
            </a:r>
          </a:p>
          <a:p>
            <a:r>
              <a:rPr lang="ja-JP" altLang="en-US" sz="2400" b="1" dirty="0"/>
              <a:t>　　　❷　状態Ｓ２に遷移</a:t>
            </a:r>
          </a:p>
          <a:p>
            <a:r>
              <a:rPr lang="ja-JP" altLang="en-US" sz="2400" b="1" dirty="0"/>
              <a:t>　　　❸　更に５０円投入すると、</a:t>
            </a:r>
          </a:p>
          <a:p>
            <a:r>
              <a:rPr lang="ja-JP" altLang="en-US" sz="2400" b="1" dirty="0"/>
              <a:t>　　　　　　　　　ジュースを販売して初期状態に戻る。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④　状態遷移３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　　　❶　状態Ｓ２において、更に１００円を投入する</a:t>
            </a:r>
          </a:p>
          <a:p>
            <a:r>
              <a:rPr lang="ja-JP" altLang="en-US" sz="2400" b="1" dirty="0"/>
              <a:t>　　　❷　ジュースを販売すると共に、</a:t>
            </a:r>
          </a:p>
          <a:p>
            <a:r>
              <a:rPr lang="ja-JP" altLang="en-US" sz="2400" b="1" dirty="0"/>
              <a:t>　　　　　　　　　お釣り５０円を出力して、初期状態に戻る。</a:t>
            </a:r>
          </a:p>
        </p:txBody>
      </p:sp>
    </p:spTree>
    <p:extLst>
      <p:ext uri="{BB962C8B-B14F-4D97-AF65-F5344CB8AC3E}">
        <p14:creationId xmlns:p14="http://schemas.microsoft.com/office/powerpoint/2010/main" val="2066736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611560" y="2204864"/>
            <a:ext cx="7920880" cy="324036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479914"/>
            <a:ext cx="7128792" cy="2579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4621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角丸四角形 77"/>
          <p:cNvSpPr/>
          <p:nvPr/>
        </p:nvSpPr>
        <p:spPr>
          <a:xfrm>
            <a:off x="1259632" y="3284984"/>
            <a:ext cx="6840760" cy="302433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642045" y="3712038"/>
            <a:ext cx="6142038" cy="2160587"/>
            <a:chOff x="10" y="25"/>
            <a:chExt cx="3869" cy="1361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10" y="25"/>
              <a:ext cx="907" cy="1361"/>
            </a:xfrm>
            <a:prstGeom prst="rect">
              <a:avLst/>
            </a:prstGeom>
            <a:noFill/>
            <a:ln w="14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" name="Line 4"/>
            <p:cNvSpPr>
              <a:spLocks noChangeShapeType="1"/>
            </p:cNvSpPr>
            <p:nvPr/>
          </p:nvSpPr>
          <p:spPr bwMode="auto">
            <a:xfrm>
              <a:off x="10" y="478"/>
              <a:ext cx="907" cy="1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10" y="252"/>
              <a:ext cx="907" cy="1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463" y="25"/>
              <a:ext cx="1" cy="1361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36" y="252"/>
              <a:ext cx="1" cy="1134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690" y="252"/>
              <a:ext cx="1" cy="1134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23" y="76"/>
              <a:ext cx="233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入力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57" y="294"/>
              <a:ext cx="119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Ａ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577" y="76"/>
              <a:ext cx="233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出力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283" y="294"/>
              <a:ext cx="120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Ｂ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510" y="294"/>
              <a:ext cx="119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Ｓ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737" y="294"/>
              <a:ext cx="119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Ｃ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6" name="Freeform 15"/>
            <p:cNvSpPr>
              <a:spLocks noChangeArrowheads="1"/>
            </p:cNvSpPr>
            <p:nvPr/>
          </p:nvSpPr>
          <p:spPr bwMode="auto">
            <a:xfrm>
              <a:off x="1606" y="64"/>
              <a:ext cx="47" cy="284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11080 h 21600"/>
                <a:gd name="T4" fmla="*/ 2082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13793" y="3234"/>
                    <a:pt x="21600" y="7114"/>
                    <a:pt x="21600" y="11080"/>
                  </a:cubicBezTo>
                  <a:cubicBezTo>
                    <a:pt x="21600" y="14831"/>
                    <a:pt x="14834" y="18539"/>
                    <a:pt x="2082" y="21600"/>
                  </a:cubicBezTo>
                </a:path>
              </a:pathLst>
            </a:custGeom>
            <a:noFill/>
            <a:ln w="288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1615" y="57"/>
              <a:ext cx="154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Freeform 17"/>
            <p:cNvSpPr>
              <a:spLocks noChangeArrowheads="1"/>
            </p:cNvSpPr>
            <p:nvPr/>
          </p:nvSpPr>
          <p:spPr bwMode="auto">
            <a:xfrm>
              <a:off x="1748" y="57"/>
              <a:ext cx="288" cy="154"/>
            </a:xfrm>
            <a:custGeom>
              <a:avLst/>
              <a:gdLst>
                <a:gd name="T0" fmla="*/ 0 w 21600"/>
                <a:gd name="T1" fmla="*/ 79 h 21600"/>
                <a:gd name="T2" fmla="*/ 1573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79"/>
                  </a:moveTo>
                  <a:cubicBezTo>
                    <a:pt x="510" y="79"/>
                    <a:pt x="1063" y="0"/>
                    <a:pt x="1573" y="0"/>
                  </a:cubicBezTo>
                  <a:cubicBezTo>
                    <a:pt x="9822" y="0"/>
                    <a:pt x="17476" y="8338"/>
                    <a:pt x="21600" y="21600"/>
                  </a:cubicBezTo>
                </a:path>
              </a:pathLst>
            </a:custGeom>
            <a:noFill/>
            <a:ln w="288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1615" y="365"/>
              <a:ext cx="154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Freeform 19"/>
            <p:cNvSpPr>
              <a:spLocks noChangeArrowheads="1"/>
            </p:cNvSpPr>
            <p:nvPr/>
          </p:nvSpPr>
          <p:spPr bwMode="auto">
            <a:xfrm>
              <a:off x="1748" y="210"/>
              <a:ext cx="288" cy="155"/>
            </a:xfrm>
            <a:custGeom>
              <a:avLst/>
              <a:gdLst>
                <a:gd name="T0" fmla="*/ 21600 w 21600"/>
                <a:gd name="T1" fmla="*/ 0 h 21600"/>
                <a:gd name="T2" fmla="*/ 1573 w 21600"/>
                <a:gd name="T3" fmla="*/ 21600 h 21600"/>
                <a:gd name="T4" fmla="*/ 0 w 21600"/>
                <a:gd name="T5" fmla="*/ 2152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7518" y="13292"/>
                    <a:pt x="9822" y="21600"/>
                    <a:pt x="1573" y="21600"/>
                  </a:cubicBezTo>
                  <a:cubicBezTo>
                    <a:pt x="1063" y="21600"/>
                    <a:pt x="510" y="21521"/>
                    <a:pt x="0" y="21521"/>
                  </a:cubicBezTo>
                </a:path>
              </a:pathLst>
            </a:custGeom>
            <a:noFill/>
            <a:ln w="288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2039" y="210"/>
              <a:ext cx="135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1132" y="115"/>
              <a:ext cx="501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1132" y="305"/>
              <a:ext cx="501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1132" y="115"/>
              <a:ext cx="501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1132" y="305"/>
              <a:ext cx="501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3530" y="314"/>
              <a:ext cx="193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3127" y="160"/>
              <a:ext cx="1" cy="308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3127" y="160"/>
              <a:ext cx="251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3127" y="468"/>
              <a:ext cx="251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Freeform 29"/>
            <p:cNvSpPr>
              <a:spLocks noChangeArrowheads="1"/>
            </p:cNvSpPr>
            <p:nvPr/>
          </p:nvSpPr>
          <p:spPr bwMode="auto">
            <a:xfrm>
              <a:off x="3378" y="160"/>
              <a:ext cx="153" cy="307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108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11920" y="0"/>
                    <a:pt x="21600" y="4840"/>
                    <a:pt x="21600" y="10800"/>
                  </a:cubicBezTo>
                  <a:cubicBezTo>
                    <a:pt x="21600" y="16760"/>
                    <a:pt x="11920" y="21600"/>
                    <a:pt x="0" y="21600"/>
                  </a:cubicBezTo>
                </a:path>
              </a:pathLst>
            </a:custGeom>
            <a:noFill/>
            <a:ln w="288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Freeform 30"/>
            <p:cNvSpPr>
              <a:spLocks noChangeArrowheads="1"/>
            </p:cNvSpPr>
            <p:nvPr/>
          </p:nvSpPr>
          <p:spPr bwMode="auto">
            <a:xfrm>
              <a:off x="2344" y="522"/>
              <a:ext cx="270" cy="268"/>
            </a:xfrm>
            <a:custGeom>
              <a:avLst/>
              <a:gdLst>
                <a:gd name="T0" fmla="*/ 21600 w 21600"/>
                <a:gd name="T1" fmla="*/ 10708 h 21600"/>
                <a:gd name="T2" fmla="*/ 0 w 21600"/>
                <a:gd name="T3" fmla="*/ 0 h 21600"/>
                <a:gd name="T4" fmla="*/ 0 w 21600"/>
                <a:gd name="T5" fmla="*/ 21600 h 21600"/>
                <a:gd name="T6" fmla="*/ 21600 w 21600"/>
                <a:gd name="T7" fmla="*/ 1070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10708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21600" y="10708"/>
                  </a:lnTo>
                </a:path>
              </a:pathLst>
            </a:custGeom>
            <a:noFill/>
            <a:ln w="288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Oval 31"/>
            <p:cNvSpPr>
              <a:spLocks noChangeArrowheads="1"/>
            </p:cNvSpPr>
            <p:nvPr/>
          </p:nvSpPr>
          <p:spPr bwMode="auto">
            <a:xfrm>
              <a:off x="2613" y="597"/>
              <a:ext cx="116" cy="116"/>
            </a:xfrm>
            <a:prstGeom prst="ellips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2729" y="655"/>
              <a:ext cx="115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1367" y="814"/>
              <a:ext cx="172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1367" y="1004"/>
              <a:ext cx="172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1943" y="909"/>
              <a:ext cx="193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1539" y="756"/>
              <a:ext cx="1" cy="308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>
              <a:off x="1539" y="756"/>
              <a:ext cx="251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Line 38"/>
            <p:cNvSpPr>
              <a:spLocks noChangeShapeType="1"/>
            </p:cNvSpPr>
            <p:nvPr/>
          </p:nvSpPr>
          <p:spPr bwMode="auto">
            <a:xfrm>
              <a:off x="1539" y="1064"/>
              <a:ext cx="251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Freeform 39"/>
            <p:cNvSpPr>
              <a:spLocks noChangeArrowheads="1"/>
            </p:cNvSpPr>
            <p:nvPr/>
          </p:nvSpPr>
          <p:spPr bwMode="auto">
            <a:xfrm>
              <a:off x="1790" y="756"/>
              <a:ext cx="153" cy="306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108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11920" y="0"/>
                    <a:pt x="21600" y="4840"/>
                    <a:pt x="21600" y="10800"/>
                  </a:cubicBezTo>
                  <a:cubicBezTo>
                    <a:pt x="21600" y="16760"/>
                    <a:pt x="11920" y="21600"/>
                    <a:pt x="0" y="21600"/>
                  </a:cubicBezTo>
                </a:path>
              </a:pathLst>
            </a:custGeom>
            <a:noFill/>
            <a:ln w="288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>
              <a:off x="1367" y="118"/>
              <a:ext cx="1" cy="696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Freeform 41"/>
            <p:cNvSpPr>
              <a:spLocks noChangeArrowheads="1"/>
            </p:cNvSpPr>
            <p:nvPr/>
          </p:nvSpPr>
          <p:spPr bwMode="auto">
            <a:xfrm>
              <a:off x="1257" y="308"/>
              <a:ext cx="110" cy="696"/>
            </a:xfrm>
            <a:custGeom>
              <a:avLst/>
              <a:gdLst>
                <a:gd name="T0" fmla="*/ 21600 w 21600"/>
                <a:gd name="T1" fmla="*/ 2160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</a:path>
              </a:pathLst>
            </a:custGeom>
            <a:noFill/>
            <a:ln w="288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Line 42"/>
            <p:cNvSpPr>
              <a:spLocks noChangeShapeType="1"/>
            </p:cNvSpPr>
            <p:nvPr/>
          </p:nvSpPr>
          <p:spPr bwMode="auto">
            <a:xfrm>
              <a:off x="2174" y="210"/>
              <a:ext cx="802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Freeform 43"/>
            <p:cNvSpPr>
              <a:spLocks noChangeArrowheads="1"/>
            </p:cNvSpPr>
            <p:nvPr/>
          </p:nvSpPr>
          <p:spPr bwMode="auto">
            <a:xfrm>
              <a:off x="2136" y="657"/>
              <a:ext cx="113" cy="252"/>
            </a:xfrm>
            <a:custGeom>
              <a:avLst/>
              <a:gdLst>
                <a:gd name="T0" fmla="*/ 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</a:path>
              </a:pathLst>
            </a:custGeom>
            <a:noFill/>
            <a:ln w="288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Freeform 44"/>
            <p:cNvSpPr>
              <a:spLocks noChangeArrowheads="1"/>
            </p:cNvSpPr>
            <p:nvPr/>
          </p:nvSpPr>
          <p:spPr bwMode="auto">
            <a:xfrm>
              <a:off x="2844" y="412"/>
              <a:ext cx="142" cy="243"/>
            </a:xfrm>
            <a:custGeom>
              <a:avLst/>
              <a:gdLst>
                <a:gd name="T0" fmla="*/ 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</a:path>
              </a:pathLst>
            </a:custGeom>
            <a:noFill/>
            <a:ln w="288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>
              <a:off x="2136" y="909"/>
              <a:ext cx="1587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Oval 46"/>
            <p:cNvSpPr>
              <a:spLocks noChangeArrowheads="1"/>
            </p:cNvSpPr>
            <p:nvPr/>
          </p:nvSpPr>
          <p:spPr bwMode="auto">
            <a:xfrm>
              <a:off x="1348" y="96"/>
              <a:ext cx="45" cy="4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Oval 47"/>
            <p:cNvSpPr>
              <a:spLocks noChangeArrowheads="1"/>
            </p:cNvSpPr>
            <p:nvPr/>
          </p:nvSpPr>
          <p:spPr bwMode="auto">
            <a:xfrm>
              <a:off x="1234" y="285"/>
              <a:ext cx="46" cy="4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" name="Oval 48"/>
            <p:cNvSpPr>
              <a:spLocks noChangeArrowheads="1"/>
            </p:cNvSpPr>
            <p:nvPr/>
          </p:nvSpPr>
          <p:spPr bwMode="auto">
            <a:xfrm>
              <a:off x="3700" y="291"/>
              <a:ext cx="46" cy="4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Oval 49"/>
            <p:cNvSpPr>
              <a:spLocks noChangeArrowheads="1"/>
            </p:cNvSpPr>
            <p:nvPr/>
          </p:nvSpPr>
          <p:spPr bwMode="auto">
            <a:xfrm>
              <a:off x="3700" y="886"/>
              <a:ext cx="46" cy="4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Oval 50"/>
            <p:cNvSpPr>
              <a:spLocks noChangeArrowheads="1"/>
            </p:cNvSpPr>
            <p:nvPr/>
          </p:nvSpPr>
          <p:spPr bwMode="auto">
            <a:xfrm>
              <a:off x="1109" y="92"/>
              <a:ext cx="45" cy="4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Oval 51"/>
            <p:cNvSpPr>
              <a:spLocks noChangeArrowheads="1"/>
            </p:cNvSpPr>
            <p:nvPr/>
          </p:nvSpPr>
          <p:spPr bwMode="auto">
            <a:xfrm>
              <a:off x="1109" y="282"/>
              <a:ext cx="45" cy="46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Text Box 52"/>
            <p:cNvSpPr txBox="1">
              <a:spLocks noChangeArrowheads="1"/>
            </p:cNvSpPr>
            <p:nvPr/>
          </p:nvSpPr>
          <p:spPr bwMode="auto">
            <a:xfrm>
              <a:off x="973" y="57"/>
              <a:ext cx="119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Ａ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54" name="Text Box 53"/>
            <p:cNvSpPr txBox="1">
              <a:spLocks noChangeArrowheads="1"/>
            </p:cNvSpPr>
            <p:nvPr/>
          </p:nvSpPr>
          <p:spPr bwMode="auto">
            <a:xfrm>
              <a:off x="973" y="246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Ｂ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55" name="Text Box 54"/>
            <p:cNvSpPr txBox="1">
              <a:spLocks noChangeArrowheads="1"/>
            </p:cNvSpPr>
            <p:nvPr/>
          </p:nvSpPr>
          <p:spPr bwMode="auto">
            <a:xfrm>
              <a:off x="3760" y="264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Ｓ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56" name="Text Box 55"/>
            <p:cNvSpPr txBox="1">
              <a:spLocks noChangeArrowheads="1"/>
            </p:cNvSpPr>
            <p:nvPr/>
          </p:nvSpPr>
          <p:spPr bwMode="auto">
            <a:xfrm>
              <a:off x="3760" y="859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Ｃ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57" name="Oval 56"/>
            <p:cNvSpPr>
              <a:spLocks noChangeArrowheads="1"/>
            </p:cNvSpPr>
            <p:nvPr/>
          </p:nvSpPr>
          <p:spPr bwMode="auto">
            <a:xfrm>
              <a:off x="2113" y="890"/>
              <a:ext cx="45" cy="4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Text Box 57"/>
            <p:cNvSpPr txBox="1">
              <a:spLocks noChangeArrowheads="1"/>
            </p:cNvSpPr>
            <p:nvPr/>
          </p:nvSpPr>
          <p:spPr bwMode="auto">
            <a:xfrm>
              <a:off x="57" y="530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59" name="Text Box 58"/>
            <p:cNvSpPr txBox="1">
              <a:spLocks noChangeArrowheads="1"/>
            </p:cNvSpPr>
            <p:nvPr/>
          </p:nvSpPr>
          <p:spPr bwMode="auto">
            <a:xfrm>
              <a:off x="57" y="757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60" name="Text Box 59"/>
            <p:cNvSpPr txBox="1">
              <a:spLocks noChangeArrowheads="1"/>
            </p:cNvSpPr>
            <p:nvPr/>
          </p:nvSpPr>
          <p:spPr bwMode="auto">
            <a:xfrm>
              <a:off x="57" y="984"/>
              <a:ext cx="119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61" name="Text Box 60"/>
            <p:cNvSpPr txBox="1">
              <a:spLocks noChangeArrowheads="1"/>
            </p:cNvSpPr>
            <p:nvPr/>
          </p:nvSpPr>
          <p:spPr bwMode="auto">
            <a:xfrm>
              <a:off x="57" y="1210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62" name="Text Box 61"/>
            <p:cNvSpPr txBox="1">
              <a:spLocks noChangeArrowheads="1"/>
            </p:cNvSpPr>
            <p:nvPr/>
          </p:nvSpPr>
          <p:spPr bwMode="auto">
            <a:xfrm>
              <a:off x="293" y="530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63" name="Text Box 62"/>
            <p:cNvSpPr txBox="1">
              <a:spLocks noChangeArrowheads="1"/>
            </p:cNvSpPr>
            <p:nvPr/>
          </p:nvSpPr>
          <p:spPr bwMode="auto">
            <a:xfrm>
              <a:off x="520" y="530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64" name="Text Box 63"/>
            <p:cNvSpPr txBox="1">
              <a:spLocks noChangeArrowheads="1"/>
            </p:cNvSpPr>
            <p:nvPr/>
          </p:nvSpPr>
          <p:spPr bwMode="auto">
            <a:xfrm>
              <a:off x="747" y="530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65" name="Text Box 64"/>
            <p:cNvSpPr txBox="1">
              <a:spLocks noChangeArrowheads="1"/>
            </p:cNvSpPr>
            <p:nvPr/>
          </p:nvSpPr>
          <p:spPr bwMode="auto">
            <a:xfrm>
              <a:off x="293" y="757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66" name="Text Box 65"/>
            <p:cNvSpPr txBox="1">
              <a:spLocks noChangeArrowheads="1"/>
            </p:cNvSpPr>
            <p:nvPr/>
          </p:nvSpPr>
          <p:spPr bwMode="auto">
            <a:xfrm>
              <a:off x="293" y="984"/>
              <a:ext cx="119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67" name="Text Box 66"/>
            <p:cNvSpPr txBox="1">
              <a:spLocks noChangeArrowheads="1"/>
            </p:cNvSpPr>
            <p:nvPr/>
          </p:nvSpPr>
          <p:spPr bwMode="auto">
            <a:xfrm>
              <a:off x="293" y="1210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68" name="Text Box 67"/>
            <p:cNvSpPr txBox="1">
              <a:spLocks noChangeArrowheads="1"/>
            </p:cNvSpPr>
            <p:nvPr/>
          </p:nvSpPr>
          <p:spPr bwMode="auto">
            <a:xfrm>
              <a:off x="520" y="757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69" name="Text Box 68"/>
            <p:cNvSpPr txBox="1">
              <a:spLocks noChangeArrowheads="1"/>
            </p:cNvSpPr>
            <p:nvPr/>
          </p:nvSpPr>
          <p:spPr bwMode="auto">
            <a:xfrm>
              <a:off x="520" y="974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0" name="Text Box 69"/>
            <p:cNvSpPr txBox="1">
              <a:spLocks noChangeArrowheads="1"/>
            </p:cNvSpPr>
            <p:nvPr/>
          </p:nvSpPr>
          <p:spPr bwMode="auto">
            <a:xfrm>
              <a:off x="520" y="1210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1" name="Text Box 70"/>
            <p:cNvSpPr txBox="1">
              <a:spLocks noChangeArrowheads="1"/>
            </p:cNvSpPr>
            <p:nvPr/>
          </p:nvSpPr>
          <p:spPr bwMode="auto">
            <a:xfrm>
              <a:off x="747" y="757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2" name="Text Box 71"/>
            <p:cNvSpPr txBox="1">
              <a:spLocks noChangeArrowheads="1"/>
            </p:cNvSpPr>
            <p:nvPr/>
          </p:nvSpPr>
          <p:spPr bwMode="auto">
            <a:xfrm>
              <a:off x="747" y="984"/>
              <a:ext cx="119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3" name="Text Box 72"/>
            <p:cNvSpPr txBox="1">
              <a:spLocks noChangeArrowheads="1"/>
            </p:cNvSpPr>
            <p:nvPr/>
          </p:nvSpPr>
          <p:spPr bwMode="auto">
            <a:xfrm>
              <a:off x="747" y="1201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4" name="Line 73"/>
            <p:cNvSpPr>
              <a:spLocks noChangeShapeType="1"/>
            </p:cNvSpPr>
            <p:nvPr/>
          </p:nvSpPr>
          <p:spPr bwMode="auto">
            <a:xfrm>
              <a:off x="2976" y="210"/>
              <a:ext cx="152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Line 74"/>
            <p:cNvSpPr>
              <a:spLocks noChangeShapeType="1"/>
            </p:cNvSpPr>
            <p:nvPr/>
          </p:nvSpPr>
          <p:spPr bwMode="auto">
            <a:xfrm>
              <a:off x="2986" y="412"/>
              <a:ext cx="142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Line 75"/>
            <p:cNvSpPr>
              <a:spLocks noChangeShapeType="1"/>
            </p:cNvSpPr>
            <p:nvPr/>
          </p:nvSpPr>
          <p:spPr bwMode="auto">
            <a:xfrm>
              <a:off x="2249" y="657"/>
              <a:ext cx="95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77" name="テキスト ボックス 76"/>
          <p:cNvSpPr txBox="1"/>
          <p:nvPr/>
        </p:nvSpPr>
        <p:spPr>
          <a:xfrm>
            <a:off x="1064890" y="1335928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③　次の図において、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　　❶　Ｓは１桁の加算で、排他的論理和の結果</a:t>
            </a:r>
          </a:p>
          <a:p>
            <a:r>
              <a:rPr lang="ja-JP" altLang="en-US" sz="2400" b="1" dirty="0"/>
              <a:t>　　❷　Ｃは桁上がりで、論理積の結果</a:t>
            </a:r>
          </a:p>
        </p:txBody>
      </p:sp>
    </p:spTree>
    <p:extLst>
      <p:ext uri="{BB962C8B-B14F-4D97-AF65-F5344CB8AC3E}">
        <p14:creationId xmlns:p14="http://schemas.microsoft.com/office/powerpoint/2010/main" val="200129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930432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全加算器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45586" y="2204864"/>
            <a:ext cx="74528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①　全加算器は、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　　❶　２桁以上の２進数の加算を行う場合において、</a:t>
            </a:r>
          </a:p>
          <a:p>
            <a:r>
              <a:rPr lang="ja-JP" altLang="en-US" sz="2400" b="1" dirty="0"/>
              <a:t>　　　　　　　最下位の位以外の上位の各桁において、</a:t>
            </a:r>
          </a:p>
          <a:p>
            <a:r>
              <a:rPr lang="ja-JP" altLang="en-US" sz="2400" b="1" dirty="0"/>
              <a:t>　　　　　　　　　　下位からの桁上げによる入力を</a:t>
            </a:r>
          </a:p>
          <a:p>
            <a:r>
              <a:rPr lang="ja-JP" altLang="en-US" sz="2400" b="1" dirty="0"/>
              <a:t>　　　　　　　　　　　　　　　考慮した加算回路である。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　　❷　下位からの桁上がりと</a:t>
            </a:r>
          </a:p>
          <a:p>
            <a:r>
              <a:rPr lang="ja-JP" altLang="en-US" sz="2400" b="1" dirty="0"/>
              <a:t>　　　　　　　その桁の２つの入力の３つの入力で、</a:t>
            </a:r>
          </a:p>
          <a:p>
            <a:r>
              <a:rPr lang="ja-JP" altLang="en-US" sz="2400" b="1" dirty="0"/>
              <a:t>　　　　　　　　　　桁内の加算と桁上がりの</a:t>
            </a:r>
          </a:p>
          <a:p>
            <a:r>
              <a:rPr lang="ja-JP" altLang="en-US" sz="2400" b="1" dirty="0"/>
              <a:t>　　　　　　　　　　　　　　　２つの出力を得る回路となる。　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28758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043608" y="2132856"/>
            <a:ext cx="66247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②　２個の半加算器とＯＲ回路の</a:t>
            </a:r>
          </a:p>
          <a:p>
            <a:r>
              <a:rPr lang="ja-JP" altLang="en-US" sz="2400" b="1" dirty="0"/>
              <a:t>　　　　　　　　　　　　　　　　組合せからできている。 </a:t>
            </a:r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③　真理値表に示す</a:t>
            </a:r>
          </a:p>
          <a:p>
            <a:r>
              <a:rPr lang="ja-JP" altLang="en-US" sz="2400" b="1" dirty="0"/>
              <a:t>　　　　　　入力値の組合せ８通りに対して、</a:t>
            </a:r>
          </a:p>
          <a:p>
            <a:r>
              <a:rPr lang="ja-JP" altLang="en-US" sz="2400" b="1" dirty="0"/>
              <a:t>　　　　　　　　　　　　　　　　４通りの出力値を得る。　</a:t>
            </a:r>
          </a:p>
        </p:txBody>
      </p:sp>
    </p:spTree>
    <p:extLst>
      <p:ext uri="{BB962C8B-B14F-4D97-AF65-F5344CB8AC3E}">
        <p14:creationId xmlns:p14="http://schemas.microsoft.com/office/powerpoint/2010/main" val="1634938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E8C0C-2CB9-4FE5-8670-AF854B9E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b="1" dirty="0"/>
              <a:t>全加算器出力の特徴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345D360-0AA9-42A8-9CF6-4BA9FA23E4DC}"/>
              </a:ext>
            </a:extLst>
          </p:cNvPr>
          <p:cNvSpPr txBox="1"/>
          <p:nvPr/>
        </p:nvSpPr>
        <p:spPr>
          <a:xfrm>
            <a:off x="791580" y="2276872"/>
            <a:ext cx="756084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 dirty="0"/>
              <a:t>①　出力Ｓの値は</a:t>
            </a:r>
          </a:p>
          <a:p>
            <a:r>
              <a:rPr lang="ja-JP" altLang="en-US" sz="2400" b="1" dirty="0"/>
              <a:t>　　　　３入力のうち１のビットが奇数個の場合は１である。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②　出力Ｓの値は</a:t>
            </a:r>
          </a:p>
          <a:p>
            <a:r>
              <a:rPr lang="ja-JP" altLang="en-US" sz="2400" b="1" dirty="0"/>
              <a:t>　　　　３入力のうち１のビットが偶数個の場合は０となる。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③　出力Ｃの値は</a:t>
            </a:r>
          </a:p>
          <a:p>
            <a:r>
              <a:rPr lang="ja-JP" altLang="en-US" sz="2400" b="1" dirty="0"/>
              <a:t>　　　　３入力のうち１のビットが２個以上あれば１である。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④　出力Ｃの値は</a:t>
            </a:r>
          </a:p>
          <a:p>
            <a:r>
              <a:rPr lang="ja-JP" altLang="en-US" sz="2400" b="1" dirty="0"/>
              <a:t>　　　　３入力のうち１のビットが２個未満では０となる。</a:t>
            </a:r>
          </a:p>
        </p:txBody>
      </p:sp>
    </p:spTree>
    <p:extLst>
      <p:ext uri="{BB962C8B-B14F-4D97-AF65-F5344CB8AC3E}">
        <p14:creationId xmlns:p14="http://schemas.microsoft.com/office/powerpoint/2010/main" val="1242620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角丸四角形 132"/>
          <p:cNvSpPr/>
          <p:nvPr/>
        </p:nvSpPr>
        <p:spPr>
          <a:xfrm>
            <a:off x="899592" y="2852936"/>
            <a:ext cx="7200800" cy="288032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7527" y="545354"/>
            <a:ext cx="8229600" cy="1002440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全加算器の真理値表と論理回路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7" name="Group 36"/>
          <p:cNvGrpSpPr>
            <a:grpSpLocks/>
          </p:cNvGrpSpPr>
          <p:nvPr/>
        </p:nvGrpSpPr>
        <p:grpSpPr bwMode="auto">
          <a:xfrm>
            <a:off x="1352551" y="3212976"/>
            <a:ext cx="6438900" cy="2168525"/>
            <a:chOff x="9" y="57"/>
            <a:chExt cx="4056" cy="1366"/>
          </a:xfrm>
        </p:grpSpPr>
        <p:grpSp>
          <p:nvGrpSpPr>
            <p:cNvPr id="38" name="Group 37"/>
            <p:cNvGrpSpPr>
              <a:grpSpLocks/>
            </p:cNvGrpSpPr>
            <p:nvPr/>
          </p:nvGrpSpPr>
          <p:grpSpPr bwMode="auto">
            <a:xfrm>
              <a:off x="1244" y="256"/>
              <a:ext cx="2821" cy="1134"/>
              <a:chOff x="1244" y="256"/>
              <a:chExt cx="2821" cy="1134"/>
            </a:xfrm>
          </p:grpSpPr>
          <p:grpSp>
            <p:nvGrpSpPr>
              <p:cNvPr id="100" name="Group 38"/>
              <p:cNvGrpSpPr>
                <a:grpSpLocks/>
              </p:cNvGrpSpPr>
              <p:nvPr/>
            </p:nvGrpSpPr>
            <p:grpSpPr bwMode="auto">
              <a:xfrm>
                <a:off x="2961" y="770"/>
                <a:ext cx="673" cy="308"/>
                <a:chOff x="2961" y="770"/>
                <a:chExt cx="673" cy="308"/>
              </a:xfrm>
            </p:grpSpPr>
            <p:sp>
              <p:nvSpPr>
                <p:cNvPr id="123" name="Freeform 39"/>
                <p:cNvSpPr>
                  <a:spLocks noChangeArrowheads="1"/>
                </p:cNvSpPr>
                <p:nvPr/>
              </p:nvSpPr>
              <p:spPr bwMode="auto">
                <a:xfrm>
                  <a:off x="3066" y="778"/>
                  <a:ext cx="47" cy="284"/>
                </a:xfrm>
                <a:custGeom>
                  <a:avLst/>
                  <a:gdLst>
                    <a:gd name="T0" fmla="*/ 0 w 21600"/>
                    <a:gd name="T1" fmla="*/ 0 h 21600"/>
                    <a:gd name="T2" fmla="*/ 21600 w 21600"/>
                    <a:gd name="T3" fmla="*/ 11080 h 21600"/>
                    <a:gd name="T4" fmla="*/ 2082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cubicBezTo>
                        <a:pt x="13793" y="3234"/>
                        <a:pt x="21600" y="7114"/>
                        <a:pt x="21600" y="11080"/>
                      </a:cubicBezTo>
                      <a:cubicBezTo>
                        <a:pt x="21600" y="14831"/>
                        <a:pt x="14834" y="18539"/>
                        <a:pt x="2082" y="21600"/>
                      </a:cubicBezTo>
                    </a:path>
                  </a:pathLst>
                </a:custGeom>
                <a:noFill/>
                <a:ln w="28800">
                  <a:solidFill>
                    <a:srgbClr val="000000"/>
                  </a:solidFill>
                  <a:bevel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24" name="Line 40"/>
                <p:cNvSpPr>
                  <a:spLocks noChangeShapeType="1"/>
                </p:cNvSpPr>
                <p:nvPr/>
              </p:nvSpPr>
              <p:spPr bwMode="auto">
                <a:xfrm>
                  <a:off x="3076" y="770"/>
                  <a:ext cx="153" cy="1"/>
                </a:xfrm>
                <a:prstGeom prst="line">
                  <a:avLst/>
                </a:prstGeom>
                <a:noFill/>
                <a:ln w="288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25" name="Freeform 41"/>
                <p:cNvSpPr>
                  <a:spLocks noChangeArrowheads="1"/>
                </p:cNvSpPr>
                <p:nvPr/>
              </p:nvSpPr>
              <p:spPr bwMode="auto">
                <a:xfrm>
                  <a:off x="3208" y="770"/>
                  <a:ext cx="288" cy="155"/>
                </a:xfrm>
                <a:custGeom>
                  <a:avLst/>
                  <a:gdLst>
                    <a:gd name="T0" fmla="*/ 0 w 21600"/>
                    <a:gd name="T1" fmla="*/ 79 h 21600"/>
                    <a:gd name="T2" fmla="*/ 1573 w 21600"/>
                    <a:gd name="T3" fmla="*/ 0 h 21600"/>
                    <a:gd name="T4" fmla="*/ 2160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>
                      <a:moveTo>
                        <a:pt x="0" y="79"/>
                      </a:moveTo>
                      <a:cubicBezTo>
                        <a:pt x="510" y="79"/>
                        <a:pt x="1063" y="0"/>
                        <a:pt x="1573" y="0"/>
                      </a:cubicBezTo>
                      <a:cubicBezTo>
                        <a:pt x="9822" y="0"/>
                        <a:pt x="17476" y="8338"/>
                        <a:pt x="21600" y="21600"/>
                      </a:cubicBezTo>
                    </a:path>
                  </a:pathLst>
                </a:custGeom>
                <a:noFill/>
                <a:ln w="28800">
                  <a:solidFill>
                    <a:srgbClr val="000000"/>
                  </a:solidFill>
                  <a:bevel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26" name="Line 42"/>
                <p:cNvSpPr>
                  <a:spLocks noChangeShapeType="1"/>
                </p:cNvSpPr>
                <p:nvPr/>
              </p:nvSpPr>
              <p:spPr bwMode="auto">
                <a:xfrm>
                  <a:off x="3076" y="1078"/>
                  <a:ext cx="153" cy="1"/>
                </a:xfrm>
                <a:prstGeom prst="line">
                  <a:avLst/>
                </a:prstGeom>
                <a:noFill/>
                <a:ln w="288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27" name="Freeform 43"/>
                <p:cNvSpPr>
                  <a:spLocks noChangeArrowheads="1"/>
                </p:cNvSpPr>
                <p:nvPr/>
              </p:nvSpPr>
              <p:spPr bwMode="auto">
                <a:xfrm>
                  <a:off x="3208" y="924"/>
                  <a:ext cx="288" cy="154"/>
                </a:xfrm>
                <a:custGeom>
                  <a:avLst/>
                  <a:gdLst>
                    <a:gd name="T0" fmla="*/ 21600 w 21600"/>
                    <a:gd name="T1" fmla="*/ 0 h 21600"/>
                    <a:gd name="T2" fmla="*/ 1573 w 21600"/>
                    <a:gd name="T3" fmla="*/ 21600 h 21600"/>
                    <a:gd name="T4" fmla="*/ 0 w 21600"/>
                    <a:gd name="T5" fmla="*/ 21521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>
                      <a:moveTo>
                        <a:pt x="21600" y="0"/>
                      </a:moveTo>
                      <a:cubicBezTo>
                        <a:pt x="17518" y="13292"/>
                        <a:pt x="9822" y="21600"/>
                        <a:pt x="1573" y="21600"/>
                      </a:cubicBezTo>
                      <a:cubicBezTo>
                        <a:pt x="1063" y="21600"/>
                        <a:pt x="510" y="21521"/>
                        <a:pt x="0" y="21521"/>
                      </a:cubicBezTo>
                    </a:path>
                  </a:pathLst>
                </a:custGeom>
                <a:noFill/>
                <a:ln w="28800">
                  <a:solidFill>
                    <a:srgbClr val="000000"/>
                  </a:solidFill>
                  <a:bevel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28" name="Line 44"/>
                <p:cNvSpPr>
                  <a:spLocks noChangeShapeType="1"/>
                </p:cNvSpPr>
                <p:nvPr/>
              </p:nvSpPr>
              <p:spPr bwMode="auto">
                <a:xfrm>
                  <a:off x="3499" y="924"/>
                  <a:ext cx="135" cy="1"/>
                </a:xfrm>
                <a:prstGeom prst="line">
                  <a:avLst/>
                </a:prstGeom>
                <a:noFill/>
                <a:ln w="288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29" name="Line 45"/>
                <p:cNvSpPr>
                  <a:spLocks noChangeShapeType="1"/>
                </p:cNvSpPr>
                <p:nvPr/>
              </p:nvSpPr>
              <p:spPr bwMode="auto">
                <a:xfrm>
                  <a:off x="2961" y="828"/>
                  <a:ext cx="133" cy="1"/>
                </a:xfrm>
                <a:prstGeom prst="line">
                  <a:avLst/>
                </a:prstGeom>
                <a:noFill/>
                <a:ln w="288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30" name="Line 46"/>
                <p:cNvSpPr>
                  <a:spLocks noChangeShapeType="1"/>
                </p:cNvSpPr>
                <p:nvPr/>
              </p:nvSpPr>
              <p:spPr bwMode="auto">
                <a:xfrm>
                  <a:off x="2961" y="1019"/>
                  <a:ext cx="133" cy="1"/>
                </a:xfrm>
                <a:prstGeom prst="line">
                  <a:avLst/>
                </a:prstGeom>
                <a:noFill/>
                <a:ln w="288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31" name="Line 47"/>
                <p:cNvSpPr>
                  <a:spLocks noChangeShapeType="1"/>
                </p:cNvSpPr>
                <p:nvPr/>
              </p:nvSpPr>
              <p:spPr bwMode="auto">
                <a:xfrm>
                  <a:off x="2961" y="828"/>
                  <a:ext cx="133" cy="1"/>
                </a:xfrm>
                <a:prstGeom prst="line">
                  <a:avLst/>
                </a:prstGeom>
                <a:noFill/>
                <a:ln w="288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32" name="Line 48"/>
                <p:cNvSpPr>
                  <a:spLocks noChangeShapeType="1"/>
                </p:cNvSpPr>
                <p:nvPr/>
              </p:nvSpPr>
              <p:spPr bwMode="auto">
                <a:xfrm>
                  <a:off x="2961" y="1019"/>
                  <a:ext cx="133" cy="1"/>
                </a:xfrm>
                <a:prstGeom prst="line">
                  <a:avLst/>
                </a:prstGeom>
                <a:noFill/>
                <a:ln w="288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  <p:sp>
            <p:nvSpPr>
              <p:cNvPr id="101" name="Rectangle 49"/>
              <p:cNvSpPr>
                <a:spLocks noChangeArrowheads="1"/>
              </p:cNvSpPr>
              <p:nvPr/>
            </p:nvSpPr>
            <p:spPr bwMode="auto">
              <a:xfrm>
                <a:off x="1735" y="710"/>
                <a:ext cx="340" cy="680"/>
              </a:xfrm>
              <a:prstGeom prst="rect">
                <a:avLst/>
              </a:prstGeom>
              <a:noFill/>
              <a:ln w="288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2" name="Rectangle 50"/>
              <p:cNvSpPr>
                <a:spLocks noChangeArrowheads="1"/>
              </p:cNvSpPr>
              <p:nvPr/>
            </p:nvSpPr>
            <p:spPr bwMode="auto">
              <a:xfrm>
                <a:off x="2425" y="256"/>
                <a:ext cx="330" cy="681"/>
              </a:xfrm>
              <a:prstGeom prst="rect">
                <a:avLst/>
              </a:prstGeom>
              <a:noFill/>
              <a:ln w="288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3" name="Line 51"/>
              <p:cNvSpPr>
                <a:spLocks noChangeShapeType="1"/>
              </p:cNvSpPr>
              <p:nvPr/>
            </p:nvSpPr>
            <p:spPr bwMode="auto">
              <a:xfrm>
                <a:off x="1395" y="370"/>
                <a:ext cx="1030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4" name="Line 52"/>
              <p:cNvSpPr>
                <a:spLocks noChangeShapeType="1"/>
              </p:cNvSpPr>
              <p:nvPr/>
            </p:nvSpPr>
            <p:spPr bwMode="auto">
              <a:xfrm>
                <a:off x="2755" y="370"/>
                <a:ext cx="1134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5" name="Line 53"/>
              <p:cNvSpPr>
                <a:spLocks noChangeShapeType="1"/>
              </p:cNvSpPr>
              <p:nvPr/>
            </p:nvSpPr>
            <p:spPr bwMode="auto">
              <a:xfrm>
                <a:off x="1404" y="823"/>
                <a:ext cx="331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6" name="Line 54"/>
              <p:cNvSpPr>
                <a:spLocks noChangeShapeType="1"/>
              </p:cNvSpPr>
              <p:nvPr/>
            </p:nvSpPr>
            <p:spPr bwMode="auto">
              <a:xfrm>
                <a:off x="2075" y="823"/>
                <a:ext cx="350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7" name="Line 55"/>
              <p:cNvSpPr>
                <a:spLocks noChangeShapeType="1"/>
              </p:cNvSpPr>
              <p:nvPr/>
            </p:nvSpPr>
            <p:spPr bwMode="auto">
              <a:xfrm>
                <a:off x="2755" y="828"/>
                <a:ext cx="206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8" name="Freeform 56"/>
              <p:cNvSpPr>
                <a:spLocks noChangeArrowheads="1"/>
              </p:cNvSpPr>
              <p:nvPr/>
            </p:nvSpPr>
            <p:spPr bwMode="auto">
              <a:xfrm>
                <a:off x="2075" y="1019"/>
                <a:ext cx="886" cy="258"/>
              </a:xfrm>
              <a:custGeom>
                <a:avLst/>
                <a:gdLst>
                  <a:gd name="T0" fmla="*/ 2160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>
                    <a:moveTo>
                      <a:pt x="21600" y="0"/>
                    </a:moveTo>
                    <a:lnTo>
                      <a:pt x="21600" y="21600"/>
                    </a:lnTo>
                    <a:lnTo>
                      <a:pt x="0" y="21600"/>
                    </a:lnTo>
                  </a:path>
                </a:pathLst>
              </a:custGeom>
              <a:noFill/>
              <a:ln w="288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9" name="Line 57"/>
              <p:cNvSpPr>
                <a:spLocks noChangeShapeType="1"/>
              </p:cNvSpPr>
              <p:nvPr/>
            </p:nvSpPr>
            <p:spPr bwMode="auto">
              <a:xfrm>
                <a:off x="1395" y="1277"/>
                <a:ext cx="340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0" name="Line 58"/>
              <p:cNvSpPr>
                <a:spLocks noChangeShapeType="1"/>
              </p:cNvSpPr>
              <p:nvPr/>
            </p:nvSpPr>
            <p:spPr bwMode="auto">
              <a:xfrm>
                <a:off x="3634" y="924"/>
                <a:ext cx="255" cy="1"/>
              </a:xfrm>
              <a:prstGeom prst="line">
                <a:avLst/>
              </a:prstGeom>
              <a:noFill/>
              <a:ln w="28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1" name="Oval 59"/>
              <p:cNvSpPr>
                <a:spLocks noChangeArrowheads="1"/>
              </p:cNvSpPr>
              <p:nvPr/>
            </p:nvSpPr>
            <p:spPr bwMode="auto">
              <a:xfrm>
                <a:off x="3866" y="347"/>
                <a:ext cx="46" cy="4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2" name="Oval 60"/>
              <p:cNvSpPr>
                <a:spLocks noChangeArrowheads="1"/>
              </p:cNvSpPr>
              <p:nvPr/>
            </p:nvSpPr>
            <p:spPr bwMode="auto">
              <a:xfrm>
                <a:off x="3866" y="901"/>
                <a:ext cx="46" cy="4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3" name="Oval 61"/>
              <p:cNvSpPr>
                <a:spLocks noChangeArrowheads="1"/>
              </p:cNvSpPr>
              <p:nvPr/>
            </p:nvSpPr>
            <p:spPr bwMode="auto">
              <a:xfrm>
                <a:off x="1372" y="347"/>
                <a:ext cx="45" cy="4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4" name="Oval 62"/>
              <p:cNvSpPr>
                <a:spLocks noChangeArrowheads="1"/>
              </p:cNvSpPr>
              <p:nvPr/>
            </p:nvSpPr>
            <p:spPr bwMode="auto">
              <a:xfrm>
                <a:off x="1382" y="801"/>
                <a:ext cx="45" cy="4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5" name="Oval 63"/>
              <p:cNvSpPr>
                <a:spLocks noChangeArrowheads="1"/>
              </p:cNvSpPr>
              <p:nvPr/>
            </p:nvSpPr>
            <p:spPr bwMode="auto">
              <a:xfrm>
                <a:off x="1372" y="1254"/>
                <a:ext cx="45" cy="4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6" name="Text Box 64"/>
              <p:cNvSpPr txBox="1">
                <a:spLocks noChangeArrowheads="1"/>
              </p:cNvSpPr>
              <p:nvPr/>
            </p:nvSpPr>
            <p:spPr bwMode="auto">
              <a:xfrm>
                <a:off x="2525" y="360"/>
                <a:ext cx="103" cy="4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97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sz="1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ゴシック" pitchFamily="49" charset="-128"/>
                    <a:ea typeface="ＭＳ ゴシック" pitchFamily="49" charset="-128"/>
                    <a:cs typeface="ＭＳ Ｐゴシック" pitchFamily="50" charset="-128"/>
                  </a:rPr>
                  <a:t>半加算器</a:t>
                </a:r>
                <a:endParaRPr kumimoji="1" 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17" name="Text Box 65"/>
              <p:cNvSpPr txBox="1">
                <a:spLocks noChangeArrowheads="1"/>
              </p:cNvSpPr>
              <p:nvPr/>
            </p:nvSpPr>
            <p:spPr bwMode="auto">
              <a:xfrm>
                <a:off x="1835" y="814"/>
                <a:ext cx="103" cy="4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97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sz="1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ゴシック" pitchFamily="49" charset="-128"/>
                    <a:ea typeface="ＭＳ ゴシック" pitchFamily="49" charset="-128"/>
                    <a:cs typeface="ＭＳ Ｐゴシック" pitchFamily="50" charset="-128"/>
                  </a:rPr>
                  <a:t>半加算器</a:t>
                </a:r>
                <a:endParaRPr kumimoji="1" 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18" name="Text Box 66"/>
              <p:cNvSpPr txBox="1">
                <a:spLocks noChangeArrowheads="1"/>
              </p:cNvSpPr>
              <p:nvPr/>
            </p:nvSpPr>
            <p:spPr bwMode="auto">
              <a:xfrm>
                <a:off x="1244" y="307"/>
                <a:ext cx="233" cy="1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97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sz="1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ゴシック" pitchFamily="49" charset="-128"/>
                    <a:ea typeface="ＭＳ ゴシック" pitchFamily="49" charset="-128"/>
                    <a:cs typeface="ＭＳ Ｐゴシック" pitchFamily="50" charset="-128"/>
                  </a:rPr>
                  <a:t>Ｃ</a:t>
                </a:r>
                <a:r>
                  <a:rPr kumimoji="1" lang="ja-JP" sz="1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/>
                    <a:ea typeface="ＭＳ 明朝" pitchFamily="17" charset="-128"/>
                    <a:cs typeface="ＭＳ Ｐゴシック" pitchFamily="50" charset="-128"/>
                  </a:rPr>
                  <a:t>’</a:t>
                </a:r>
                <a:endParaRPr kumimoji="1" 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19" name="Text Box 67"/>
              <p:cNvSpPr txBox="1">
                <a:spLocks noChangeArrowheads="1"/>
              </p:cNvSpPr>
              <p:nvPr/>
            </p:nvSpPr>
            <p:spPr bwMode="auto">
              <a:xfrm>
                <a:off x="3946" y="317"/>
                <a:ext cx="119" cy="1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97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sz="1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ゴシック" pitchFamily="49" charset="-128"/>
                    <a:ea typeface="ＭＳ ゴシック" pitchFamily="49" charset="-128"/>
                    <a:cs typeface="ＭＳ Ｐゴシック" pitchFamily="50" charset="-128"/>
                  </a:rPr>
                  <a:t>Ｓ</a:t>
                </a:r>
                <a:endParaRPr kumimoji="1" 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20" name="Text Box 68"/>
              <p:cNvSpPr txBox="1">
                <a:spLocks noChangeArrowheads="1"/>
              </p:cNvSpPr>
              <p:nvPr/>
            </p:nvSpPr>
            <p:spPr bwMode="auto">
              <a:xfrm>
                <a:off x="1244" y="761"/>
                <a:ext cx="119" cy="1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97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sz="1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ゴシック" pitchFamily="49" charset="-128"/>
                    <a:ea typeface="ＭＳ ゴシック" pitchFamily="49" charset="-128"/>
                    <a:cs typeface="ＭＳ Ｐゴシック" pitchFamily="50" charset="-128"/>
                  </a:rPr>
                  <a:t>Ａ</a:t>
                </a:r>
                <a:endParaRPr kumimoji="1" 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21" name="Text Box 69"/>
              <p:cNvSpPr txBox="1">
                <a:spLocks noChangeArrowheads="1"/>
              </p:cNvSpPr>
              <p:nvPr/>
            </p:nvSpPr>
            <p:spPr bwMode="auto">
              <a:xfrm>
                <a:off x="1244" y="1214"/>
                <a:ext cx="119" cy="1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97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sz="1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ゴシック" pitchFamily="49" charset="-128"/>
                    <a:ea typeface="ＭＳ ゴシック" pitchFamily="49" charset="-128"/>
                    <a:cs typeface="ＭＳ Ｐゴシック" pitchFamily="50" charset="-128"/>
                  </a:rPr>
                  <a:t>Ｂ</a:t>
                </a:r>
                <a:endParaRPr kumimoji="1" 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22" name="Text Box 70"/>
              <p:cNvSpPr txBox="1">
                <a:spLocks noChangeArrowheads="1"/>
              </p:cNvSpPr>
              <p:nvPr/>
            </p:nvSpPr>
            <p:spPr bwMode="auto">
              <a:xfrm>
                <a:off x="3946" y="874"/>
                <a:ext cx="119" cy="1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97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sz="13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ゴシック" pitchFamily="49" charset="-128"/>
                    <a:ea typeface="ＭＳ ゴシック" pitchFamily="49" charset="-128"/>
                    <a:cs typeface="ＭＳ Ｐゴシック" pitchFamily="50" charset="-128"/>
                  </a:rPr>
                  <a:t>Ｃ</a:t>
                </a:r>
                <a:endParaRPr kumimoji="1" 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</p:grpSp>
        <p:sp>
          <p:nvSpPr>
            <p:cNvPr id="39" name="Rectangle 71"/>
            <p:cNvSpPr>
              <a:spLocks noChangeArrowheads="1"/>
            </p:cNvSpPr>
            <p:nvPr/>
          </p:nvSpPr>
          <p:spPr bwMode="auto">
            <a:xfrm>
              <a:off x="9" y="57"/>
              <a:ext cx="1136" cy="1366"/>
            </a:xfrm>
            <a:prstGeom prst="rect">
              <a:avLst/>
            </a:prstGeom>
            <a:noFill/>
            <a:ln w="288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Line 72"/>
            <p:cNvSpPr>
              <a:spLocks noChangeShapeType="1"/>
            </p:cNvSpPr>
            <p:nvPr/>
          </p:nvSpPr>
          <p:spPr bwMode="auto">
            <a:xfrm>
              <a:off x="691" y="57"/>
              <a:ext cx="1" cy="1366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Line 73"/>
            <p:cNvSpPr>
              <a:spLocks noChangeShapeType="1"/>
            </p:cNvSpPr>
            <p:nvPr/>
          </p:nvSpPr>
          <p:spPr bwMode="auto">
            <a:xfrm>
              <a:off x="9" y="193"/>
              <a:ext cx="1136" cy="1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Line 74"/>
            <p:cNvSpPr>
              <a:spLocks noChangeShapeType="1"/>
            </p:cNvSpPr>
            <p:nvPr/>
          </p:nvSpPr>
          <p:spPr bwMode="auto">
            <a:xfrm>
              <a:off x="9" y="454"/>
              <a:ext cx="1136" cy="1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Line 75"/>
            <p:cNvSpPr>
              <a:spLocks noChangeShapeType="1"/>
            </p:cNvSpPr>
            <p:nvPr/>
          </p:nvSpPr>
          <p:spPr bwMode="auto">
            <a:xfrm>
              <a:off x="9" y="599"/>
              <a:ext cx="1136" cy="1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Line 76"/>
            <p:cNvSpPr>
              <a:spLocks noChangeShapeType="1"/>
            </p:cNvSpPr>
            <p:nvPr/>
          </p:nvSpPr>
          <p:spPr bwMode="auto">
            <a:xfrm>
              <a:off x="9" y="740"/>
              <a:ext cx="1136" cy="1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Line 77"/>
            <p:cNvSpPr>
              <a:spLocks noChangeShapeType="1"/>
            </p:cNvSpPr>
            <p:nvPr/>
          </p:nvSpPr>
          <p:spPr bwMode="auto">
            <a:xfrm>
              <a:off x="9" y="861"/>
              <a:ext cx="1136" cy="1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Line 78"/>
            <p:cNvSpPr>
              <a:spLocks noChangeShapeType="1"/>
            </p:cNvSpPr>
            <p:nvPr/>
          </p:nvSpPr>
          <p:spPr bwMode="auto">
            <a:xfrm>
              <a:off x="9" y="1011"/>
              <a:ext cx="1136" cy="1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Line 79"/>
            <p:cNvSpPr>
              <a:spLocks noChangeShapeType="1"/>
            </p:cNvSpPr>
            <p:nvPr/>
          </p:nvSpPr>
          <p:spPr bwMode="auto">
            <a:xfrm>
              <a:off x="9" y="1143"/>
              <a:ext cx="1136" cy="1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Line 80"/>
            <p:cNvSpPr>
              <a:spLocks noChangeShapeType="1"/>
            </p:cNvSpPr>
            <p:nvPr/>
          </p:nvSpPr>
          <p:spPr bwMode="auto">
            <a:xfrm>
              <a:off x="9" y="1274"/>
              <a:ext cx="1136" cy="1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" name="Line 81"/>
            <p:cNvSpPr>
              <a:spLocks noChangeShapeType="1"/>
            </p:cNvSpPr>
            <p:nvPr/>
          </p:nvSpPr>
          <p:spPr bwMode="auto">
            <a:xfrm>
              <a:off x="9" y="340"/>
              <a:ext cx="1136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Line 82"/>
            <p:cNvSpPr>
              <a:spLocks noChangeShapeType="1"/>
            </p:cNvSpPr>
            <p:nvPr/>
          </p:nvSpPr>
          <p:spPr bwMode="auto">
            <a:xfrm>
              <a:off x="232" y="193"/>
              <a:ext cx="1" cy="1230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Line 83"/>
            <p:cNvSpPr>
              <a:spLocks noChangeShapeType="1"/>
            </p:cNvSpPr>
            <p:nvPr/>
          </p:nvSpPr>
          <p:spPr bwMode="auto">
            <a:xfrm>
              <a:off x="454" y="193"/>
              <a:ext cx="1" cy="1230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Line 84"/>
            <p:cNvSpPr>
              <a:spLocks noChangeShapeType="1"/>
            </p:cNvSpPr>
            <p:nvPr/>
          </p:nvSpPr>
          <p:spPr bwMode="auto">
            <a:xfrm>
              <a:off x="913" y="193"/>
              <a:ext cx="1" cy="1230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Text Box 85"/>
            <p:cNvSpPr txBox="1">
              <a:spLocks noChangeArrowheads="1"/>
            </p:cNvSpPr>
            <p:nvPr/>
          </p:nvSpPr>
          <p:spPr bwMode="auto">
            <a:xfrm>
              <a:off x="247" y="57"/>
              <a:ext cx="207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入力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54" name="Text Box 86"/>
            <p:cNvSpPr txBox="1">
              <a:spLocks noChangeArrowheads="1"/>
            </p:cNvSpPr>
            <p:nvPr/>
          </p:nvSpPr>
          <p:spPr bwMode="auto">
            <a:xfrm>
              <a:off x="806" y="57"/>
              <a:ext cx="207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出力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55" name="Text Box 87"/>
            <p:cNvSpPr txBox="1">
              <a:spLocks noChangeArrowheads="1"/>
            </p:cNvSpPr>
            <p:nvPr/>
          </p:nvSpPr>
          <p:spPr bwMode="auto">
            <a:xfrm>
              <a:off x="77" y="213"/>
              <a:ext cx="103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Ａ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56" name="Text Box 88"/>
            <p:cNvSpPr txBox="1">
              <a:spLocks noChangeArrowheads="1"/>
            </p:cNvSpPr>
            <p:nvPr/>
          </p:nvSpPr>
          <p:spPr bwMode="auto">
            <a:xfrm>
              <a:off x="299" y="213"/>
              <a:ext cx="10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Ｂ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57" name="Text Box 89"/>
            <p:cNvSpPr txBox="1">
              <a:spLocks noChangeArrowheads="1"/>
            </p:cNvSpPr>
            <p:nvPr/>
          </p:nvSpPr>
          <p:spPr bwMode="auto">
            <a:xfrm>
              <a:off x="503" y="213"/>
              <a:ext cx="10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Ｃ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58" name="Text Box 90"/>
            <p:cNvSpPr txBox="1">
              <a:spLocks noChangeArrowheads="1"/>
            </p:cNvSpPr>
            <p:nvPr/>
          </p:nvSpPr>
          <p:spPr bwMode="auto">
            <a:xfrm>
              <a:off x="748" y="213"/>
              <a:ext cx="10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Ｓ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59" name="Text Box 91"/>
            <p:cNvSpPr txBox="1">
              <a:spLocks noChangeArrowheads="1"/>
            </p:cNvSpPr>
            <p:nvPr/>
          </p:nvSpPr>
          <p:spPr bwMode="auto">
            <a:xfrm>
              <a:off x="962" y="213"/>
              <a:ext cx="103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Ｃ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60" name="Text Box 92"/>
            <p:cNvSpPr txBox="1">
              <a:spLocks noChangeArrowheads="1"/>
            </p:cNvSpPr>
            <p:nvPr/>
          </p:nvSpPr>
          <p:spPr bwMode="auto">
            <a:xfrm>
              <a:off x="77" y="340"/>
              <a:ext cx="103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61" name="Text Box 93"/>
            <p:cNvSpPr txBox="1">
              <a:spLocks noChangeArrowheads="1"/>
            </p:cNvSpPr>
            <p:nvPr/>
          </p:nvSpPr>
          <p:spPr bwMode="auto">
            <a:xfrm>
              <a:off x="299" y="340"/>
              <a:ext cx="10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62" name="Text Box 94"/>
            <p:cNvSpPr txBox="1">
              <a:spLocks noChangeArrowheads="1"/>
            </p:cNvSpPr>
            <p:nvPr/>
          </p:nvSpPr>
          <p:spPr bwMode="auto">
            <a:xfrm>
              <a:off x="527" y="340"/>
              <a:ext cx="103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63" name="Text Box 95"/>
            <p:cNvSpPr txBox="1">
              <a:spLocks noChangeArrowheads="1"/>
            </p:cNvSpPr>
            <p:nvPr/>
          </p:nvSpPr>
          <p:spPr bwMode="auto">
            <a:xfrm>
              <a:off x="748" y="340"/>
              <a:ext cx="10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64" name="Text Box 96"/>
            <p:cNvSpPr txBox="1">
              <a:spLocks noChangeArrowheads="1"/>
            </p:cNvSpPr>
            <p:nvPr/>
          </p:nvSpPr>
          <p:spPr bwMode="auto">
            <a:xfrm>
              <a:off x="985" y="340"/>
              <a:ext cx="10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65" name="Text Box 97"/>
            <p:cNvSpPr txBox="1">
              <a:spLocks noChangeArrowheads="1"/>
            </p:cNvSpPr>
            <p:nvPr/>
          </p:nvSpPr>
          <p:spPr bwMode="auto">
            <a:xfrm>
              <a:off x="77" y="487"/>
              <a:ext cx="103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66" name="Text Box 98"/>
            <p:cNvSpPr txBox="1">
              <a:spLocks noChangeArrowheads="1"/>
            </p:cNvSpPr>
            <p:nvPr/>
          </p:nvSpPr>
          <p:spPr bwMode="auto">
            <a:xfrm>
              <a:off x="77" y="636"/>
              <a:ext cx="103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67" name="Text Box 99"/>
            <p:cNvSpPr txBox="1">
              <a:spLocks noChangeArrowheads="1"/>
            </p:cNvSpPr>
            <p:nvPr/>
          </p:nvSpPr>
          <p:spPr bwMode="auto">
            <a:xfrm>
              <a:off x="77" y="761"/>
              <a:ext cx="103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68" name="Text Box 100"/>
            <p:cNvSpPr txBox="1">
              <a:spLocks noChangeArrowheads="1"/>
            </p:cNvSpPr>
            <p:nvPr/>
          </p:nvSpPr>
          <p:spPr bwMode="auto">
            <a:xfrm>
              <a:off x="77" y="874"/>
              <a:ext cx="103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69" name="Text Box 101"/>
            <p:cNvSpPr txBox="1">
              <a:spLocks noChangeArrowheads="1"/>
            </p:cNvSpPr>
            <p:nvPr/>
          </p:nvSpPr>
          <p:spPr bwMode="auto">
            <a:xfrm>
              <a:off x="77" y="1019"/>
              <a:ext cx="103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0" name="Text Box 102"/>
            <p:cNvSpPr txBox="1">
              <a:spLocks noChangeArrowheads="1"/>
            </p:cNvSpPr>
            <p:nvPr/>
          </p:nvSpPr>
          <p:spPr bwMode="auto">
            <a:xfrm>
              <a:off x="77" y="1148"/>
              <a:ext cx="103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1" name="Text Box 103"/>
            <p:cNvSpPr txBox="1">
              <a:spLocks noChangeArrowheads="1"/>
            </p:cNvSpPr>
            <p:nvPr/>
          </p:nvSpPr>
          <p:spPr bwMode="auto">
            <a:xfrm>
              <a:off x="77" y="1277"/>
              <a:ext cx="103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2" name="Text Box 104"/>
            <p:cNvSpPr txBox="1">
              <a:spLocks noChangeArrowheads="1"/>
            </p:cNvSpPr>
            <p:nvPr/>
          </p:nvSpPr>
          <p:spPr bwMode="auto">
            <a:xfrm>
              <a:off x="299" y="487"/>
              <a:ext cx="10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3" name="Text Box 105"/>
            <p:cNvSpPr txBox="1">
              <a:spLocks noChangeArrowheads="1"/>
            </p:cNvSpPr>
            <p:nvPr/>
          </p:nvSpPr>
          <p:spPr bwMode="auto">
            <a:xfrm>
              <a:off x="299" y="636"/>
              <a:ext cx="10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4" name="Text Box 106"/>
            <p:cNvSpPr txBox="1">
              <a:spLocks noChangeArrowheads="1"/>
            </p:cNvSpPr>
            <p:nvPr/>
          </p:nvSpPr>
          <p:spPr bwMode="auto">
            <a:xfrm>
              <a:off x="299" y="761"/>
              <a:ext cx="10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5" name="Text Box 107"/>
            <p:cNvSpPr txBox="1">
              <a:spLocks noChangeArrowheads="1"/>
            </p:cNvSpPr>
            <p:nvPr/>
          </p:nvSpPr>
          <p:spPr bwMode="auto">
            <a:xfrm>
              <a:off x="299" y="874"/>
              <a:ext cx="10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6" name="Text Box 108"/>
            <p:cNvSpPr txBox="1">
              <a:spLocks noChangeArrowheads="1"/>
            </p:cNvSpPr>
            <p:nvPr/>
          </p:nvSpPr>
          <p:spPr bwMode="auto">
            <a:xfrm>
              <a:off x="299" y="1019"/>
              <a:ext cx="10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7" name="Text Box 109"/>
            <p:cNvSpPr txBox="1">
              <a:spLocks noChangeArrowheads="1"/>
            </p:cNvSpPr>
            <p:nvPr/>
          </p:nvSpPr>
          <p:spPr bwMode="auto">
            <a:xfrm>
              <a:off x="299" y="1148"/>
              <a:ext cx="10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8" name="Text Box 110"/>
            <p:cNvSpPr txBox="1">
              <a:spLocks noChangeArrowheads="1"/>
            </p:cNvSpPr>
            <p:nvPr/>
          </p:nvSpPr>
          <p:spPr bwMode="auto">
            <a:xfrm>
              <a:off x="299" y="1277"/>
              <a:ext cx="10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9" name="Text Box 111"/>
            <p:cNvSpPr txBox="1">
              <a:spLocks noChangeArrowheads="1"/>
            </p:cNvSpPr>
            <p:nvPr/>
          </p:nvSpPr>
          <p:spPr bwMode="auto">
            <a:xfrm>
              <a:off x="527" y="487"/>
              <a:ext cx="103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80" name="Text Box 112"/>
            <p:cNvSpPr txBox="1">
              <a:spLocks noChangeArrowheads="1"/>
            </p:cNvSpPr>
            <p:nvPr/>
          </p:nvSpPr>
          <p:spPr bwMode="auto">
            <a:xfrm>
              <a:off x="527" y="636"/>
              <a:ext cx="103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81" name="Text Box 113"/>
            <p:cNvSpPr txBox="1">
              <a:spLocks noChangeArrowheads="1"/>
            </p:cNvSpPr>
            <p:nvPr/>
          </p:nvSpPr>
          <p:spPr bwMode="auto">
            <a:xfrm>
              <a:off x="527" y="874"/>
              <a:ext cx="103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82" name="Text Box 114"/>
            <p:cNvSpPr txBox="1">
              <a:spLocks noChangeArrowheads="1"/>
            </p:cNvSpPr>
            <p:nvPr/>
          </p:nvSpPr>
          <p:spPr bwMode="auto">
            <a:xfrm>
              <a:off x="527" y="1019"/>
              <a:ext cx="103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83" name="Text Box 115"/>
            <p:cNvSpPr txBox="1">
              <a:spLocks noChangeArrowheads="1"/>
            </p:cNvSpPr>
            <p:nvPr/>
          </p:nvSpPr>
          <p:spPr bwMode="auto">
            <a:xfrm>
              <a:off x="527" y="1148"/>
              <a:ext cx="103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84" name="Text Box 116"/>
            <p:cNvSpPr txBox="1">
              <a:spLocks noChangeArrowheads="1"/>
            </p:cNvSpPr>
            <p:nvPr/>
          </p:nvSpPr>
          <p:spPr bwMode="auto">
            <a:xfrm>
              <a:off x="527" y="1277"/>
              <a:ext cx="103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85" name="Text Box 117"/>
            <p:cNvSpPr txBox="1">
              <a:spLocks noChangeArrowheads="1"/>
            </p:cNvSpPr>
            <p:nvPr/>
          </p:nvSpPr>
          <p:spPr bwMode="auto">
            <a:xfrm>
              <a:off x="527" y="761"/>
              <a:ext cx="103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86" name="Text Box 118"/>
            <p:cNvSpPr txBox="1">
              <a:spLocks noChangeArrowheads="1"/>
            </p:cNvSpPr>
            <p:nvPr/>
          </p:nvSpPr>
          <p:spPr bwMode="auto">
            <a:xfrm>
              <a:off x="748" y="487"/>
              <a:ext cx="10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87" name="Text Box 119"/>
            <p:cNvSpPr txBox="1">
              <a:spLocks noChangeArrowheads="1"/>
            </p:cNvSpPr>
            <p:nvPr/>
          </p:nvSpPr>
          <p:spPr bwMode="auto">
            <a:xfrm>
              <a:off x="748" y="874"/>
              <a:ext cx="10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88" name="Text Box 120"/>
            <p:cNvSpPr txBox="1">
              <a:spLocks noChangeArrowheads="1"/>
            </p:cNvSpPr>
            <p:nvPr/>
          </p:nvSpPr>
          <p:spPr bwMode="auto">
            <a:xfrm>
              <a:off x="748" y="1019"/>
              <a:ext cx="10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89" name="Text Box 121"/>
            <p:cNvSpPr txBox="1">
              <a:spLocks noChangeArrowheads="1"/>
            </p:cNvSpPr>
            <p:nvPr/>
          </p:nvSpPr>
          <p:spPr bwMode="auto">
            <a:xfrm>
              <a:off x="748" y="1148"/>
              <a:ext cx="10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90" name="Text Box 122"/>
            <p:cNvSpPr txBox="1">
              <a:spLocks noChangeArrowheads="1"/>
            </p:cNvSpPr>
            <p:nvPr/>
          </p:nvSpPr>
          <p:spPr bwMode="auto">
            <a:xfrm>
              <a:off x="748" y="1274"/>
              <a:ext cx="10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91" name="Text Box 123"/>
            <p:cNvSpPr txBox="1">
              <a:spLocks noChangeArrowheads="1"/>
            </p:cNvSpPr>
            <p:nvPr/>
          </p:nvSpPr>
          <p:spPr bwMode="auto">
            <a:xfrm>
              <a:off x="748" y="636"/>
              <a:ext cx="10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92" name="Text Box 124"/>
            <p:cNvSpPr txBox="1">
              <a:spLocks noChangeArrowheads="1"/>
            </p:cNvSpPr>
            <p:nvPr/>
          </p:nvSpPr>
          <p:spPr bwMode="auto">
            <a:xfrm>
              <a:off x="748" y="761"/>
              <a:ext cx="10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93" name="Text Box 125"/>
            <p:cNvSpPr txBox="1">
              <a:spLocks noChangeArrowheads="1"/>
            </p:cNvSpPr>
            <p:nvPr/>
          </p:nvSpPr>
          <p:spPr bwMode="auto">
            <a:xfrm>
              <a:off x="985" y="487"/>
              <a:ext cx="10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94" name="Text Box 126"/>
            <p:cNvSpPr txBox="1">
              <a:spLocks noChangeArrowheads="1"/>
            </p:cNvSpPr>
            <p:nvPr/>
          </p:nvSpPr>
          <p:spPr bwMode="auto">
            <a:xfrm>
              <a:off x="985" y="636"/>
              <a:ext cx="10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95" name="Text Box 127"/>
            <p:cNvSpPr txBox="1">
              <a:spLocks noChangeArrowheads="1"/>
            </p:cNvSpPr>
            <p:nvPr/>
          </p:nvSpPr>
          <p:spPr bwMode="auto">
            <a:xfrm>
              <a:off x="985" y="761"/>
              <a:ext cx="10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96" name="Text Box 128"/>
            <p:cNvSpPr txBox="1">
              <a:spLocks noChangeArrowheads="1"/>
            </p:cNvSpPr>
            <p:nvPr/>
          </p:nvSpPr>
          <p:spPr bwMode="auto">
            <a:xfrm>
              <a:off x="985" y="1019"/>
              <a:ext cx="10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97" name="Text Box 129"/>
            <p:cNvSpPr txBox="1">
              <a:spLocks noChangeArrowheads="1"/>
            </p:cNvSpPr>
            <p:nvPr/>
          </p:nvSpPr>
          <p:spPr bwMode="auto">
            <a:xfrm>
              <a:off x="985" y="1148"/>
              <a:ext cx="10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98" name="Text Box 130"/>
            <p:cNvSpPr txBox="1">
              <a:spLocks noChangeArrowheads="1"/>
            </p:cNvSpPr>
            <p:nvPr/>
          </p:nvSpPr>
          <p:spPr bwMode="auto">
            <a:xfrm>
              <a:off x="985" y="1274"/>
              <a:ext cx="10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99" name="Text Box 131"/>
            <p:cNvSpPr txBox="1">
              <a:spLocks noChangeArrowheads="1"/>
            </p:cNvSpPr>
            <p:nvPr/>
          </p:nvSpPr>
          <p:spPr bwMode="auto">
            <a:xfrm>
              <a:off x="985" y="874"/>
              <a:ext cx="10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3096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92088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デコーダ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32248" y="2492896"/>
            <a:ext cx="80545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①　</a:t>
            </a:r>
            <a:r>
              <a:rPr lang="ja-JP" altLang="en-US" sz="2400" b="1" dirty="0"/>
              <a:t>デコーダは、</a:t>
            </a:r>
          </a:p>
          <a:p>
            <a:r>
              <a:rPr lang="ja-JP" altLang="en-US" sz="2400" b="1" dirty="0"/>
              <a:t>　　　　符号化された信号を解読する組み合わせ回路である。</a:t>
            </a:r>
          </a:p>
          <a:p>
            <a:endParaRPr kumimoji="1" lang="ja-JP" altLang="en-US" sz="2400" b="1" dirty="0"/>
          </a:p>
          <a:p>
            <a:r>
              <a:rPr lang="ja-JP" altLang="en-US" sz="2400" b="1" dirty="0"/>
              <a:t>②　ＣＰＵ命令の解読、</a:t>
            </a:r>
          </a:p>
          <a:p>
            <a:r>
              <a:rPr lang="ja-JP" altLang="en-US" sz="2400" b="1" dirty="0"/>
              <a:t>　　　　周辺回路の選択信号の作成などに使用する。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③　デコーダの出力は</a:t>
            </a:r>
          </a:p>
          <a:p>
            <a:r>
              <a:rPr lang="ja-JP" altLang="en-US" sz="2400" b="1" dirty="0"/>
              <a:t>　　　　相互に排他的であり、</a:t>
            </a:r>
          </a:p>
          <a:p>
            <a:r>
              <a:rPr lang="ja-JP" altLang="en-US" sz="2400" b="1" dirty="0"/>
              <a:t>　　　　　　　入力パターンに対応する出力だけ１とし、</a:t>
            </a:r>
          </a:p>
          <a:p>
            <a:r>
              <a:rPr lang="ja-JP" altLang="en-US" sz="2400" b="1" dirty="0"/>
              <a:t>　　　　　　　　　　　　　　　　　　　　　　　残りはすべて０となる。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45323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B2D74FF2-6A96-4A4D-BBFE-B794BDD942BA}"/>
              </a:ext>
            </a:extLst>
          </p:cNvPr>
          <p:cNvSpPr txBox="1"/>
          <p:nvPr/>
        </p:nvSpPr>
        <p:spPr>
          <a:xfrm>
            <a:off x="4427984" y="2531512"/>
            <a:ext cx="29523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Ｄ０Ｄ１Ｑ０Ｑ１Ｑ２Ｑ３</a:t>
            </a:r>
            <a:endParaRPr kumimoji="1" lang="en-US" altLang="ja-JP" sz="2400" dirty="0"/>
          </a:p>
          <a:p>
            <a:r>
              <a:rPr kumimoji="1" lang="ja-JP" altLang="en-US" sz="2400" dirty="0"/>
              <a:t>  ０   ０    １   ０    ０   ０</a:t>
            </a:r>
            <a:endParaRPr kumimoji="1" lang="en-US" altLang="ja-JP" sz="2400" dirty="0"/>
          </a:p>
          <a:p>
            <a:r>
              <a:rPr lang="en-US" altLang="ja-JP" sz="2400" dirty="0"/>
              <a:t>  </a:t>
            </a:r>
            <a:r>
              <a:rPr lang="ja-JP" altLang="en-US" sz="2400" dirty="0"/>
              <a:t>１　０　 ０　１　 ０　０</a:t>
            </a:r>
            <a:endParaRPr lang="en-US" altLang="ja-JP" sz="2400" dirty="0"/>
          </a:p>
          <a:p>
            <a:r>
              <a:rPr lang="ja-JP" altLang="en-US" sz="2400" dirty="0"/>
              <a:t>  ０　１　 ０　０　 １　０</a:t>
            </a:r>
            <a:endParaRPr lang="en-US" altLang="ja-JP" sz="2400" dirty="0"/>
          </a:p>
          <a:p>
            <a:r>
              <a:rPr lang="en-US" altLang="ja-JP" sz="2400" dirty="0"/>
              <a:t>  </a:t>
            </a:r>
            <a:r>
              <a:rPr lang="ja-JP" altLang="en-US" sz="2400" dirty="0"/>
              <a:t>１　１　 ０　０　 ０　１　</a:t>
            </a:r>
            <a:endParaRPr lang="en-US" altLang="ja-JP" sz="2400" dirty="0"/>
          </a:p>
        </p:txBody>
      </p:sp>
      <p:graphicFrame>
        <p:nvGraphicFramePr>
          <p:cNvPr id="37" name="オブジェクト 36">
            <a:extLst>
              <a:ext uri="{FF2B5EF4-FFF2-40B4-BE49-F238E27FC236}">
                <a16:creationId xmlns:a16="http://schemas.microsoft.com/office/drawing/2014/main" id="{5DA647E4-4886-44C6-A955-02EA508FC9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8376763"/>
              </p:ext>
            </p:extLst>
          </p:nvPr>
        </p:nvGraphicFramePr>
        <p:xfrm>
          <a:off x="1043608" y="1556792"/>
          <a:ext cx="3033937" cy="3744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花子" r:id="rId2" imgW="1504800" imgH="1857240" progId="HANAKO.Document.9">
                  <p:embed/>
                </p:oleObj>
              </mc:Choice>
              <mc:Fallback>
                <p:oleObj name="花子" r:id="rId2" imgW="1504800" imgH="1857240" progId="HANAKO.Document.9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43608" y="1556792"/>
                        <a:ext cx="3033937" cy="37444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61927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スライド 1 - &amp;quot;論理演算応用&amp;quot;&quot;/&gt;&lt;property id=&quot;20307&quot; value=&quot;256&quot;/&gt;&lt;/object&gt;&lt;object type=&quot;3&quot; unique_id=&quot;10005&quot;&gt;&lt;property id=&quot;20148&quot; value=&quot;5&quot;/&gt;&lt;property id=&quot;20300&quot; value=&quot;スライド 2 - &amp;quot;半加算器&amp;quot;&quot;/&gt;&lt;property id=&quot;20307&quot; value=&quot;257&quot;/&gt;&lt;/object&gt;&lt;object type=&quot;3&quot; unique_id=&quot;10006&quot;&gt;&lt;property id=&quot;20148&quot; value=&quot;5&quot;/&gt;&lt;property id=&quot;20300&quot; value=&quot;スライド 3&quot;/&gt;&lt;property id=&quot;20307&quot; value=&quot;258&quot;/&gt;&lt;/object&gt;&lt;object type=&quot;3&quot; unique_id=&quot;10107&quot;&gt;&lt;property id=&quot;20148&quot; value=&quot;5&quot;/&gt;&lt;property id=&quot;20300&quot; value=&quot;スライド 4 - &amp;quot;全加算器&amp;quot;&quot;/&gt;&lt;property id=&quot;20307&quot; value=&quot;259&quot;/&gt;&lt;/object&gt;&lt;object type=&quot;3&quot; unique_id=&quot;10108&quot;&gt;&lt;property id=&quot;20148&quot; value=&quot;5&quot;/&gt;&lt;property id=&quot;20300&quot; value=&quot;スライド 5&quot;/&gt;&lt;property id=&quot;20307&quot; value=&quot;260&quot;/&gt;&lt;/object&gt;&lt;object type=&quot;3&quot; unique_id=&quot;10109&quot;&gt;&lt;property id=&quot;20148&quot; value=&quot;5&quot;/&gt;&lt;property id=&quot;20300&quot; value=&quot;スライド 6 - &amp;quot;全加算器の真理値表と論理回路&amp;quot;&quot;/&gt;&lt;property id=&quot;20307&quot; value=&quot;261&quot;/&gt;&lt;/object&gt;&lt;object type=&quot;3&quot; unique_id=&quot;10110&quot;&gt;&lt;property id=&quot;20148&quot; value=&quot;5&quot;/&gt;&lt;property id=&quot;20300&quot; value=&quot;スライド 7 - &amp;quot;デコーダ&amp;quot;&quot;/&gt;&lt;property id=&quot;20307&quot; value=&quot;262&quot;/&gt;&lt;/object&gt;&lt;object type=&quot;3&quot; unique_id=&quot;10111&quot;&gt;&lt;property id=&quot;20148&quot; value=&quot;5&quot;/&gt;&lt;property id=&quot;20300&quot; value=&quot;スライド 8&quot;/&gt;&lt;property id=&quot;20307&quot; value=&quot;263&quot;/&gt;&lt;/object&gt;&lt;object type=&quot;3&quot; unique_id=&quot;10112&quot;&gt;&lt;property id=&quot;20148&quot; value=&quot;5&quot;/&gt;&lt;property id=&quot;20300&quot; value=&quot;スライド 9 - &amp;quot;エンコーダ&amp;quot;&quot;/&gt;&lt;property id=&quot;20307&quot; value=&quot;264&quot;/&gt;&lt;/object&gt;&lt;object type=&quot;3&quot; unique_id=&quot;10113&quot;&gt;&lt;property id=&quot;20148&quot; value=&quot;5&quot;/&gt;&lt;property id=&quot;20300&quot; value=&quot;スライド 10 - &amp;quot;フリップフロップ回路&amp;quot;&quot;/&gt;&lt;property id=&quot;20307&quot; value=&quot;265&quot;/&gt;&lt;/object&gt;&lt;object type=&quot;3&quot; unique_id=&quot;10114&quot;&gt;&lt;property id=&quot;20148&quot; value=&quot;5&quot;/&gt;&lt;property id=&quot;20300&quot; value=&quot;スライド 11&quot;/&gt;&lt;property id=&quot;20307&quot; value=&quot;266&quot;/&gt;&lt;/object&gt;&lt;object type=&quot;3&quot; unique_id=&quot;10115&quot;&gt;&lt;property id=&quot;20148&quot; value=&quot;5&quot;/&gt;&lt;property id=&quot;20300&quot; value=&quot;スライド 12 - &amp;quot;オートマトン&amp;quot;&quot;/&gt;&lt;property id=&quot;20307&quot; value=&quot;267&quot;/&gt;&lt;/object&gt;&lt;object type=&quot;3&quot; unique_id=&quot;10116&quot;&gt;&lt;property id=&quot;20148&quot; value=&quot;5&quot;/&gt;&lt;property id=&quot;20300&quot; value=&quot;スライド 13 - &amp;quot;状態遷移図&amp;quot;&quot;/&gt;&lt;property id=&quot;20307&quot; value=&quot;268&quot;/&gt;&lt;/object&gt;&lt;object type=&quot;3&quot; unique_id=&quot;10117&quot;&gt;&lt;property id=&quot;20148&quot; value=&quot;5&quot;/&gt;&lt;property id=&quot;20300&quot; value=&quot;スライド 14 - &amp;quot;状態遷移図の構成要素&amp;quot;&quot;/&gt;&lt;property id=&quot;20307&quot; value=&quot;269&quot;/&gt;&lt;/object&gt;&lt;object type=&quot;3&quot; unique_id=&quot;10118&quot;&gt;&lt;property id=&quot;20148&quot; value=&quot;5&quot;/&gt;&lt;property id=&quot;20300&quot; value=&quot;スライド 15 - &amp;quot;タスク管理の状態遷移図&amp;quot;&quot;/&gt;&lt;property id=&quot;20307&quot; value=&quot;270&quot;/&gt;&lt;/object&gt;&lt;object type=&quot;3&quot; unique_id=&quot;10119&quot;&gt;&lt;property id=&quot;20148&quot; value=&quot;5&quot;/&gt;&lt;property id=&quot;20300&quot; value=&quot;スライド 16 - &amp;quot;自動販売機の状態遷移図&amp;quot;&quot;/&gt;&lt;property id=&quot;20307&quot; value=&quot;271&quot;/&gt;&lt;/object&gt;&lt;object type=&quot;3&quot; unique_id=&quot;10120&quot;&gt;&lt;property id=&quot;20148&quot; value=&quot;5&quot;/&gt;&lt;property id=&quot;20300&quot; value=&quot;スライド 17&quot;/&gt;&lt;property id=&quot;20307&quot; value=&quot;272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333</TotalTime>
  <Words>1479</Words>
  <Application>Microsoft Office PowerPoint</Application>
  <PresentationFormat>画面に合わせる (4:3)</PresentationFormat>
  <Paragraphs>268</Paragraphs>
  <Slides>21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30" baseType="lpstr">
      <vt:lpstr>ＭＳ Ｐゴシック</vt:lpstr>
      <vt:lpstr>ＭＳ ゴシック</vt:lpstr>
      <vt:lpstr>ＭＳ 明朝</vt:lpstr>
      <vt:lpstr>ｼｽﾃﾑ明朝</vt:lpstr>
      <vt:lpstr>Arial</vt:lpstr>
      <vt:lpstr>Calibri</vt:lpstr>
      <vt:lpstr>Symbol</vt:lpstr>
      <vt:lpstr>ウェーブ</vt:lpstr>
      <vt:lpstr>花子</vt:lpstr>
      <vt:lpstr>論理演算応用</vt:lpstr>
      <vt:lpstr>半加算器</vt:lpstr>
      <vt:lpstr>PowerPoint プレゼンテーション</vt:lpstr>
      <vt:lpstr>全加算器</vt:lpstr>
      <vt:lpstr>PowerPoint プレゼンテーション</vt:lpstr>
      <vt:lpstr>全加算器出力の特徴</vt:lpstr>
      <vt:lpstr>全加算器の真理値表と論理回路</vt:lpstr>
      <vt:lpstr>デコーダ</vt:lpstr>
      <vt:lpstr>PowerPoint プレゼンテーション</vt:lpstr>
      <vt:lpstr>エンコーダ</vt:lpstr>
      <vt:lpstr>PowerPoint プレゼンテーション</vt:lpstr>
      <vt:lpstr>フリップフロップ回路</vt:lpstr>
      <vt:lpstr>PowerPoint プレゼンテーション</vt:lpstr>
      <vt:lpstr>オートマトン</vt:lpstr>
      <vt:lpstr>PowerPoint プレゼンテーション</vt:lpstr>
      <vt:lpstr>状態遷移図</vt:lpstr>
      <vt:lpstr>状態遷移図の構成要素</vt:lpstr>
      <vt:lpstr>タスク管理の状態遷移図</vt:lpstr>
      <vt:lpstr>自動販売機の状態遷移図</vt:lpstr>
      <vt:lpstr>PowerPoint プレゼンテーション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論理演算応用</dc:title>
  <dc:creator>加藤正夫</dc:creator>
  <cp:lastModifiedBy>加藤正夫</cp:lastModifiedBy>
  <cp:revision>15</cp:revision>
  <dcterms:created xsi:type="dcterms:W3CDTF">2012-12-13T23:37:25Z</dcterms:created>
  <dcterms:modified xsi:type="dcterms:W3CDTF">2021-03-13T11:09:26Z</dcterms:modified>
</cp:coreProperties>
</file>