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70" r:id="rId3"/>
    <p:sldId id="283" r:id="rId4"/>
    <p:sldId id="269" r:id="rId5"/>
    <p:sldId id="257" r:id="rId6"/>
    <p:sldId id="258" r:id="rId7"/>
    <p:sldId id="284" r:id="rId8"/>
    <p:sldId id="259" r:id="rId9"/>
    <p:sldId id="285" r:id="rId10"/>
    <p:sldId id="273" r:id="rId11"/>
    <p:sldId id="272" r:id="rId12"/>
    <p:sldId id="274" r:id="rId13"/>
    <p:sldId id="286" r:id="rId14"/>
    <p:sldId id="288" r:id="rId15"/>
    <p:sldId id="275" r:id="rId16"/>
    <p:sldId id="289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custDataLst>
    <p:tags r:id="rId2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0F1BB-F1B2-45D4-B5E8-986BCEFEB08A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90F7-4D3B-4C03-9E68-2AB54718DD0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78F30-5FFE-430C-86EC-3A6380B4B8E5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F4BF4-33DD-4639-8962-D298C3C1A55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78F30-5FFE-430C-86EC-3A6380B4B8E5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F4BF4-33DD-4639-8962-D298C3C1A55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5CE2C-6BDB-4332-BD29-7FB452F3C3B4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EDD43-9980-41AA-9410-B785F3E5926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65181-6C92-4E41-BD4D-F2F00EB4E703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30537-09ED-4206-A026-D62F39493B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A6C73-D040-4AC5-B893-DD151E1806C1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335BD-EB2F-452C-877C-FFCDD11D9E1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F69418-3A17-4FC1-829B-FE0528488AE7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A2331-563C-4F45-A452-78EA0049BF0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B0276-A589-4AB2-839F-E14C371515DE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F3335-C252-4A73-9AD3-3DCD9AB62A2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2E503-892F-4A06-9668-6D0ED51690AE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38E10-8D69-46B9-AB99-0CC10D49EA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78F30-5FFE-430C-86EC-3A6380B4B8E5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F4BF4-33DD-4639-8962-D298C3C1A55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36031-C225-410D-8019-08C3544103BD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B42AD-583C-4910-8A2E-C6362290FE6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478F30-5FFE-430C-86EC-3A6380B4B8E5}" type="datetimeFigureOut">
              <a:rPr lang="ja-JP" altLang="en-US" smtClean="0"/>
              <a:pPr>
                <a:defRPr/>
              </a:pPr>
              <a:t>2021/3/13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5F4BF4-33DD-4639-8962-D298C3C1A55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036712"/>
          </a:xfrm>
        </p:spPr>
        <p:txBody>
          <a:bodyPr>
            <a:normAutofit/>
          </a:bodyPr>
          <a:lstStyle/>
          <a:p>
            <a:r>
              <a:rPr kumimoji="1"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配列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論理的削除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7888" y="256490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①　論理的削除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削除</a:t>
            </a:r>
            <a:r>
              <a:rPr lang="ja-JP" altLang="en-US" sz="2400" b="1" dirty="0"/>
              <a:t>する要素の</a:t>
            </a:r>
            <a:r>
              <a:rPr lang="ja-JP" altLang="en-US" sz="2400" b="1"/>
              <a:t>内容を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　　　削除</a:t>
            </a:r>
            <a:r>
              <a:rPr lang="ja-JP" altLang="en-US" sz="2400" b="1" dirty="0"/>
              <a:t>されている意味の内容で書き換えることである。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②　</a:t>
            </a:r>
            <a:r>
              <a:rPr lang="ja-JP" altLang="en-US" sz="2400" b="1" dirty="0"/>
              <a:t>物理的にはその領域は使用されている</a:t>
            </a:r>
            <a:r>
              <a:rPr lang="ja-JP" altLang="en-US" sz="2400" b="1"/>
              <a:t>が、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　　　論理的</a:t>
            </a:r>
            <a:r>
              <a:rPr lang="ja-JP" altLang="en-US" sz="2400" b="1" dirty="0"/>
              <a:t>にそのデータを使用しないようになっている。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③　</a:t>
            </a:r>
            <a:r>
              <a:rPr lang="ja-JP" altLang="en-US" sz="2400" b="1" dirty="0"/>
              <a:t>別の機会に編集し物理的に削除する。</a:t>
            </a:r>
          </a:p>
        </p:txBody>
      </p:sp>
    </p:spTree>
    <p:extLst>
      <p:ext uri="{BB962C8B-B14F-4D97-AF65-F5344CB8AC3E}">
        <p14:creationId xmlns:p14="http://schemas.microsoft.com/office/powerpoint/2010/main" val="137462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物理的削除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2636912"/>
            <a:ext cx="7190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物理的削除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その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領域からデータをなくしてしまうことである。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配列中の削除した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要素の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空白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部分を無くする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ため、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順次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配列の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要素を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空白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部分の数だけ前に詰めていく。</a:t>
            </a:r>
          </a:p>
        </p:txBody>
      </p:sp>
    </p:spTree>
    <p:extLst>
      <p:ext uri="{BB962C8B-B14F-4D97-AF65-F5344CB8AC3E}">
        <p14:creationId xmlns:p14="http://schemas.microsoft.com/office/powerpoint/2010/main" val="55648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144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データの削除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2780928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</a:rPr>
              <a:t>①　配列から特定の要素を削除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　❶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大きさＮの配列ＴＢＬ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添字Ｋの要素を探索する。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の添字Ｋの要素を削除する。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❸　添字Ｋ＋１から後方の各要素を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ひとつ前の要素に移動させる。</a:t>
            </a:r>
          </a:p>
        </p:txBody>
      </p:sp>
    </p:spTree>
    <p:extLst>
      <p:ext uri="{BB962C8B-B14F-4D97-AF65-F5344CB8AC3E}">
        <p14:creationId xmlns:p14="http://schemas.microsoft.com/office/powerpoint/2010/main" val="410153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220201-C231-4C8A-827B-945FE8697D90}"/>
              </a:ext>
            </a:extLst>
          </p:cNvPr>
          <p:cNvSpPr txBox="1"/>
          <p:nvPr/>
        </p:nvSpPr>
        <p:spPr>
          <a:xfrm>
            <a:off x="899592" y="1720840"/>
            <a:ext cx="72368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②　削除の手順</a:t>
            </a:r>
          </a:p>
          <a:p>
            <a:endParaRPr lang="ja-JP" altLang="en-US" sz="2400" b="1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❶　ＩにＫ＋１を格納する。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❷　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を実行する。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❸　Ｉ＋１→Ｉを実行する。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❹　Ｉ≦Ｎならば❷に戻り、Ｉ＞Ｎになると終了する。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Ｍ文字前に移動する操作は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❷の操作がＴＢＬ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Ｉ－Ｍ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となる。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817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A2F2997-3E77-4136-9CEC-EB21DF7903EA}"/>
              </a:ext>
            </a:extLst>
          </p:cNvPr>
          <p:cNvSpPr/>
          <p:nvPr/>
        </p:nvSpPr>
        <p:spPr>
          <a:xfrm>
            <a:off x="899592" y="2636912"/>
            <a:ext cx="7560840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3528DE7-A2EF-4D9B-BA2B-346F7890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/>
              <a:t>データ削除の図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DC0C5DF-EE81-4D50-8F1A-76FD1AAC9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140968"/>
            <a:ext cx="6565961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1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データの挿入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636912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①　データ挿入の操作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❶　挿入位置を探索法を利用して求める。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❷　挿入に必要な個数の空白部を設ける。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②　挿入位置の探索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探索には線形探索、直接探索、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　　　　　　　　　　　　　二分探索を利用する。</a:t>
            </a:r>
          </a:p>
        </p:txBody>
      </p:sp>
    </p:spTree>
    <p:extLst>
      <p:ext uri="{BB962C8B-B14F-4D97-AF65-F5344CB8AC3E}">
        <p14:creationId xmlns:p14="http://schemas.microsoft.com/office/powerpoint/2010/main" val="1399065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755B8A-6CC0-43B0-8A45-BF0BE7B805F2}"/>
              </a:ext>
            </a:extLst>
          </p:cNvPr>
          <p:cNvSpPr txBox="1"/>
          <p:nvPr/>
        </p:nvSpPr>
        <p:spPr>
          <a:xfrm>
            <a:off x="1043608" y="1556792"/>
            <a:ext cx="727280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③　空白部を設ける手順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❶　配列の要素の後方への移動は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　　　　　　　　　　　　　　　　　　最後尾から行う。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❷　配列の後方から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　　　　　　　　空白挿入個数分後方に移動する。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❸　空白部分の先頭位置まで順次実行する。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④　空白部分を１要素設ける例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次ページの図に示す。Ｐの位置が空白部になる。</a:t>
            </a:r>
          </a:p>
        </p:txBody>
      </p:sp>
    </p:spTree>
    <p:extLst>
      <p:ext uri="{BB962C8B-B14F-4D97-AF65-F5344CB8AC3E}">
        <p14:creationId xmlns:p14="http://schemas.microsoft.com/office/powerpoint/2010/main" val="2041831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6251" y="548680"/>
            <a:ext cx="8229600" cy="1218464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データ挿入の図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815948" y="3251186"/>
            <a:ext cx="7715304" cy="200026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173163" y="3536930"/>
            <a:ext cx="7073900" cy="1363663"/>
            <a:chOff x="57" y="57"/>
            <a:chExt cx="4456" cy="859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7" y="286"/>
              <a:ext cx="78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配列ＴＢＬ</a:t>
              </a:r>
              <a:r>
                <a:rPr lang="ja-JP" alt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(</a:t>
              </a: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Ｉ</a:t>
              </a:r>
              <a:r>
                <a:rPr lang="ja-JP" alt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)</a:t>
              </a:r>
              <a:endParaRPr lang="ja-JP" altLang="ja-JP"/>
            </a:p>
          </p:txBody>
        </p:sp>
        <p:sp>
          <p:nvSpPr>
            <p:cNvPr id="6" name="Freeform 4"/>
            <p:cNvSpPr>
              <a:spLocks noChangeArrowheads="1"/>
            </p:cNvSpPr>
            <p:nvPr/>
          </p:nvSpPr>
          <p:spPr bwMode="auto">
            <a:xfrm>
              <a:off x="963" y="219"/>
              <a:ext cx="680" cy="222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21600 h 21600"/>
                <a:gd name="T4" fmla="*/ 0 w 21600"/>
                <a:gd name="T5" fmla="*/ 0 h 21600"/>
                <a:gd name="T6" fmla="*/ 21600 w 21600"/>
                <a:gd name="T7" fmla="*/ 0 h 21600"/>
                <a:gd name="T8" fmla="*/ 21600 w 21600"/>
                <a:gd name="T9" fmla="*/ 216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00FFFF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7" name="Freeform 5"/>
            <p:cNvSpPr>
              <a:spLocks noChangeArrowheads="1"/>
            </p:cNvSpPr>
            <p:nvPr/>
          </p:nvSpPr>
          <p:spPr bwMode="auto">
            <a:xfrm>
              <a:off x="1643" y="219"/>
              <a:ext cx="1699" cy="22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63" y="219"/>
              <a:ext cx="2379" cy="222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305" y="219"/>
              <a:ext cx="1" cy="22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43" y="219"/>
              <a:ext cx="1" cy="22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981" y="219"/>
              <a:ext cx="1" cy="22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323" y="219"/>
              <a:ext cx="1" cy="22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657" y="219"/>
              <a:ext cx="1" cy="22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004" y="219"/>
              <a:ext cx="1" cy="22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084" y="26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Ａ</a:t>
              </a:r>
              <a:endParaRPr lang="ja-JP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426" y="26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Ｂ</a:t>
              </a:r>
              <a:endParaRPr lang="ja-JP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764" y="265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Ｃ</a:t>
              </a:r>
              <a:endParaRPr lang="ja-JP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2111" y="26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Ｄ</a:t>
              </a:r>
              <a:endParaRPr lang="ja-JP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449" y="26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Ｅ</a:t>
              </a:r>
              <a:endParaRPr lang="ja-JP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791" y="26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Ｆ</a:t>
              </a:r>
              <a:endParaRPr lang="ja-JP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129" y="26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Ｇ</a:t>
              </a:r>
              <a:endParaRPr lang="ja-JP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49" y="57"/>
              <a:ext cx="21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添字</a:t>
              </a:r>
              <a:endParaRPr lang="ja-JP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079" y="61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１</a:t>
              </a:r>
              <a:endParaRPr lang="ja-JP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426" y="61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２</a:t>
              </a:r>
              <a:endParaRPr lang="ja-JP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768" y="61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３</a:t>
              </a:r>
              <a:endParaRPr lang="ja-JP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106" y="61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４</a:t>
              </a:r>
              <a:endParaRPr lang="ja-JP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440" y="61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５</a:t>
              </a:r>
              <a:endParaRPr lang="ja-JP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2778" y="61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６</a:t>
              </a:r>
              <a:endParaRPr lang="ja-JP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3120" y="61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７</a:t>
              </a:r>
              <a:endParaRPr lang="ja-JP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3510" y="78"/>
              <a:ext cx="67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文字Ｐを挿入</a:t>
              </a:r>
              <a:endParaRPr lang="ja-JP"/>
            </a:p>
          </p:txBody>
        </p:sp>
        <p:sp>
          <p:nvSpPr>
            <p:cNvPr id="31" name="Freeform 29"/>
            <p:cNvSpPr>
              <a:spLocks noChangeArrowheads="1"/>
            </p:cNvSpPr>
            <p:nvPr/>
          </p:nvSpPr>
          <p:spPr bwMode="auto">
            <a:xfrm>
              <a:off x="963" y="616"/>
              <a:ext cx="680" cy="221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21600 h 21600"/>
                <a:gd name="T4" fmla="*/ 0 w 21600"/>
                <a:gd name="T5" fmla="*/ 0 h 21600"/>
                <a:gd name="T6" fmla="*/ 21600 w 21600"/>
                <a:gd name="T7" fmla="*/ 0 h 21600"/>
                <a:gd name="T8" fmla="*/ 21600 w 21600"/>
                <a:gd name="T9" fmla="*/ 216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00FFFF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2" name="Freeform 30"/>
            <p:cNvSpPr>
              <a:spLocks noChangeArrowheads="1"/>
            </p:cNvSpPr>
            <p:nvPr/>
          </p:nvSpPr>
          <p:spPr bwMode="auto">
            <a:xfrm>
              <a:off x="1643" y="616"/>
              <a:ext cx="338" cy="22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3" name="Freeform 31"/>
            <p:cNvSpPr>
              <a:spLocks noChangeArrowheads="1"/>
            </p:cNvSpPr>
            <p:nvPr/>
          </p:nvSpPr>
          <p:spPr bwMode="auto">
            <a:xfrm>
              <a:off x="1981" y="616"/>
              <a:ext cx="1708" cy="22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4" name="Freeform 32"/>
            <p:cNvSpPr>
              <a:spLocks noChangeArrowheads="1"/>
            </p:cNvSpPr>
            <p:nvPr/>
          </p:nvSpPr>
          <p:spPr bwMode="auto">
            <a:xfrm>
              <a:off x="963" y="616"/>
              <a:ext cx="2726" cy="221"/>
            </a:xfrm>
            <a:custGeom>
              <a:avLst/>
              <a:gdLst>
                <a:gd name="T0" fmla="*/ 0 w 21600"/>
                <a:gd name="T1" fmla="*/ 0 h 21600"/>
                <a:gd name="T2" fmla="*/ 17495 w 21600"/>
                <a:gd name="T3" fmla="*/ 0 h 21600"/>
                <a:gd name="T4" fmla="*/ 20244 w 21600"/>
                <a:gd name="T5" fmla="*/ 0 h 21600"/>
                <a:gd name="T6" fmla="*/ 21600 w 21600"/>
                <a:gd name="T7" fmla="*/ 0 h 21600"/>
                <a:gd name="T8" fmla="*/ 21600 w 21600"/>
                <a:gd name="T9" fmla="*/ 21600 h 21600"/>
                <a:gd name="T10" fmla="*/ 20244 w 21600"/>
                <a:gd name="T11" fmla="*/ 21600 h 21600"/>
                <a:gd name="T12" fmla="*/ 17495 w 21600"/>
                <a:gd name="T13" fmla="*/ 21600 h 21600"/>
                <a:gd name="T14" fmla="*/ 0 w 21600"/>
                <a:gd name="T15" fmla="*/ 21600 h 21600"/>
                <a:gd name="T16" fmla="*/ 0 w 21600"/>
                <a:gd name="T17" fmla="*/ 0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00"/>
                <a:gd name="T28" fmla="*/ 0 h 21600"/>
                <a:gd name="T29" fmla="*/ 21600 w 21600"/>
                <a:gd name="T30" fmla="*/ 21600 h 216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00" h="21600">
                  <a:moveTo>
                    <a:pt x="0" y="0"/>
                  </a:moveTo>
                  <a:lnTo>
                    <a:pt x="17495" y="0"/>
                  </a:lnTo>
                  <a:lnTo>
                    <a:pt x="20244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20244" y="21600"/>
                  </a:lnTo>
                  <a:lnTo>
                    <a:pt x="17495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305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1643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1981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323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657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3004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1084" y="66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Ａ</a:t>
              </a:r>
              <a:endParaRPr lang="ja-JP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1426" y="66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Ｂ</a:t>
              </a:r>
              <a:endParaRPr lang="ja-JP"/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1764" y="662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Ｐ</a:t>
              </a:r>
              <a:endParaRPr lang="ja-JP"/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2111" y="66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Ｃ</a:t>
              </a:r>
              <a:endParaRPr lang="ja-JP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2449" y="66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Ｄ</a:t>
              </a:r>
              <a:endParaRPr lang="ja-JP"/>
            </a:p>
          </p:txBody>
        </p:sp>
        <p:sp>
          <p:nvSpPr>
            <p:cNvPr id="46" name="Text Box 44"/>
            <p:cNvSpPr txBox="1">
              <a:spLocks noChangeArrowheads="1"/>
            </p:cNvSpPr>
            <p:nvPr/>
          </p:nvSpPr>
          <p:spPr bwMode="auto">
            <a:xfrm>
              <a:off x="2791" y="66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Ｅ</a:t>
              </a:r>
              <a:endParaRPr lang="ja-JP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341" y="616"/>
              <a:ext cx="1" cy="22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3129" y="662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Ｆ</a:t>
              </a:r>
              <a:endParaRPr lang="ja-JP"/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3467" y="662"/>
              <a:ext cx="1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Ｇ</a:t>
              </a:r>
              <a:endParaRPr lang="ja-JP"/>
            </a:p>
          </p:txBody>
        </p:sp>
        <p:grpSp>
          <p:nvGrpSpPr>
            <p:cNvPr id="50" name="Group 48"/>
            <p:cNvGrpSpPr>
              <a:grpSpLocks/>
            </p:cNvGrpSpPr>
            <p:nvPr/>
          </p:nvGrpSpPr>
          <p:grpSpPr bwMode="auto">
            <a:xfrm>
              <a:off x="1810" y="379"/>
              <a:ext cx="326" cy="284"/>
              <a:chOff x="1810" y="379"/>
              <a:chExt cx="326" cy="284"/>
            </a:xfrm>
          </p:grpSpPr>
          <p:sp>
            <p:nvSpPr>
              <p:cNvPr id="66" name="Line 49"/>
              <p:cNvSpPr>
                <a:spLocks noChangeShapeType="1"/>
              </p:cNvSpPr>
              <p:nvPr/>
            </p:nvSpPr>
            <p:spPr bwMode="auto">
              <a:xfrm>
                <a:off x="1810" y="379"/>
                <a:ext cx="326" cy="28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Freeform 50"/>
              <p:cNvSpPr>
                <a:spLocks noChangeArrowheads="1"/>
              </p:cNvSpPr>
              <p:nvPr/>
            </p:nvSpPr>
            <p:spPr bwMode="auto">
              <a:xfrm>
                <a:off x="2071" y="602"/>
                <a:ext cx="65" cy="61"/>
              </a:xfrm>
              <a:custGeom>
                <a:avLst/>
                <a:gdLst>
                  <a:gd name="T0" fmla="*/ 0 w 21600"/>
                  <a:gd name="T1" fmla="*/ 13800 h 21600"/>
                  <a:gd name="T2" fmla="*/ 21600 w 21600"/>
                  <a:gd name="T3" fmla="*/ 21600 h 21600"/>
                  <a:gd name="T4" fmla="*/ 11368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0" y="13800"/>
                    </a:moveTo>
                    <a:lnTo>
                      <a:pt x="21600" y="21600"/>
                    </a:lnTo>
                    <a:lnTo>
                      <a:pt x="11368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51" name="Group 51"/>
            <p:cNvGrpSpPr>
              <a:grpSpLocks/>
            </p:cNvGrpSpPr>
            <p:nvPr/>
          </p:nvGrpSpPr>
          <p:grpSpPr bwMode="auto">
            <a:xfrm>
              <a:off x="2148" y="379"/>
              <a:ext cx="326" cy="284"/>
              <a:chOff x="2148" y="379"/>
              <a:chExt cx="326" cy="284"/>
            </a:xfrm>
          </p:grpSpPr>
          <p:sp>
            <p:nvSpPr>
              <p:cNvPr id="64" name="Line 52"/>
              <p:cNvSpPr>
                <a:spLocks noChangeShapeType="1"/>
              </p:cNvSpPr>
              <p:nvPr/>
            </p:nvSpPr>
            <p:spPr bwMode="auto">
              <a:xfrm>
                <a:off x="2148" y="379"/>
                <a:ext cx="326" cy="28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Freeform 53"/>
              <p:cNvSpPr>
                <a:spLocks noChangeArrowheads="1"/>
              </p:cNvSpPr>
              <p:nvPr/>
            </p:nvSpPr>
            <p:spPr bwMode="auto">
              <a:xfrm>
                <a:off x="2409" y="602"/>
                <a:ext cx="65" cy="61"/>
              </a:xfrm>
              <a:custGeom>
                <a:avLst/>
                <a:gdLst>
                  <a:gd name="T0" fmla="*/ 0 w 21600"/>
                  <a:gd name="T1" fmla="*/ 13800 h 21600"/>
                  <a:gd name="T2" fmla="*/ 21600 w 21600"/>
                  <a:gd name="T3" fmla="*/ 21600 h 21600"/>
                  <a:gd name="T4" fmla="*/ 11368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0" y="13800"/>
                    </a:moveTo>
                    <a:lnTo>
                      <a:pt x="21600" y="21600"/>
                    </a:lnTo>
                    <a:lnTo>
                      <a:pt x="11368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52" name="Group 54"/>
            <p:cNvGrpSpPr>
              <a:grpSpLocks/>
            </p:cNvGrpSpPr>
            <p:nvPr/>
          </p:nvGrpSpPr>
          <p:grpSpPr bwMode="auto">
            <a:xfrm>
              <a:off x="2486" y="379"/>
              <a:ext cx="325" cy="284"/>
              <a:chOff x="2486" y="379"/>
              <a:chExt cx="325" cy="284"/>
            </a:xfrm>
          </p:grpSpPr>
          <p:sp>
            <p:nvSpPr>
              <p:cNvPr id="62" name="Line 55"/>
              <p:cNvSpPr>
                <a:spLocks noChangeShapeType="1"/>
              </p:cNvSpPr>
              <p:nvPr/>
            </p:nvSpPr>
            <p:spPr bwMode="auto">
              <a:xfrm>
                <a:off x="2486" y="379"/>
                <a:ext cx="325" cy="28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Freeform 56"/>
              <p:cNvSpPr>
                <a:spLocks noChangeArrowheads="1"/>
              </p:cNvSpPr>
              <p:nvPr/>
            </p:nvSpPr>
            <p:spPr bwMode="auto">
              <a:xfrm>
                <a:off x="2747" y="602"/>
                <a:ext cx="64" cy="61"/>
              </a:xfrm>
              <a:custGeom>
                <a:avLst/>
                <a:gdLst>
                  <a:gd name="T0" fmla="*/ 0 w 21600"/>
                  <a:gd name="T1" fmla="*/ 13800 h 21600"/>
                  <a:gd name="T2" fmla="*/ 21600 w 21600"/>
                  <a:gd name="T3" fmla="*/ 21600 h 21600"/>
                  <a:gd name="T4" fmla="*/ 11368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0" y="13800"/>
                    </a:moveTo>
                    <a:lnTo>
                      <a:pt x="21600" y="21600"/>
                    </a:lnTo>
                    <a:lnTo>
                      <a:pt x="11368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53" name="Group 57"/>
            <p:cNvGrpSpPr>
              <a:grpSpLocks/>
            </p:cNvGrpSpPr>
            <p:nvPr/>
          </p:nvGrpSpPr>
          <p:grpSpPr bwMode="auto">
            <a:xfrm>
              <a:off x="2828" y="379"/>
              <a:ext cx="326" cy="284"/>
              <a:chOff x="2828" y="379"/>
              <a:chExt cx="326" cy="284"/>
            </a:xfrm>
          </p:grpSpPr>
          <p:sp>
            <p:nvSpPr>
              <p:cNvPr id="60" name="Line 58"/>
              <p:cNvSpPr>
                <a:spLocks noChangeShapeType="1"/>
              </p:cNvSpPr>
              <p:nvPr/>
            </p:nvSpPr>
            <p:spPr bwMode="auto">
              <a:xfrm>
                <a:off x="2828" y="379"/>
                <a:ext cx="326" cy="28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Freeform 59"/>
              <p:cNvSpPr>
                <a:spLocks noChangeArrowheads="1"/>
              </p:cNvSpPr>
              <p:nvPr/>
            </p:nvSpPr>
            <p:spPr bwMode="auto">
              <a:xfrm>
                <a:off x="3089" y="602"/>
                <a:ext cx="65" cy="61"/>
              </a:xfrm>
              <a:custGeom>
                <a:avLst/>
                <a:gdLst>
                  <a:gd name="T0" fmla="*/ 0 w 21600"/>
                  <a:gd name="T1" fmla="*/ 13800 h 21600"/>
                  <a:gd name="T2" fmla="*/ 21600 w 21600"/>
                  <a:gd name="T3" fmla="*/ 21600 h 21600"/>
                  <a:gd name="T4" fmla="*/ 11368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0" y="13800"/>
                    </a:moveTo>
                    <a:lnTo>
                      <a:pt x="21600" y="21600"/>
                    </a:lnTo>
                    <a:lnTo>
                      <a:pt x="11368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54" name="Group 60"/>
            <p:cNvGrpSpPr>
              <a:grpSpLocks/>
            </p:cNvGrpSpPr>
            <p:nvPr/>
          </p:nvGrpSpPr>
          <p:grpSpPr bwMode="auto">
            <a:xfrm>
              <a:off x="3162" y="379"/>
              <a:ext cx="326" cy="284"/>
              <a:chOff x="3162" y="379"/>
              <a:chExt cx="326" cy="284"/>
            </a:xfrm>
          </p:grpSpPr>
          <p:sp>
            <p:nvSpPr>
              <p:cNvPr id="58" name="Line 61"/>
              <p:cNvSpPr>
                <a:spLocks noChangeShapeType="1"/>
              </p:cNvSpPr>
              <p:nvPr/>
            </p:nvSpPr>
            <p:spPr bwMode="auto">
              <a:xfrm>
                <a:off x="3162" y="379"/>
                <a:ext cx="326" cy="284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Freeform 62"/>
              <p:cNvSpPr>
                <a:spLocks noChangeArrowheads="1"/>
              </p:cNvSpPr>
              <p:nvPr/>
            </p:nvSpPr>
            <p:spPr bwMode="auto">
              <a:xfrm>
                <a:off x="3423" y="602"/>
                <a:ext cx="65" cy="61"/>
              </a:xfrm>
              <a:custGeom>
                <a:avLst/>
                <a:gdLst>
                  <a:gd name="T0" fmla="*/ 0 w 21600"/>
                  <a:gd name="T1" fmla="*/ 13800 h 21600"/>
                  <a:gd name="T2" fmla="*/ 21600 w 21600"/>
                  <a:gd name="T3" fmla="*/ 21600 h 21600"/>
                  <a:gd name="T4" fmla="*/ 11368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0" y="13800"/>
                    </a:moveTo>
                    <a:lnTo>
                      <a:pt x="21600" y="21600"/>
                    </a:lnTo>
                    <a:lnTo>
                      <a:pt x="11368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sp>
          <p:nvSpPr>
            <p:cNvPr id="55" name="Text Box 63"/>
            <p:cNvSpPr txBox="1">
              <a:spLocks noChangeArrowheads="1"/>
            </p:cNvSpPr>
            <p:nvPr/>
          </p:nvSpPr>
          <p:spPr bwMode="auto">
            <a:xfrm>
              <a:off x="3514" y="349"/>
              <a:ext cx="90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後方から順次移動</a:t>
              </a:r>
              <a:endParaRPr lang="ja-JP"/>
            </a:p>
          </p:txBody>
        </p:sp>
        <p:sp>
          <p:nvSpPr>
            <p:cNvPr id="56" name="AutoShape 64"/>
            <p:cNvSpPr>
              <a:spLocks noChangeArrowheads="1"/>
            </p:cNvSpPr>
            <p:nvPr/>
          </p:nvSpPr>
          <p:spPr bwMode="auto">
            <a:xfrm>
              <a:off x="3458" y="285"/>
              <a:ext cx="997" cy="218"/>
            </a:xfrm>
            <a:prstGeom prst="wedgeRoundRectCallout">
              <a:avLst>
                <a:gd name="adj1" fmla="val -35440"/>
                <a:gd name="adj2" fmla="val 101560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57" name="Text Box 65"/>
            <p:cNvSpPr txBox="1">
              <a:spLocks noChangeArrowheads="1"/>
            </p:cNvSpPr>
            <p:nvPr/>
          </p:nvSpPr>
          <p:spPr bwMode="auto">
            <a:xfrm>
              <a:off x="4408" y="797"/>
              <a:ext cx="105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ja-JP"/>
            </a:p>
          </p:txBody>
        </p:sp>
      </p:grpSp>
    </p:spTree>
    <p:extLst>
      <p:ext uri="{BB962C8B-B14F-4D97-AF65-F5344CB8AC3E}">
        <p14:creationId xmlns:p14="http://schemas.microsoft.com/office/powerpoint/2010/main" val="284157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データ挿入手順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256490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circleNumDbPlain"/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大きさ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Ｎの配列ＴＢＬ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の添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字Ｋの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位置に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１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文字を挿入する手順は次のようになる。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ＩにＮを格納する。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Ｉ＋１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を実行する。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❸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Ｉ－１→Ｉを実行する。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❹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Ｋならば❷に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戻る。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❺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Ｉ＜Ｋになると、Ｉ＝Ｋの位置に新しい文字を格納する。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❻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配列の大きさをＮ＋１→Ｎで修正する。</a:t>
            </a:r>
          </a:p>
        </p:txBody>
      </p:sp>
    </p:spTree>
    <p:extLst>
      <p:ext uri="{BB962C8B-B14F-4D97-AF65-F5344CB8AC3E}">
        <p14:creationId xmlns:p14="http://schemas.microsoft.com/office/powerpoint/2010/main" val="1263430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78623" y="2204864"/>
            <a:ext cx="6786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Ｍ個のデータを挿入する移動操作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前ページ❷の操作が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Ｉ＋Ｍ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③　Ｍ個のデータを挿入後の配列の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大きさを修正する。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Ｎ＋Ｍ→Ｎ</a:t>
            </a:r>
          </a:p>
        </p:txBody>
      </p:sp>
    </p:spTree>
    <p:extLst>
      <p:ext uri="{BB962C8B-B14F-4D97-AF65-F5344CB8AC3E}">
        <p14:creationId xmlns:p14="http://schemas.microsoft.com/office/powerpoint/2010/main" val="177437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8976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配列の定義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852936"/>
            <a:ext cx="6952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配列の定義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次の特徴を持ったデータの集まりである。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　　❶　同じデータ型</a:t>
            </a:r>
          </a:p>
          <a:p>
            <a:r>
              <a:rPr lang="ja-JP" altLang="en-US" sz="2400" b="1" dirty="0">
                <a:latin typeface="+mn-ea"/>
              </a:rPr>
              <a:t>　　　　　❷　同じ大きさ</a:t>
            </a:r>
          </a:p>
          <a:p>
            <a:r>
              <a:rPr lang="ja-JP" altLang="en-US" sz="2400" b="1" dirty="0">
                <a:latin typeface="+mn-ea"/>
              </a:rPr>
              <a:t>　　　　　❸　データが物理的に連続して並んでいる。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607328"/>
            <a:ext cx="8229600" cy="936104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二次元配列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276872"/>
            <a:ext cx="7643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二次元配列は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行</a:t>
            </a:r>
            <a:r>
              <a:rPr lang="ja-JP" altLang="en-US" sz="2400" b="1" dirty="0">
                <a:latin typeface="+mn-ea"/>
                <a:ea typeface="+mn-ea"/>
              </a:rPr>
              <a:t>と列をもつ、平面的な要素の集合である。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二次元の配列の表現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二次元</a:t>
            </a:r>
            <a:r>
              <a:rPr lang="ja-JP" altLang="en-US" sz="2400" b="1" dirty="0">
                <a:latin typeface="+mn-ea"/>
                <a:ea typeface="+mn-ea"/>
              </a:rPr>
              <a:t>配列の行をＩ、列をＪで表すと、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配列</a:t>
            </a:r>
            <a:r>
              <a:rPr lang="ja-JP" altLang="en-US" sz="2400" b="1" dirty="0">
                <a:latin typeface="+mn-ea"/>
                <a:ea typeface="+mn-ea"/>
              </a:rPr>
              <a:t>の要素はＴＢＬ</a:t>
            </a:r>
            <a:r>
              <a:rPr lang="en-US" altLang="ja-JP" sz="2400" b="1" dirty="0">
                <a:latin typeface="+mn-ea"/>
                <a:ea typeface="+mn-ea"/>
              </a:rPr>
              <a:t>(</a:t>
            </a:r>
            <a:r>
              <a:rPr lang="ja-JP" altLang="en-US" sz="2400" b="1" dirty="0">
                <a:latin typeface="+mn-ea"/>
                <a:ea typeface="+mn-ea"/>
              </a:rPr>
              <a:t>Ｉ、Ｊ</a:t>
            </a:r>
            <a:r>
              <a:rPr lang="en-US" altLang="ja-JP" sz="2400" b="1" dirty="0">
                <a:latin typeface="+mn-ea"/>
                <a:ea typeface="+mn-ea"/>
              </a:rPr>
              <a:t>)</a:t>
            </a:r>
            <a:r>
              <a:rPr lang="ja-JP" altLang="en-US" sz="2400" b="1" dirty="0">
                <a:latin typeface="+mn-ea"/>
                <a:ea typeface="+mn-ea"/>
              </a:rPr>
              <a:t>で表すことができる。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③　</a:t>
            </a:r>
            <a:r>
              <a:rPr lang="ja-JP" altLang="en-US" sz="2400" b="1" dirty="0">
                <a:latin typeface="+mn-ea"/>
                <a:ea typeface="+mn-ea"/>
              </a:rPr>
              <a:t>二次元配列ＴＢＬ</a:t>
            </a:r>
            <a:r>
              <a:rPr lang="en-US" altLang="ja-JP" sz="2400" b="1" dirty="0">
                <a:latin typeface="+mn-ea"/>
                <a:ea typeface="+mn-ea"/>
              </a:rPr>
              <a:t>(</a:t>
            </a:r>
            <a:r>
              <a:rPr lang="ja-JP" altLang="en-US" sz="2400" b="1" dirty="0">
                <a:latin typeface="+mn-ea"/>
                <a:ea typeface="+mn-ea"/>
              </a:rPr>
              <a:t>Ｉ、Ｊ</a:t>
            </a:r>
            <a:r>
              <a:rPr lang="en-US" altLang="ja-JP" sz="2400" b="1" dirty="0">
                <a:latin typeface="+mn-ea"/>
                <a:ea typeface="+mn-ea"/>
              </a:rPr>
              <a:t>)</a:t>
            </a:r>
            <a:r>
              <a:rPr lang="ja-JP" altLang="en-US" sz="2400" b="1" dirty="0">
                <a:latin typeface="+mn-ea"/>
                <a:ea typeface="+mn-ea"/>
              </a:rPr>
              <a:t>を利用</a:t>
            </a:r>
            <a:r>
              <a:rPr lang="ja-JP" altLang="en-US" sz="2400" b="1">
                <a:latin typeface="+mn-ea"/>
                <a:ea typeface="+mn-ea"/>
              </a:rPr>
              <a:t>して、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行</a:t>
            </a:r>
            <a:r>
              <a:rPr lang="ja-JP" altLang="en-US" sz="2400" b="1" dirty="0">
                <a:latin typeface="+mn-ea"/>
                <a:ea typeface="+mn-ea"/>
              </a:rPr>
              <a:t>方向の合計、列方向の</a:t>
            </a:r>
            <a:r>
              <a:rPr lang="ja-JP" altLang="en-US" sz="2400" b="1">
                <a:latin typeface="+mn-ea"/>
                <a:ea typeface="+mn-ea"/>
              </a:rPr>
              <a:t>合計、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全体</a:t>
            </a:r>
            <a:r>
              <a:rPr lang="ja-JP" altLang="en-US" sz="2400" b="1" dirty="0">
                <a:latin typeface="+mn-ea"/>
                <a:ea typeface="+mn-ea"/>
              </a:rPr>
              <a:t>の合計を求めることができる。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52487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二次元から一次元への変換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4842" y="2708920"/>
            <a:ext cx="75263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初期値　Ｉ＝１、Ｊ＝１の場合の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一次元配列ＴＢＬ（Ｉ，Ｊ）を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一次元配列ＴＢＬ（Ｋ）へ変換する。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Ｍ行Ｎ列の二次元配列ＴＢＬ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Ｉ、Ｊ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一次元配列ＴＢＬ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Ｋ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に変換する場合、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次の式を利用し、添字Ｋを求める。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Ｋ＝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Ｎ＋Ｊ</a:t>
            </a:r>
          </a:p>
        </p:txBody>
      </p:sp>
    </p:spTree>
    <p:extLst>
      <p:ext uri="{BB962C8B-B14F-4D97-AF65-F5344CB8AC3E}">
        <p14:creationId xmlns:p14="http://schemas.microsoft.com/office/powerpoint/2010/main" val="1433593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58424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三次元の配列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5656" y="2780928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+mn-ea"/>
                <a:ea typeface="+mn-ea"/>
              </a:rPr>
              <a:t>三次元配列</a:t>
            </a:r>
            <a:r>
              <a:rPr lang="ja-JP" altLang="en-US" sz="2400" b="1">
                <a:latin typeface="+mn-ea"/>
                <a:ea typeface="+mn-ea"/>
              </a:rPr>
              <a:t>は、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面</a:t>
            </a:r>
            <a:r>
              <a:rPr lang="ja-JP" altLang="en-US" sz="2400" b="1" dirty="0">
                <a:latin typeface="+mn-ea"/>
                <a:ea typeface="+mn-ea"/>
              </a:rPr>
              <a:t>と面内の行と列を</a:t>
            </a:r>
            <a:r>
              <a:rPr lang="ja-JP" altLang="en-US" sz="2400" b="1">
                <a:latin typeface="+mn-ea"/>
                <a:ea typeface="+mn-ea"/>
              </a:rPr>
              <a:t>もつ、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立体的</a:t>
            </a:r>
            <a:r>
              <a:rPr lang="ja-JP" altLang="en-US" sz="2400" b="1" dirty="0">
                <a:latin typeface="+mn-ea"/>
                <a:ea typeface="+mn-ea"/>
              </a:rPr>
              <a:t>な要素の集合である。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</a:t>
            </a:r>
            <a:r>
              <a:rPr lang="ja-JP" altLang="en-US" sz="2400" b="1" dirty="0">
                <a:latin typeface="+mn-ea"/>
                <a:ea typeface="+mn-ea"/>
              </a:rPr>
              <a:t>三次元配列の要素</a:t>
            </a:r>
            <a:r>
              <a:rPr lang="ja-JP" altLang="en-US" sz="2400" b="1">
                <a:latin typeface="+mn-ea"/>
                <a:ea typeface="+mn-ea"/>
              </a:rPr>
              <a:t>は、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ＴＢＬ</a:t>
            </a:r>
            <a:r>
              <a:rPr lang="en-US" altLang="ja-JP" sz="2400" b="1" dirty="0">
                <a:latin typeface="+mn-ea"/>
                <a:ea typeface="+mn-ea"/>
              </a:rPr>
              <a:t>(</a:t>
            </a:r>
            <a:r>
              <a:rPr lang="ja-JP" altLang="en-US" sz="2400" b="1" dirty="0">
                <a:latin typeface="+mn-ea"/>
                <a:ea typeface="+mn-ea"/>
              </a:rPr>
              <a:t>Ｉ、Ｊ、Ｋ</a:t>
            </a:r>
            <a:r>
              <a:rPr lang="en-US" altLang="ja-JP" sz="2400" b="1" dirty="0">
                <a:latin typeface="+mn-ea"/>
                <a:ea typeface="+mn-ea"/>
              </a:rPr>
              <a:t>)</a:t>
            </a:r>
            <a:r>
              <a:rPr lang="ja-JP" altLang="en-US" sz="2400" b="1" dirty="0">
                <a:latin typeface="+mn-ea"/>
                <a:ea typeface="+mn-ea"/>
              </a:rPr>
              <a:t>で表すことが</a:t>
            </a:r>
            <a:r>
              <a:rPr lang="ja-JP" altLang="en-US" sz="2400" b="1">
                <a:latin typeface="+mn-ea"/>
                <a:ea typeface="+mn-ea"/>
              </a:rPr>
              <a:t>できる。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この</a:t>
            </a:r>
            <a:r>
              <a:rPr lang="ja-JP" altLang="en-US" sz="2400" b="1" dirty="0">
                <a:latin typeface="+mn-ea"/>
                <a:ea typeface="+mn-ea"/>
              </a:rPr>
              <a:t>場合のＩは面、Ｊは行、Ｋは列を表す。</a:t>
            </a:r>
          </a:p>
        </p:txBody>
      </p:sp>
    </p:spTree>
    <p:extLst>
      <p:ext uri="{BB962C8B-B14F-4D97-AF65-F5344CB8AC3E}">
        <p14:creationId xmlns:p14="http://schemas.microsoft.com/office/powerpoint/2010/main" val="624933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三次元から一次元配列への変換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2035" y="2636912"/>
            <a:ext cx="7539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初期値　Ｉ＝１、Ｊ＝１、Ｋ＝１の場合の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三次元配列ＴＢＬ（Ｉ，Ｊ，Ｋ）を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一次元配列ＴＢＬ（Ｈ）へ変換する。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Ｌ面Ｍ行Ｎ列の三次元配列ＴＢＬ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Ｉ、Ｊ、Ｋ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一次元配列ＴＢＬ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Ｈ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に変換する場合、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次の式を利用し、添字Ｈを求める。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914400" lvl="5"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Ｈ＝（Ｉ－１）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Ｎ＋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Ｊ－１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Ｎ＋Ｋ</a:t>
            </a:r>
          </a:p>
        </p:txBody>
      </p:sp>
    </p:spTree>
    <p:extLst>
      <p:ext uri="{BB962C8B-B14F-4D97-AF65-F5344CB8AC3E}">
        <p14:creationId xmlns:p14="http://schemas.microsoft.com/office/powerpoint/2010/main" val="200680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31E9954-4054-440C-8203-5E62152A9879}"/>
              </a:ext>
            </a:extLst>
          </p:cNvPr>
          <p:cNvSpPr/>
          <p:nvPr/>
        </p:nvSpPr>
        <p:spPr>
          <a:xfrm>
            <a:off x="1547664" y="2492896"/>
            <a:ext cx="6480720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9D7BBAF-665A-4F9D-983C-1693AC166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73" y="2780928"/>
            <a:ext cx="5700254" cy="215817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DEDC32-B350-4748-9149-CA69B02A68F5}"/>
              </a:ext>
            </a:extLst>
          </p:cNvPr>
          <p:cNvSpPr txBox="1"/>
          <p:nvPr/>
        </p:nvSpPr>
        <p:spPr>
          <a:xfrm>
            <a:off x="755576" y="148478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②　配列の表現</a:t>
            </a:r>
          </a:p>
        </p:txBody>
      </p:sp>
    </p:spTree>
    <p:extLst>
      <p:ext uri="{BB962C8B-B14F-4D97-AF65-F5344CB8AC3E}">
        <p14:creationId xmlns:p14="http://schemas.microsoft.com/office/powerpoint/2010/main" val="391064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800" y="692696"/>
            <a:ext cx="8229600" cy="88976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配列の構成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2636912"/>
            <a:ext cx="6016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ja-JP" altLang="en-US" sz="2400" b="1" dirty="0">
                <a:latin typeface="+mn-ea"/>
              </a:rPr>
              <a:t>配列は次の内容で構成される。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</a:rPr>
              <a:t>①　配列には名前がある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</a:rPr>
              <a:t>②　データを保持する要素がある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</a:rPr>
              <a:t>③　定義された一定の大きさをもつ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</a:rPr>
              <a:t>④　要素番号（添字）がある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196" y="636876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データ構造の特徴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16" y="2708920"/>
            <a:ext cx="68407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配列の</a:t>
            </a:r>
            <a:r>
              <a:rPr lang="ja-JP" altLang="en-US" sz="2400" b="1">
                <a:latin typeface="+mn-ea"/>
                <a:ea typeface="+mn-ea"/>
              </a:rPr>
              <a:t>データ</a:t>
            </a:r>
            <a:r>
              <a:rPr lang="ja-JP" altLang="en-US" sz="2400" b="1" dirty="0">
                <a:latin typeface="+mn-ea"/>
                <a:ea typeface="+mn-ea"/>
              </a:rPr>
              <a:t>構造</a:t>
            </a:r>
            <a:r>
              <a:rPr lang="ja-JP" altLang="en-US" sz="2400" b="1">
                <a:latin typeface="+mn-ea"/>
                <a:ea typeface="+mn-ea"/>
              </a:rPr>
              <a:t>の特徴は次の通り</a:t>
            </a:r>
            <a:endParaRPr lang="ja-JP" altLang="en-US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  <a:ea typeface="+mn-ea"/>
              </a:rPr>
              <a:t>①　要素の集まりである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</a:t>
            </a:r>
            <a:r>
              <a:rPr lang="ja-JP" altLang="en-US" sz="2400" b="1" dirty="0">
                <a:latin typeface="+mn-ea"/>
                <a:ea typeface="+mn-ea"/>
              </a:rPr>
              <a:t>　各要素は同じデータ型である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③</a:t>
            </a:r>
            <a:r>
              <a:rPr lang="ja-JP" altLang="en-US" sz="2400" b="1" dirty="0">
                <a:latin typeface="+mn-ea"/>
                <a:ea typeface="+mn-ea"/>
              </a:rPr>
              <a:t>　各要素は同じ大きさである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④</a:t>
            </a:r>
            <a:r>
              <a:rPr lang="ja-JP" altLang="en-US" sz="2400" b="1" dirty="0">
                <a:latin typeface="+mn-ea"/>
                <a:ea typeface="+mn-ea"/>
              </a:rPr>
              <a:t>　各要素は物理的に連続して並んでいる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⑤</a:t>
            </a:r>
            <a:r>
              <a:rPr lang="ja-JP" altLang="en-US" sz="2400" b="1" dirty="0">
                <a:latin typeface="+mn-ea"/>
                <a:ea typeface="+mn-ea"/>
              </a:rPr>
              <a:t>　要素の個数（配列の大きさ）は決まっている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⑥</a:t>
            </a:r>
            <a:r>
              <a:rPr lang="ja-JP" altLang="en-US" sz="2400" b="1" dirty="0">
                <a:latin typeface="+mn-ea"/>
                <a:ea typeface="+mn-ea"/>
              </a:rPr>
              <a:t>　各要素は要素番号で特定できる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配列の要素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7664" y="2996952"/>
            <a:ext cx="697129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配列の要素に含まれる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各データを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要素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番号（添字）によって特定できる。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要素番号は配列の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先頭から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何番目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の要素であるか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を表す。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要素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番号の先頭は０または１から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始まる。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53FB422-C19C-4F51-B2A8-800408687FAD}"/>
              </a:ext>
            </a:extLst>
          </p:cNvPr>
          <p:cNvSpPr/>
          <p:nvPr/>
        </p:nvSpPr>
        <p:spPr>
          <a:xfrm>
            <a:off x="1194495" y="4365104"/>
            <a:ext cx="70927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D22986-1F5B-4C07-8F07-4C4209486E9D}"/>
              </a:ext>
            </a:extLst>
          </p:cNvPr>
          <p:cNvSpPr txBox="1"/>
          <p:nvPr/>
        </p:nvSpPr>
        <p:spPr>
          <a:xfrm>
            <a:off x="618431" y="1772816"/>
            <a:ext cx="76688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配列の具体例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大きさ７の配列ＴＢＬ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の各要素に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Ａ、Ｂ、Ｃ、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、Ｇの各文字を格納した例を示す。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４番目の要素ＴＢＬ（４）の内容は“Ｄ”である。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❸　配列の図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0E81920-B9C0-4339-AB0B-87B9B935A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11" y="4581128"/>
            <a:ext cx="6767147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1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3587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データの更新・削除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564" y="2348880"/>
            <a:ext cx="78488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データ更新の操作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特定のデータの探索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その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データ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の内容の読み出し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❸　データの内容の変更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❹　データの書き込み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データの探索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探索には線形探索、直接探索、二分探索を使用する。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CD9712-5883-4F8C-B50B-C36B37FAD5F0}"/>
              </a:ext>
            </a:extLst>
          </p:cNvPr>
          <p:cNvSpPr txBox="1"/>
          <p:nvPr/>
        </p:nvSpPr>
        <p:spPr>
          <a:xfrm>
            <a:off x="1439652" y="1700808"/>
            <a:ext cx="626469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データ削除の操作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削除すべき配列の要素の探索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探索したデータの削除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削除の方法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削除の方法には次の２通りがある。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物理的削除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論理的削除</a:t>
            </a:r>
          </a:p>
        </p:txBody>
      </p:sp>
    </p:spTree>
    <p:extLst>
      <p:ext uri="{BB962C8B-B14F-4D97-AF65-F5344CB8AC3E}">
        <p14:creationId xmlns:p14="http://schemas.microsoft.com/office/powerpoint/2010/main" val="1216897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配列&amp;quot;&quot;/&gt;&lt;property id=&quot;20307&quot; value=&quot;256&quot;/&gt;&lt;/object&gt;&lt;object type=&quot;3&quot; unique_id=&quot;10005&quot;&gt;&lt;property id=&quot;20148&quot; value=&quot;5&quot;/&gt;&lt;property id=&quot;20300&quot; value=&quot;スライド 4 - &amp;quot;配列のデータ構造&amp;quot;&quot;/&gt;&lt;property id=&quot;20307&quot; value=&quot;257&quot;/&gt;&lt;/object&gt;&lt;object type=&quot;3&quot; unique_id=&quot;10042&quot;&gt;&lt;property id=&quot;20148&quot; value=&quot;5&quot;/&gt;&lt;property id=&quot;20300&quot; value=&quot;スライド 5 - &amp;quot;配列の要素&amp;quot;&quot;/&gt;&lt;property id=&quot;20307&quot; value=&quot;258&quot;/&gt;&lt;/object&gt;&lt;object type=&quot;3&quot; unique_id=&quot;10043&quot;&gt;&lt;property id=&quot;20148&quot; value=&quot;5&quot;/&gt;&lt;property id=&quot;20300&quot; value=&quot;スライド 7 - &amp;quot;データの更新・削除&amp;quot;&quot;/&gt;&lt;property id=&quot;20307&quot; value=&quot;259&quot;/&gt;&lt;/object&gt;&lt;object type=&quot;3&quot; unique_id=&quot;10081&quot;&gt;&lt;property id=&quot;20148&quot; value=&quot;5&quot;/&gt;&lt;property id=&quot;20300&quot; value=&quot;スライド 11 - &amp;quot;データ削除の図&amp;quot;&quot;/&gt;&lt;property id=&quot;20307&quot; value=&quot;262&quot;/&gt;&lt;/object&gt;&lt;object type=&quot;3&quot; unique_id=&quot;10212&quot;&gt;&lt;property id=&quot;20148&quot; value=&quot;5&quot;/&gt;&lt;property id=&quot;20300&quot; value=&quot;スライド 2 - &amp;quot;配列の定義&amp;quot;&quot;/&gt;&lt;property id=&quot;20307&quot; value=&quot;270&quot;/&gt;&lt;/object&gt;&lt;object type=&quot;3&quot; unique_id=&quot;10213&quot;&gt;&lt;property id=&quot;20148&quot; value=&quot;5&quot;/&gt;&lt;property id=&quot;20300&quot; value=&quot;スライド 3 - &amp;quot;配列の構成&amp;quot;&quot;/&gt;&lt;property id=&quot;20307&quot; value=&quot;269&quot;/&gt;&lt;/object&gt;&lt;object type=&quot;3&quot; unique_id=&quot;12266&quot;&gt;&lt;property id=&quot;20148&quot; value=&quot;5&quot;/&gt;&lt;property id=&quot;20300&quot; value=&quot;スライド 6 - &amp;quot;配列の図&amp;quot;&quot;/&gt;&lt;property id=&quot;20307&quot; value=&quot;271&quot;/&gt;&lt;/object&gt;&lt;object type=&quot;3&quot; unique_id=&quot;12267&quot;&gt;&lt;property id=&quot;20148&quot; value=&quot;5&quot;/&gt;&lt;property id=&quot;20300&quot; value=&quot;スライド 8 - &amp;quot;論理的削除&amp;quot;&quot;/&gt;&lt;property id=&quot;20307&quot; value=&quot;273&quot;/&gt;&lt;/object&gt;&lt;object type=&quot;3&quot; unique_id=&quot;12268&quot;&gt;&lt;property id=&quot;20148&quot; value=&quot;5&quot;/&gt;&lt;property id=&quot;20300&quot; value=&quot;スライド 9 - &amp;quot;物理的削除&amp;quot;&quot;/&gt;&lt;property id=&quot;20307&quot; value=&quot;272&quot;/&gt;&lt;/object&gt;&lt;object type=&quot;3&quot; unique_id=&quot;12269&quot;&gt;&lt;property id=&quot;20148&quot; value=&quot;5&quot;/&gt;&lt;property id=&quot;20300&quot; value=&quot;スライド 10 - &amp;quot;データの削除&amp;quot;&quot;/&gt;&lt;property id=&quot;20307&quot; value=&quot;274&quot;/&gt;&lt;/object&gt;&lt;object type=&quot;3&quot; unique_id=&quot;12270&quot;&gt;&lt;property id=&quot;20148&quot; value=&quot;5&quot;/&gt;&lt;property id=&quot;20300&quot; value=&quot;スライド 12 - &amp;quot;データの挿入&amp;quot;&quot;/&gt;&lt;property id=&quot;20307&quot; value=&quot;275&quot;/&gt;&lt;/object&gt;&lt;object type=&quot;3&quot; unique_id=&quot;12271&quot;&gt;&lt;property id=&quot;20148&quot; value=&quot;5&quot;/&gt;&lt;property id=&quot;20300&quot; value=&quot;スライド 13 - &amp;quot;データ挿入の図&amp;quot;&quot;/&gt;&lt;property id=&quot;20307&quot; value=&quot;276&quot;/&gt;&lt;/object&gt;&lt;object type=&quot;3&quot; unique_id=&quot;12272&quot;&gt;&lt;property id=&quot;20148&quot; value=&quot;5&quot;/&gt;&lt;property id=&quot;20300&quot; value=&quot;スライド 14 - &amp;quot;データ挿入手順&amp;quot;&quot;/&gt;&lt;property id=&quot;20307&quot; value=&quot;277&quot;/&gt;&lt;/object&gt;&lt;object type=&quot;3&quot; unique_id=&quot;12273&quot;&gt;&lt;property id=&quot;20148&quot; value=&quot;5&quot;/&gt;&lt;property id=&quot;20300&quot; value=&quot;スライド 15&quot;/&gt;&lt;property id=&quot;20307&quot; value=&quot;278&quot;/&gt;&lt;/object&gt;&lt;object type=&quot;3&quot; unique_id=&quot;12274&quot;&gt;&lt;property id=&quot;20148&quot; value=&quot;5&quot;/&gt;&lt;property id=&quot;20300&quot; value=&quot;スライド 16 - &amp;quot;二次元配列&amp;quot;&quot;/&gt;&lt;property id=&quot;20307&quot; value=&quot;279&quot;/&gt;&lt;/object&gt;&lt;object type=&quot;3&quot; unique_id=&quot;12275&quot;&gt;&lt;property id=&quot;20148&quot; value=&quot;5&quot;/&gt;&lt;property id=&quot;20300&quot; value=&quot;スライド 17 - &amp;quot;二次元から一次元への変換&amp;quot;&quot;/&gt;&lt;property id=&quot;20307&quot; value=&quot;280&quot;/&gt;&lt;/object&gt;&lt;object type=&quot;3&quot; unique_id=&quot;12276&quot;&gt;&lt;property id=&quot;20148&quot; value=&quot;5&quot;/&gt;&lt;property id=&quot;20300&quot; value=&quot;スライド 18 - &amp;quot;三次元の配列&amp;quot;&quot;/&gt;&lt;property id=&quot;20307&quot; value=&quot;281&quot;/&gt;&lt;/object&gt;&lt;object type=&quot;3&quot; unique_id=&quot;12277&quot;&gt;&lt;property id=&quot;20148&quot; value=&quot;5&quot;/&gt;&lt;property id=&quot;20300&quot; value=&quot;スライド 19 - &amp;quot;三次元から一次元配列への変換&amp;quot;&quot;/&gt;&lt;property id=&quot;20307&quot; value=&quot;28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484</TotalTime>
  <Words>1656</Words>
  <Application>Microsoft Office PowerPoint</Application>
  <PresentationFormat>画面に合わせる (4:3)</PresentationFormat>
  <Paragraphs>210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9" baseType="lpstr">
      <vt:lpstr>ＭＳ Ｐゴシック</vt:lpstr>
      <vt:lpstr>ＭＳ ゴシック</vt:lpstr>
      <vt:lpstr>Arial</vt:lpstr>
      <vt:lpstr>Calibri</vt:lpstr>
      <vt:lpstr>Symbol</vt:lpstr>
      <vt:lpstr>ウェーブ</vt:lpstr>
      <vt:lpstr>配列</vt:lpstr>
      <vt:lpstr>配列の定義</vt:lpstr>
      <vt:lpstr>PowerPoint プレゼンテーション</vt:lpstr>
      <vt:lpstr>配列の構成</vt:lpstr>
      <vt:lpstr>データ構造の特徴</vt:lpstr>
      <vt:lpstr>配列の要素</vt:lpstr>
      <vt:lpstr>PowerPoint プレゼンテーション</vt:lpstr>
      <vt:lpstr>データの更新・削除</vt:lpstr>
      <vt:lpstr>PowerPoint プレゼンテーション</vt:lpstr>
      <vt:lpstr>論理的削除</vt:lpstr>
      <vt:lpstr>物理的削除</vt:lpstr>
      <vt:lpstr>データの削除</vt:lpstr>
      <vt:lpstr>PowerPoint プレゼンテーション</vt:lpstr>
      <vt:lpstr>データ削除の図</vt:lpstr>
      <vt:lpstr>データの挿入</vt:lpstr>
      <vt:lpstr>PowerPoint プレゼンテーション</vt:lpstr>
      <vt:lpstr>データ挿入の図</vt:lpstr>
      <vt:lpstr>データ挿入手順</vt:lpstr>
      <vt:lpstr>PowerPoint プレゼンテーション</vt:lpstr>
      <vt:lpstr>二次元配列</vt:lpstr>
      <vt:lpstr>二次元から一次元への変換</vt:lpstr>
      <vt:lpstr>三次元の配列</vt:lpstr>
      <vt:lpstr>三次元から一次元配列への変換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配　列</dc:title>
  <dc:creator>加藤正夫 </dc:creator>
  <cp:lastModifiedBy>加藤正夫</cp:lastModifiedBy>
  <cp:revision>44</cp:revision>
  <dcterms:created xsi:type="dcterms:W3CDTF">2009-12-28T03:34:19Z</dcterms:created>
  <dcterms:modified xsi:type="dcterms:W3CDTF">2021-03-13T04:34:59Z</dcterms:modified>
</cp:coreProperties>
</file>