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9" r:id="rId4"/>
    <p:sldId id="258" r:id="rId5"/>
    <p:sldId id="264" r:id="rId6"/>
    <p:sldId id="259" r:id="rId7"/>
    <p:sldId id="265" r:id="rId8"/>
    <p:sldId id="260" r:id="rId9"/>
    <p:sldId id="266" r:id="rId10"/>
    <p:sldId id="261" r:id="rId11"/>
    <p:sldId id="267" r:id="rId12"/>
    <p:sldId id="262" r:id="rId13"/>
    <p:sldId id="268" r:id="rId14"/>
    <p:sldId id="263" r:id="rId15"/>
  </p:sldIdLst>
  <p:sldSz cx="9144000" cy="6858000" type="screen4x3"/>
  <p:notesSz cx="6858000" cy="9144000"/>
  <p:custDataLst>
    <p:tags r:id="rId16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1EA-4DDE-47B0-832B-7E6C4D3DD7ED}" type="datetimeFigureOut">
              <a:rPr kumimoji="1" lang="ja-JP" altLang="en-US" smtClean="0"/>
              <a:pPr/>
              <a:t>2021/3/14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175B-7E32-4912-909B-B2BFED36BF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1EA-4DDE-47B0-832B-7E6C4D3DD7ED}" type="datetimeFigureOut">
              <a:rPr kumimoji="1" lang="ja-JP" altLang="en-US" smtClean="0"/>
              <a:pPr/>
              <a:t>2021/3/14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175B-7E32-4912-909B-B2BFED36BF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1EA-4DDE-47B0-832B-7E6C4D3DD7ED}" type="datetimeFigureOut">
              <a:rPr kumimoji="1" lang="ja-JP" altLang="en-US" smtClean="0"/>
              <a:pPr/>
              <a:t>2021/3/14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175B-7E32-4912-909B-B2BFED36BF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1EA-4DDE-47B0-832B-7E6C4D3DD7ED}" type="datetimeFigureOut">
              <a:rPr kumimoji="1" lang="ja-JP" altLang="en-US" smtClean="0"/>
              <a:pPr/>
              <a:t>2021/3/14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175B-7E32-4912-909B-B2BFED36BF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1EA-4DDE-47B0-832B-7E6C4D3DD7ED}" type="datetimeFigureOut">
              <a:rPr kumimoji="1" lang="ja-JP" altLang="en-US" smtClean="0"/>
              <a:pPr/>
              <a:t>2021/3/14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175B-7E32-4912-909B-B2BFED36BF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1EA-4DDE-47B0-832B-7E6C4D3DD7ED}" type="datetimeFigureOut">
              <a:rPr kumimoji="1" lang="ja-JP" altLang="en-US" smtClean="0"/>
              <a:pPr/>
              <a:t>2021/3/14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175B-7E32-4912-909B-B2BFED36BF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1EA-4DDE-47B0-832B-7E6C4D3DD7ED}" type="datetimeFigureOut">
              <a:rPr kumimoji="1" lang="ja-JP" altLang="en-US" smtClean="0"/>
              <a:pPr/>
              <a:t>2021/3/14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175B-7E32-4912-909B-B2BFED36BF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1EA-4DDE-47B0-832B-7E6C4D3DD7ED}" type="datetimeFigureOut">
              <a:rPr kumimoji="1" lang="ja-JP" altLang="en-US" smtClean="0"/>
              <a:pPr/>
              <a:t>2021/3/14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175B-7E32-4912-909B-B2BFED36BF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1EA-4DDE-47B0-832B-7E6C4D3DD7ED}" type="datetimeFigureOut">
              <a:rPr kumimoji="1" lang="ja-JP" altLang="en-US" smtClean="0"/>
              <a:pPr/>
              <a:t>2021/3/14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175B-7E32-4912-909B-B2BFED36BF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1EA-4DDE-47B0-832B-7E6C4D3DD7ED}" type="datetimeFigureOut">
              <a:rPr kumimoji="1" lang="ja-JP" altLang="en-US" smtClean="0"/>
              <a:pPr/>
              <a:t>2021/3/14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175B-7E32-4912-909B-B2BFED36BF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1EA-4DDE-47B0-832B-7E6C4D3DD7ED}" type="datetimeFigureOut">
              <a:rPr kumimoji="1" lang="ja-JP" altLang="en-US" smtClean="0"/>
              <a:pPr/>
              <a:t>2021/3/14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175B-7E32-4912-909B-B2BFED36BF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B18A1EA-4DDE-47B0-832B-7E6C4D3DD7ED}" type="datetimeFigureOut">
              <a:rPr kumimoji="1" lang="ja-JP" altLang="en-US" smtClean="0"/>
              <a:pPr/>
              <a:t>2021/3/14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145175B-7E32-4912-909B-B2BFED36BF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8229600" cy="805198"/>
          </a:xfrm>
        </p:spPr>
        <p:txBody>
          <a:bodyPr>
            <a:noAutofit/>
          </a:bodyPr>
          <a:lstStyle/>
          <a:p>
            <a:pPr algn="ctr"/>
            <a:r>
              <a:rPr lang="ja-JP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ＤＦ勘亭流" panose="02010609000101010101" pitchFamily="1" charset="-128"/>
              </a:rPr>
              <a:t>二分探索木</a:t>
            </a:r>
            <a:endParaRPr kumimoji="1" lang="ja-JP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  <a:ea typeface="ＤＦ勘亭流" panose="02010609000101010101" pitchFamily="1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二分探索木挿入の具体例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16530" y="2748984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二分探索木に２３を挿入する手順は次のように実行する。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１５と２３を比較して、１５＜２３であるから右の経路を進む。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２２と２３を比較して、２２＜２３であるから右の経路を進む。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２４と２３を比較して、２３＜２４であるから左の経路を進む。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④　２４の左の葉が存在しないためその位置に２３を挿入する。</a:t>
            </a:r>
            <a:endParaRPr kumimoji="1"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293" y="569749"/>
            <a:ext cx="8229600" cy="930432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二分探索木挿入の図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928662" y="2928927"/>
            <a:ext cx="7286676" cy="2428892"/>
          </a:xfrm>
          <a:prstGeom prst="roundRect">
            <a:avLst/>
          </a:prstGeom>
          <a:solidFill>
            <a:schemeClr val="bg2">
              <a:lumMod val="75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43042" y="3286117"/>
            <a:ext cx="6072188" cy="1743075"/>
            <a:chOff x="18" y="57"/>
            <a:chExt cx="3825" cy="1098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668" y="420"/>
              <a:ext cx="202" cy="369"/>
              <a:chOff x="1668" y="420"/>
              <a:chExt cx="202" cy="369"/>
            </a:xfrm>
          </p:grpSpPr>
          <p:sp>
            <p:nvSpPr>
              <p:cNvPr id="98" name="Line 4"/>
              <p:cNvSpPr>
                <a:spLocks noChangeShapeType="1"/>
              </p:cNvSpPr>
              <p:nvPr/>
            </p:nvSpPr>
            <p:spPr bwMode="auto">
              <a:xfrm>
                <a:off x="1775" y="420"/>
                <a:ext cx="1" cy="92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9" name="Freeform 5"/>
              <p:cNvSpPr>
                <a:spLocks noChangeArrowheads="1"/>
              </p:cNvSpPr>
              <p:nvPr/>
            </p:nvSpPr>
            <p:spPr bwMode="auto">
              <a:xfrm>
                <a:off x="1680" y="512"/>
                <a:ext cx="1" cy="185"/>
              </a:xfrm>
              <a:custGeom>
                <a:avLst/>
                <a:gdLst/>
                <a:ahLst/>
                <a:cxnLst>
                  <a:cxn ang="0">
                    <a:pos x="-1" y="21600"/>
                  </a:cxn>
                  <a:cxn ang="0">
                    <a:pos x="-1" y="0"/>
                  </a:cxn>
                </a:cxnLst>
                <a:rect l="0" t="0" r="r" b="b"/>
                <a:pathLst>
                  <a:path w="21600" h="21600">
                    <a:moveTo>
                      <a:pt x="-1" y="21600"/>
                    </a:moveTo>
                    <a:lnTo>
                      <a:pt x="-1" y="0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0" name="Freeform 6"/>
              <p:cNvSpPr>
                <a:spLocks noChangeArrowheads="1"/>
              </p:cNvSpPr>
              <p:nvPr/>
            </p:nvSpPr>
            <p:spPr bwMode="auto">
              <a:xfrm>
                <a:off x="1668" y="512"/>
                <a:ext cx="107" cy="1"/>
              </a:xfrm>
              <a:custGeom>
                <a:avLst/>
                <a:gdLst/>
                <a:ahLst/>
                <a:cxnLst>
                  <a:cxn ang="0">
                    <a:pos x="2413" y="-1"/>
                  </a:cxn>
                  <a:cxn ang="0">
                    <a:pos x="14017" y="-1"/>
                  </a:cxn>
                  <a:cxn ang="0">
                    <a:pos x="0" y="-1"/>
                  </a:cxn>
                  <a:cxn ang="0">
                    <a:pos x="14477" y="-1"/>
                  </a:cxn>
                  <a:cxn ang="0">
                    <a:pos x="0" y="-1"/>
                  </a:cxn>
                  <a:cxn ang="0">
                    <a:pos x="14017" y="-1"/>
                  </a:cxn>
                  <a:cxn ang="0">
                    <a:pos x="9536" y="-1"/>
                  </a:cxn>
                  <a:cxn ang="0">
                    <a:pos x="14017" y="-1"/>
                  </a:cxn>
                  <a:cxn ang="0">
                    <a:pos x="0" y="-1"/>
                  </a:cxn>
                  <a:cxn ang="0">
                    <a:pos x="21600" y="-1"/>
                  </a:cxn>
                </a:cxnLst>
                <a:rect l="0" t="0" r="r" b="b"/>
                <a:pathLst>
                  <a:path w="21600" h="21600">
                    <a:moveTo>
                      <a:pt x="2413" y="-1"/>
                    </a:moveTo>
                    <a:lnTo>
                      <a:pt x="14017" y="-1"/>
                    </a:lnTo>
                    <a:lnTo>
                      <a:pt x="0" y="-1"/>
                    </a:lnTo>
                    <a:lnTo>
                      <a:pt x="14477" y="-1"/>
                    </a:lnTo>
                    <a:lnTo>
                      <a:pt x="0" y="-1"/>
                    </a:lnTo>
                    <a:lnTo>
                      <a:pt x="14017" y="-1"/>
                    </a:lnTo>
                    <a:lnTo>
                      <a:pt x="9536" y="-1"/>
                    </a:lnTo>
                    <a:lnTo>
                      <a:pt x="14017" y="-1"/>
                    </a:lnTo>
                    <a:lnTo>
                      <a:pt x="0" y="-1"/>
                    </a:lnTo>
                    <a:lnTo>
                      <a:pt x="21600" y="-1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1" name="Freeform 7"/>
              <p:cNvSpPr>
                <a:spLocks noChangeArrowheads="1"/>
              </p:cNvSpPr>
              <p:nvPr/>
            </p:nvSpPr>
            <p:spPr bwMode="auto">
              <a:xfrm>
                <a:off x="1668" y="697"/>
                <a:ext cx="107" cy="1"/>
              </a:xfrm>
              <a:custGeom>
                <a:avLst/>
                <a:gdLst/>
                <a:ahLst/>
                <a:cxnLst>
                  <a:cxn ang="0">
                    <a:pos x="2413" y="-1"/>
                  </a:cxn>
                  <a:cxn ang="0">
                    <a:pos x="14017" y="-1"/>
                  </a:cxn>
                  <a:cxn ang="0">
                    <a:pos x="0" y="-1"/>
                  </a:cxn>
                  <a:cxn ang="0">
                    <a:pos x="14477" y="-1"/>
                  </a:cxn>
                  <a:cxn ang="0">
                    <a:pos x="0" y="-1"/>
                  </a:cxn>
                  <a:cxn ang="0">
                    <a:pos x="14017" y="-1"/>
                  </a:cxn>
                  <a:cxn ang="0">
                    <a:pos x="9536" y="-1"/>
                  </a:cxn>
                  <a:cxn ang="0">
                    <a:pos x="14017" y="-1"/>
                  </a:cxn>
                  <a:cxn ang="0">
                    <a:pos x="0" y="-1"/>
                  </a:cxn>
                  <a:cxn ang="0">
                    <a:pos x="21600" y="-1"/>
                  </a:cxn>
                </a:cxnLst>
                <a:rect l="0" t="0" r="r" b="b"/>
                <a:pathLst>
                  <a:path w="21600" h="21600">
                    <a:moveTo>
                      <a:pt x="2413" y="-1"/>
                    </a:moveTo>
                    <a:lnTo>
                      <a:pt x="14017" y="-1"/>
                    </a:lnTo>
                    <a:lnTo>
                      <a:pt x="0" y="-1"/>
                    </a:lnTo>
                    <a:lnTo>
                      <a:pt x="14477" y="-1"/>
                    </a:lnTo>
                    <a:lnTo>
                      <a:pt x="0" y="-1"/>
                    </a:lnTo>
                    <a:lnTo>
                      <a:pt x="14017" y="-1"/>
                    </a:lnTo>
                    <a:lnTo>
                      <a:pt x="9536" y="-1"/>
                    </a:lnTo>
                    <a:lnTo>
                      <a:pt x="14017" y="-1"/>
                    </a:lnTo>
                    <a:lnTo>
                      <a:pt x="0" y="-1"/>
                    </a:lnTo>
                    <a:lnTo>
                      <a:pt x="21600" y="-1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2" name="Line 8"/>
              <p:cNvSpPr>
                <a:spLocks noChangeShapeType="1"/>
              </p:cNvSpPr>
              <p:nvPr/>
            </p:nvSpPr>
            <p:spPr bwMode="auto">
              <a:xfrm>
                <a:off x="1775" y="420"/>
                <a:ext cx="95" cy="184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" name="Line 9"/>
              <p:cNvSpPr>
                <a:spLocks noChangeShapeType="1"/>
              </p:cNvSpPr>
              <p:nvPr/>
            </p:nvSpPr>
            <p:spPr bwMode="auto">
              <a:xfrm flipV="1">
                <a:off x="1775" y="604"/>
                <a:ext cx="95" cy="185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" name="Line 10"/>
              <p:cNvSpPr>
                <a:spLocks noChangeShapeType="1"/>
              </p:cNvSpPr>
              <p:nvPr/>
            </p:nvSpPr>
            <p:spPr bwMode="auto">
              <a:xfrm>
                <a:off x="1775" y="697"/>
                <a:ext cx="1" cy="92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2968" y="57"/>
              <a:ext cx="875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二分探索木への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　データ２３の挿入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7" name="Text Box 12"/>
            <p:cNvSpPr txBox="1">
              <a:spLocks noChangeArrowheads="1"/>
            </p:cNvSpPr>
            <p:nvPr/>
          </p:nvSpPr>
          <p:spPr bwMode="auto">
            <a:xfrm>
              <a:off x="3067" y="1039"/>
              <a:ext cx="38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挿入位置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8" name="Oval 13"/>
            <p:cNvSpPr>
              <a:spLocks noChangeArrowheads="1"/>
            </p:cNvSpPr>
            <p:nvPr/>
          </p:nvSpPr>
          <p:spPr bwMode="auto">
            <a:xfrm>
              <a:off x="706" y="192"/>
              <a:ext cx="166" cy="166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Oval 14"/>
            <p:cNvSpPr>
              <a:spLocks noChangeArrowheads="1"/>
            </p:cNvSpPr>
            <p:nvPr/>
          </p:nvSpPr>
          <p:spPr bwMode="auto">
            <a:xfrm>
              <a:off x="111" y="587"/>
              <a:ext cx="166" cy="166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Oval 15"/>
            <p:cNvSpPr>
              <a:spLocks noChangeArrowheads="1"/>
            </p:cNvSpPr>
            <p:nvPr/>
          </p:nvSpPr>
          <p:spPr bwMode="auto">
            <a:xfrm>
              <a:off x="310" y="387"/>
              <a:ext cx="166" cy="166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Oval 16"/>
            <p:cNvSpPr>
              <a:spLocks noChangeArrowheads="1"/>
            </p:cNvSpPr>
            <p:nvPr/>
          </p:nvSpPr>
          <p:spPr bwMode="auto">
            <a:xfrm>
              <a:off x="18" y="829"/>
              <a:ext cx="166" cy="167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Oval 17"/>
            <p:cNvSpPr>
              <a:spLocks noChangeArrowheads="1"/>
            </p:cNvSpPr>
            <p:nvPr/>
          </p:nvSpPr>
          <p:spPr bwMode="auto">
            <a:xfrm>
              <a:off x="211" y="829"/>
              <a:ext cx="166" cy="167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Oval 18"/>
            <p:cNvSpPr>
              <a:spLocks noChangeArrowheads="1"/>
            </p:cNvSpPr>
            <p:nvPr/>
          </p:nvSpPr>
          <p:spPr bwMode="auto">
            <a:xfrm>
              <a:off x="506" y="587"/>
              <a:ext cx="166" cy="166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Oval 19"/>
            <p:cNvSpPr>
              <a:spLocks noChangeArrowheads="1"/>
            </p:cNvSpPr>
            <p:nvPr/>
          </p:nvSpPr>
          <p:spPr bwMode="auto">
            <a:xfrm>
              <a:off x="413" y="829"/>
              <a:ext cx="166" cy="167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Oval 20"/>
            <p:cNvSpPr>
              <a:spLocks noChangeArrowheads="1"/>
            </p:cNvSpPr>
            <p:nvPr/>
          </p:nvSpPr>
          <p:spPr bwMode="auto">
            <a:xfrm>
              <a:off x="900" y="587"/>
              <a:ext cx="166" cy="166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Oval 21"/>
            <p:cNvSpPr>
              <a:spLocks noChangeArrowheads="1"/>
            </p:cNvSpPr>
            <p:nvPr/>
          </p:nvSpPr>
          <p:spPr bwMode="auto">
            <a:xfrm>
              <a:off x="1099" y="387"/>
              <a:ext cx="166" cy="166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Oval 22"/>
            <p:cNvSpPr>
              <a:spLocks noChangeArrowheads="1"/>
            </p:cNvSpPr>
            <p:nvPr/>
          </p:nvSpPr>
          <p:spPr bwMode="auto">
            <a:xfrm>
              <a:off x="808" y="829"/>
              <a:ext cx="166" cy="167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Oval 23"/>
            <p:cNvSpPr>
              <a:spLocks noChangeArrowheads="1"/>
            </p:cNvSpPr>
            <p:nvPr/>
          </p:nvSpPr>
          <p:spPr bwMode="auto">
            <a:xfrm>
              <a:off x="1001" y="829"/>
              <a:ext cx="166" cy="167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Oval 24"/>
            <p:cNvSpPr>
              <a:spLocks noChangeArrowheads="1"/>
            </p:cNvSpPr>
            <p:nvPr/>
          </p:nvSpPr>
          <p:spPr bwMode="auto">
            <a:xfrm>
              <a:off x="1295" y="587"/>
              <a:ext cx="167" cy="166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Oval 25"/>
            <p:cNvSpPr>
              <a:spLocks noChangeArrowheads="1"/>
            </p:cNvSpPr>
            <p:nvPr/>
          </p:nvSpPr>
          <p:spPr bwMode="auto">
            <a:xfrm>
              <a:off x="1396" y="829"/>
              <a:ext cx="166" cy="167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 flipV="1">
              <a:off x="396" y="354"/>
              <a:ext cx="393" cy="33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790" y="352"/>
              <a:ext cx="391" cy="35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 flipV="1">
              <a:off x="393" y="547"/>
              <a:ext cx="3" cy="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Line 29"/>
            <p:cNvSpPr>
              <a:spLocks noChangeShapeType="1"/>
            </p:cNvSpPr>
            <p:nvPr/>
          </p:nvSpPr>
          <p:spPr bwMode="auto">
            <a:xfrm flipV="1">
              <a:off x="196" y="548"/>
              <a:ext cx="199" cy="39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Line 30"/>
            <p:cNvSpPr>
              <a:spLocks noChangeShapeType="1"/>
            </p:cNvSpPr>
            <p:nvPr/>
          </p:nvSpPr>
          <p:spPr bwMode="auto">
            <a:xfrm>
              <a:off x="396" y="547"/>
              <a:ext cx="198" cy="38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Line 31"/>
            <p:cNvSpPr>
              <a:spLocks noChangeShapeType="1"/>
            </p:cNvSpPr>
            <p:nvPr/>
          </p:nvSpPr>
          <p:spPr bwMode="auto">
            <a:xfrm flipV="1">
              <a:off x="989" y="551"/>
              <a:ext cx="194" cy="37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Line 32"/>
            <p:cNvSpPr>
              <a:spLocks noChangeShapeType="1"/>
            </p:cNvSpPr>
            <p:nvPr/>
          </p:nvSpPr>
          <p:spPr bwMode="auto">
            <a:xfrm>
              <a:off x="1185" y="549"/>
              <a:ext cx="198" cy="39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Line 33"/>
            <p:cNvSpPr>
              <a:spLocks noChangeShapeType="1"/>
            </p:cNvSpPr>
            <p:nvPr/>
          </p:nvSpPr>
          <p:spPr bwMode="auto">
            <a:xfrm flipV="1">
              <a:off x="97" y="748"/>
              <a:ext cx="99" cy="8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Line 34"/>
            <p:cNvSpPr>
              <a:spLocks noChangeShapeType="1"/>
            </p:cNvSpPr>
            <p:nvPr/>
          </p:nvSpPr>
          <p:spPr bwMode="auto">
            <a:xfrm>
              <a:off x="196" y="748"/>
              <a:ext cx="102" cy="83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 flipV="1">
              <a:off x="494" y="749"/>
              <a:ext cx="96" cy="80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Line 36"/>
            <p:cNvSpPr>
              <a:spLocks noChangeShapeType="1"/>
            </p:cNvSpPr>
            <p:nvPr/>
          </p:nvSpPr>
          <p:spPr bwMode="auto">
            <a:xfrm flipV="1">
              <a:off x="887" y="752"/>
              <a:ext cx="99" cy="79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Line 37"/>
            <p:cNvSpPr>
              <a:spLocks noChangeShapeType="1"/>
            </p:cNvSpPr>
            <p:nvPr/>
          </p:nvSpPr>
          <p:spPr bwMode="auto">
            <a:xfrm>
              <a:off x="986" y="749"/>
              <a:ext cx="97" cy="8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Line 38"/>
            <p:cNvSpPr>
              <a:spLocks noChangeShapeType="1"/>
            </p:cNvSpPr>
            <p:nvPr/>
          </p:nvSpPr>
          <p:spPr bwMode="auto">
            <a:xfrm>
              <a:off x="1382" y="752"/>
              <a:ext cx="99" cy="79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Text Box 39"/>
            <p:cNvSpPr txBox="1">
              <a:spLocks noChangeArrowheads="1"/>
            </p:cNvSpPr>
            <p:nvPr/>
          </p:nvSpPr>
          <p:spPr bwMode="auto">
            <a:xfrm>
              <a:off x="740" y="226"/>
              <a:ext cx="9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15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5" name="Text Box 40"/>
            <p:cNvSpPr txBox="1">
              <a:spLocks noChangeArrowheads="1"/>
            </p:cNvSpPr>
            <p:nvPr/>
          </p:nvSpPr>
          <p:spPr bwMode="auto">
            <a:xfrm>
              <a:off x="147" y="624"/>
              <a:ext cx="9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５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6" name="Text Box 41"/>
            <p:cNvSpPr txBox="1">
              <a:spLocks noChangeArrowheads="1"/>
            </p:cNvSpPr>
            <p:nvPr/>
          </p:nvSpPr>
          <p:spPr bwMode="auto">
            <a:xfrm>
              <a:off x="57" y="870"/>
              <a:ext cx="8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３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7" name="Text Box 42"/>
            <p:cNvSpPr txBox="1">
              <a:spLocks noChangeArrowheads="1"/>
            </p:cNvSpPr>
            <p:nvPr/>
          </p:nvSpPr>
          <p:spPr bwMode="auto">
            <a:xfrm>
              <a:off x="246" y="873"/>
              <a:ext cx="9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７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8" name="Text Box 43"/>
            <p:cNvSpPr txBox="1">
              <a:spLocks noChangeArrowheads="1"/>
            </p:cNvSpPr>
            <p:nvPr/>
          </p:nvSpPr>
          <p:spPr bwMode="auto">
            <a:xfrm>
              <a:off x="340" y="425"/>
              <a:ext cx="9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９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9" name="Text Box 44"/>
            <p:cNvSpPr txBox="1">
              <a:spLocks noChangeArrowheads="1"/>
            </p:cNvSpPr>
            <p:nvPr/>
          </p:nvSpPr>
          <p:spPr bwMode="auto">
            <a:xfrm>
              <a:off x="536" y="616"/>
              <a:ext cx="9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13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40" name="Text Box 45"/>
            <p:cNvSpPr txBox="1">
              <a:spLocks noChangeArrowheads="1"/>
            </p:cNvSpPr>
            <p:nvPr/>
          </p:nvSpPr>
          <p:spPr bwMode="auto">
            <a:xfrm>
              <a:off x="442" y="866"/>
              <a:ext cx="9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10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41" name="Text Box 46"/>
            <p:cNvSpPr txBox="1">
              <a:spLocks noChangeArrowheads="1"/>
            </p:cNvSpPr>
            <p:nvPr/>
          </p:nvSpPr>
          <p:spPr bwMode="auto">
            <a:xfrm>
              <a:off x="1130" y="421"/>
              <a:ext cx="9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22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42" name="Text Box 47"/>
            <p:cNvSpPr txBox="1">
              <a:spLocks noChangeArrowheads="1"/>
            </p:cNvSpPr>
            <p:nvPr/>
          </p:nvSpPr>
          <p:spPr bwMode="auto">
            <a:xfrm>
              <a:off x="933" y="624"/>
              <a:ext cx="9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18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43" name="Text Box 48"/>
            <p:cNvSpPr txBox="1">
              <a:spLocks noChangeArrowheads="1"/>
            </p:cNvSpPr>
            <p:nvPr/>
          </p:nvSpPr>
          <p:spPr bwMode="auto">
            <a:xfrm>
              <a:off x="838" y="863"/>
              <a:ext cx="9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16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44" name="Text Box 49"/>
            <p:cNvSpPr txBox="1">
              <a:spLocks noChangeArrowheads="1"/>
            </p:cNvSpPr>
            <p:nvPr/>
          </p:nvSpPr>
          <p:spPr bwMode="auto">
            <a:xfrm>
              <a:off x="1031" y="870"/>
              <a:ext cx="9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20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45" name="Text Box 50"/>
            <p:cNvSpPr txBox="1">
              <a:spLocks noChangeArrowheads="1"/>
            </p:cNvSpPr>
            <p:nvPr/>
          </p:nvSpPr>
          <p:spPr bwMode="auto">
            <a:xfrm>
              <a:off x="1323" y="617"/>
              <a:ext cx="9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24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46" name="Text Box 51"/>
            <p:cNvSpPr txBox="1">
              <a:spLocks noChangeArrowheads="1"/>
            </p:cNvSpPr>
            <p:nvPr/>
          </p:nvSpPr>
          <p:spPr bwMode="auto">
            <a:xfrm>
              <a:off x="1431" y="870"/>
              <a:ext cx="9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27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47" name="Oval 52"/>
            <p:cNvSpPr>
              <a:spLocks noChangeArrowheads="1"/>
            </p:cNvSpPr>
            <p:nvPr/>
          </p:nvSpPr>
          <p:spPr bwMode="auto">
            <a:xfrm>
              <a:off x="2673" y="192"/>
              <a:ext cx="166" cy="166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Oval 53"/>
            <p:cNvSpPr>
              <a:spLocks noChangeArrowheads="1"/>
            </p:cNvSpPr>
            <p:nvPr/>
          </p:nvSpPr>
          <p:spPr bwMode="auto">
            <a:xfrm>
              <a:off x="2079" y="587"/>
              <a:ext cx="166" cy="166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Oval 54"/>
            <p:cNvSpPr>
              <a:spLocks noChangeArrowheads="1"/>
            </p:cNvSpPr>
            <p:nvPr/>
          </p:nvSpPr>
          <p:spPr bwMode="auto">
            <a:xfrm>
              <a:off x="2277" y="387"/>
              <a:ext cx="166" cy="166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Oval 55"/>
            <p:cNvSpPr>
              <a:spLocks noChangeArrowheads="1"/>
            </p:cNvSpPr>
            <p:nvPr/>
          </p:nvSpPr>
          <p:spPr bwMode="auto">
            <a:xfrm>
              <a:off x="1986" y="829"/>
              <a:ext cx="166" cy="167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Oval 56"/>
            <p:cNvSpPr>
              <a:spLocks noChangeArrowheads="1"/>
            </p:cNvSpPr>
            <p:nvPr/>
          </p:nvSpPr>
          <p:spPr bwMode="auto">
            <a:xfrm>
              <a:off x="2179" y="829"/>
              <a:ext cx="166" cy="167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Oval 57"/>
            <p:cNvSpPr>
              <a:spLocks noChangeArrowheads="1"/>
            </p:cNvSpPr>
            <p:nvPr/>
          </p:nvSpPr>
          <p:spPr bwMode="auto">
            <a:xfrm>
              <a:off x="2474" y="587"/>
              <a:ext cx="166" cy="166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Oval 58"/>
            <p:cNvSpPr>
              <a:spLocks noChangeArrowheads="1"/>
            </p:cNvSpPr>
            <p:nvPr/>
          </p:nvSpPr>
          <p:spPr bwMode="auto">
            <a:xfrm>
              <a:off x="2381" y="829"/>
              <a:ext cx="166" cy="167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Oval 59"/>
            <p:cNvSpPr>
              <a:spLocks noChangeArrowheads="1"/>
            </p:cNvSpPr>
            <p:nvPr/>
          </p:nvSpPr>
          <p:spPr bwMode="auto">
            <a:xfrm>
              <a:off x="2868" y="587"/>
              <a:ext cx="166" cy="166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Oval 60"/>
            <p:cNvSpPr>
              <a:spLocks noChangeArrowheads="1"/>
            </p:cNvSpPr>
            <p:nvPr/>
          </p:nvSpPr>
          <p:spPr bwMode="auto">
            <a:xfrm>
              <a:off x="3066" y="387"/>
              <a:ext cx="166" cy="166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Oval 61"/>
            <p:cNvSpPr>
              <a:spLocks noChangeArrowheads="1"/>
            </p:cNvSpPr>
            <p:nvPr/>
          </p:nvSpPr>
          <p:spPr bwMode="auto">
            <a:xfrm>
              <a:off x="2775" y="829"/>
              <a:ext cx="166" cy="167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Oval 62"/>
            <p:cNvSpPr>
              <a:spLocks noChangeArrowheads="1"/>
            </p:cNvSpPr>
            <p:nvPr/>
          </p:nvSpPr>
          <p:spPr bwMode="auto">
            <a:xfrm>
              <a:off x="2968" y="829"/>
              <a:ext cx="166" cy="167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Oval 63"/>
            <p:cNvSpPr>
              <a:spLocks noChangeArrowheads="1"/>
            </p:cNvSpPr>
            <p:nvPr/>
          </p:nvSpPr>
          <p:spPr bwMode="auto">
            <a:xfrm>
              <a:off x="3263" y="587"/>
              <a:ext cx="166" cy="166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Oval 64"/>
            <p:cNvSpPr>
              <a:spLocks noChangeArrowheads="1"/>
            </p:cNvSpPr>
            <p:nvPr/>
          </p:nvSpPr>
          <p:spPr bwMode="auto">
            <a:xfrm>
              <a:off x="3363" y="829"/>
              <a:ext cx="166" cy="167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Line 65"/>
            <p:cNvSpPr>
              <a:spLocks noChangeShapeType="1"/>
            </p:cNvSpPr>
            <p:nvPr/>
          </p:nvSpPr>
          <p:spPr bwMode="auto">
            <a:xfrm flipV="1">
              <a:off x="2363" y="354"/>
              <a:ext cx="393" cy="33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Line 66"/>
            <p:cNvSpPr>
              <a:spLocks noChangeShapeType="1"/>
            </p:cNvSpPr>
            <p:nvPr/>
          </p:nvSpPr>
          <p:spPr bwMode="auto">
            <a:xfrm>
              <a:off x="2758" y="352"/>
              <a:ext cx="391" cy="35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Line 67"/>
            <p:cNvSpPr>
              <a:spLocks noChangeShapeType="1"/>
            </p:cNvSpPr>
            <p:nvPr/>
          </p:nvSpPr>
          <p:spPr bwMode="auto">
            <a:xfrm flipV="1">
              <a:off x="2361" y="547"/>
              <a:ext cx="2" cy="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Line 68"/>
            <p:cNvSpPr>
              <a:spLocks noChangeShapeType="1"/>
            </p:cNvSpPr>
            <p:nvPr/>
          </p:nvSpPr>
          <p:spPr bwMode="auto">
            <a:xfrm flipV="1">
              <a:off x="2163" y="548"/>
              <a:ext cx="199" cy="39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Line 69"/>
            <p:cNvSpPr>
              <a:spLocks noChangeShapeType="1"/>
            </p:cNvSpPr>
            <p:nvPr/>
          </p:nvSpPr>
          <p:spPr bwMode="auto">
            <a:xfrm>
              <a:off x="2363" y="547"/>
              <a:ext cx="198" cy="38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Line 70"/>
            <p:cNvSpPr>
              <a:spLocks noChangeShapeType="1"/>
            </p:cNvSpPr>
            <p:nvPr/>
          </p:nvSpPr>
          <p:spPr bwMode="auto">
            <a:xfrm flipV="1">
              <a:off x="2956" y="551"/>
              <a:ext cx="195" cy="37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Line 71"/>
            <p:cNvSpPr>
              <a:spLocks noChangeShapeType="1"/>
            </p:cNvSpPr>
            <p:nvPr/>
          </p:nvSpPr>
          <p:spPr bwMode="auto">
            <a:xfrm>
              <a:off x="3153" y="549"/>
              <a:ext cx="198" cy="39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Line 72"/>
            <p:cNvSpPr>
              <a:spLocks noChangeShapeType="1"/>
            </p:cNvSpPr>
            <p:nvPr/>
          </p:nvSpPr>
          <p:spPr bwMode="auto">
            <a:xfrm flipV="1">
              <a:off x="2065" y="748"/>
              <a:ext cx="98" cy="8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Line 73"/>
            <p:cNvSpPr>
              <a:spLocks noChangeShapeType="1"/>
            </p:cNvSpPr>
            <p:nvPr/>
          </p:nvSpPr>
          <p:spPr bwMode="auto">
            <a:xfrm>
              <a:off x="2163" y="748"/>
              <a:ext cx="102" cy="83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Line 74"/>
            <p:cNvSpPr>
              <a:spLocks noChangeShapeType="1"/>
            </p:cNvSpPr>
            <p:nvPr/>
          </p:nvSpPr>
          <p:spPr bwMode="auto">
            <a:xfrm flipV="1">
              <a:off x="2461" y="749"/>
              <a:ext cx="97" cy="80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Line 75"/>
            <p:cNvSpPr>
              <a:spLocks noChangeShapeType="1"/>
            </p:cNvSpPr>
            <p:nvPr/>
          </p:nvSpPr>
          <p:spPr bwMode="auto">
            <a:xfrm flipV="1">
              <a:off x="2854" y="752"/>
              <a:ext cx="100" cy="79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Line 76"/>
            <p:cNvSpPr>
              <a:spLocks noChangeShapeType="1"/>
            </p:cNvSpPr>
            <p:nvPr/>
          </p:nvSpPr>
          <p:spPr bwMode="auto">
            <a:xfrm>
              <a:off x="2954" y="749"/>
              <a:ext cx="97" cy="8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Line 77"/>
            <p:cNvSpPr>
              <a:spLocks noChangeShapeType="1"/>
            </p:cNvSpPr>
            <p:nvPr/>
          </p:nvSpPr>
          <p:spPr bwMode="auto">
            <a:xfrm>
              <a:off x="3350" y="752"/>
              <a:ext cx="99" cy="79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Text Box 78"/>
            <p:cNvSpPr txBox="1">
              <a:spLocks noChangeArrowheads="1"/>
            </p:cNvSpPr>
            <p:nvPr/>
          </p:nvSpPr>
          <p:spPr bwMode="auto">
            <a:xfrm>
              <a:off x="2708" y="226"/>
              <a:ext cx="9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15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74" name="Text Box 79"/>
            <p:cNvSpPr txBox="1">
              <a:spLocks noChangeArrowheads="1"/>
            </p:cNvSpPr>
            <p:nvPr/>
          </p:nvSpPr>
          <p:spPr bwMode="auto">
            <a:xfrm>
              <a:off x="2115" y="624"/>
              <a:ext cx="9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５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75" name="Text Box 80"/>
            <p:cNvSpPr txBox="1">
              <a:spLocks noChangeArrowheads="1"/>
            </p:cNvSpPr>
            <p:nvPr/>
          </p:nvSpPr>
          <p:spPr bwMode="auto">
            <a:xfrm>
              <a:off x="2025" y="870"/>
              <a:ext cx="8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３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76" name="Text Box 81"/>
            <p:cNvSpPr txBox="1">
              <a:spLocks noChangeArrowheads="1"/>
            </p:cNvSpPr>
            <p:nvPr/>
          </p:nvSpPr>
          <p:spPr bwMode="auto">
            <a:xfrm>
              <a:off x="2213" y="873"/>
              <a:ext cx="9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７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77" name="Text Box 82"/>
            <p:cNvSpPr txBox="1">
              <a:spLocks noChangeArrowheads="1"/>
            </p:cNvSpPr>
            <p:nvPr/>
          </p:nvSpPr>
          <p:spPr bwMode="auto">
            <a:xfrm>
              <a:off x="2308" y="425"/>
              <a:ext cx="9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９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78" name="Text Box 83"/>
            <p:cNvSpPr txBox="1">
              <a:spLocks noChangeArrowheads="1"/>
            </p:cNvSpPr>
            <p:nvPr/>
          </p:nvSpPr>
          <p:spPr bwMode="auto">
            <a:xfrm>
              <a:off x="2504" y="616"/>
              <a:ext cx="9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13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79" name="Text Box 84"/>
            <p:cNvSpPr txBox="1">
              <a:spLocks noChangeArrowheads="1"/>
            </p:cNvSpPr>
            <p:nvPr/>
          </p:nvSpPr>
          <p:spPr bwMode="auto">
            <a:xfrm>
              <a:off x="2409" y="866"/>
              <a:ext cx="9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10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80" name="Text Box 85"/>
            <p:cNvSpPr txBox="1">
              <a:spLocks noChangeArrowheads="1"/>
            </p:cNvSpPr>
            <p:nvPr/>
          </p:nvSpPr>
          <p:spPr bwMode="auto">
            <a:xfrm>
              <a:off x="3097" y="421"/>
              <a:ext cx="9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22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81" name="Text Box 86"/>
            <p:cNvSpPr txBox="1">
              <a:spLocks noChangeArrowheads="1"/>
            </p:cNvSpPr>
            <p:nvPr/>
          </p:nvSpPr>
          <p:spPr bwMode="auto">
            <a:xfrm>
              <a:off x="2901" y="624"/>
              <a:ext cx="9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18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82" name="Text Box 87"/>
            <p:cNvSpPr txBox="1">
              <a:spLocks noChangeArrowheads="1"/>
            </p:cNvSpPr>
            <p:nvPr/>
          </p:nvSpPr>
          <p:spPr bwMode="auto">
            <a:xfrm>
              <a:off x="2806" y="863"/>
              <a:ext cx="9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16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83" name="Text Box 88"/>
            <p:cNvSpPr txBox="1">
              <a:spLocks noChangeArrowheads="1"/>
            </p:cNvSpPr>
            <p:nvPr/>
          </p:nvSpPr>
          <p:spPr bwMode="auto">
            <a:xfrm>
              <a:off x="2999" y="870"/>
              <a:ext cx="9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20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84" name="Text Box 89"/>
            <p:cNvSpPr txBox="1">
              <a:spLocks noChangeArrowheads="1"/>
            </p:cNvSpPr>
            <p:nvPr/>
          </p:nvSpPr>
          <p:spPr bwMode="auto">
            <a:xfrm>
              <a:off x="3290" y="617"/>
              <a:ext cx="9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24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85" name="Text Box 90"/>
            <p:cNvSpPr txBox="1">
              <a:spLocks noChangeArrowheads="1"/>
            </p:cNvSpPr>
            <p:nvPr/>
          </p:nvSpPr>
          <p:spPr bwMode="auto">
            <a:xfrm>
              <a:off x="3399" y="870"/>
              <a:ext cx="9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27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86" name="Oval 91"/>
            <p:cNvSpPr>
              <a:spLocks noChangeArrowheads="1"/>
            </p:cNvSpPr>
            <p:nvPr/>
          </p:nvSpPr>
          <p:spPr bwMode="auto">
            <a:xfrm>
              <a:off x="3170" y="829"/>
              <a:ext cx="166" cy="167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" name="Line 92"/>
            <p:cNvSpPr>
              <a:spLocks noChangeShapeType="1"/>
            </p:cNvSpPr>
            <p:nvPr/>
          </p:nvSpPr>
          <p:spPr bwMode="auto">
            <a:xfrm flipV="1">
              <a:off x="3250" y="752"/>
              <a:ext cx="99" cy="79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" name="Text Box 93"/>
            <p:cNvSpPr txBox="1">
              <a:spLocks noChangeArrowheads="1"/>
            </p:cNvSpPr>
            <p:nvPr/>
          </p:nvSpPr>
          <p:spPr bwMode="auto">
            <a:xfrm>
              <a:off x="3205" y="863"/>
              <a:ext cx="9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23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grpSp>
          <p:nvGrpSpPr>
            <p:cNvPr id="89" name="Group 94"/>
            <p:cNvGrpSpPr>
              <a:grpSpLocks/>
            </p:cNvGrpSpPr>
            <p:nvPr/>
          </p:nvGrpSpPr>
          <p:grpSpPr bwMode="auto">
            <a:xfrm>
              <a:off x="2898" y="311"/>
              <a:ext cx="175" cy="52"/>
              <a:chOff x="2898" y="311"/>
              <a:chExt cx="175" cy="52"/>
            </a:xfrm>
          </p:grpSpPr>
          <p:sp>
            <p:nvSpPr>
              <p:cNvPr id="96" name="Line 95"/>
              <p:cNvSpPr>
                <a:spLocks noChangeShapeType="1"/>
              </p:cNvSpPr>
              <p:nvPr/>
            </p:nvSpPr>
            <p:spPr bwMode="auto">
              <a:xfrm>
                <a:off x="2898" y="328"/>
                <a:ext cx="175" cy="14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7" name="Freeform 96"/>
              <p:cNvSpPr>
                <a:spLocks noChangeArrowheads="1"/>
              </p:cNvSpPr>
              <p:nvPr/>
            </p:nvSpPr>
            <p:spPr bwMode="auto">
              <a:xfrm>
                <a:off x="3008" y="311"/>
                <a:ext cx="65" cy="52"/>
              </a:xfrm>
              <a:custGeom>
                <a:avLst/>
                <a:gdLst/>
                <a:ahLst/>
                <a:cxnLst>
                  <a:cxn ang="0">
                    <a:pos x="0" y="21600"/>
                  </a:cxn>
                  <a:cxn ang="0">
                    <a:pos x="21600" y="13148"/>
                  </a:cxn>
                  <a:cxn ang="0">
                    <a:pos x="1503" y="0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21600" y="13148"/>
                    </a:lnTo>
                    <a:lnTo>
                      <a:pt x="1503" y="0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90" name="Group 97"/>
            <p:cNvGrpSpPr>
              <a:grpSpLocks/>
            </p:cNvGrpSpPr>
            <p:nvPr/>
          </p:nvGrpSpPr>
          <p:grpSpPr bwMode="auto">
            <a:xfrm>
              <a:off x="3240" y="514"/>
              <a:ext cx="117" cy="50"/>
              <a:chOff x="3240" y="514"/>
              <a:chExt cx="117" cy="50"/>
            </a:xfrm>
          </p:grpSpPr>
          <p:sp>
            <p:nvSpPr>
              <p:cNvPr id="94" name="Line 98"/>
              <p:cNvSpPr>
                <a:spLocks noChangeShapeType="1"/>
              </p:cNvSpPr>
              <p:nvPr/>
            </p:nvSpPr>
            <p:spPr bwMode="auto">
              <a:xfrm>
                <a:off x="3240" y="527"/>
                <a:ext cx="117" cy="25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5" name="Freeform 99"/>
              <p:cNvSpPr>
                <a:spLocks noChangeArrowheads="1"/>
              </p:cNvSpPr>
              <p:nvPr/>
            </p:nvSpPr>
            <p:spPr bwMode="auto">
              <a:xfrm>
                <a:off x="3289" y="514"/>
                <a:ext cx="68" cy="50"/>
              </a:xfrm>
              <a:custGeom>
                <a:avLst/>
                <a:gdLst/>
                <a:ahLst/>
                <a:cxnLst>
                  <a:cxn ang="0">
                    <a:pos x="0" y="21600"/>
                  </a:cxn>
                  <a:cxn ang="0">
                    <a:pos x="21600" y="16691"/>
                  </a:cxn>
                  <a:cxn ang="0">
                    <a:pos x="3449" y="0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21600" y="16691"/>
                    </a:lnTo>
                    <a:lnTo>
                      <a:pt x="3449" y="0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91" name="Group 100"/>
            <p:cNvGrpSpPr>
              <a:grpSpLocks/>
            </p:cNvGrpSpPr>
            <p:nvPr/>
          </p:nvGrpSpPr>
          <p:grpSpPr bwMode="auto">
            <a:xfrm>
              <a:off x="3222" y="744"/>
              <a:ext cx="64" cy="61"/>
              <a:chOff x="3222" y="744"/>
              <a:chExt cx="64" cy="61"/>
            </a:xfrm>
          </p:grpSpPr>
          <p:sp>
            <p:nvSpPr>
              <p:cNvPr id="92" name="Line 101"/>
              <p:cNvSpPr>
                <a:spLocks noChangeShapeType="1"/>
              </p:cNvSpPr>
              <p:nvPr/>
            </p:nvSpPr>
            <p:spPr bwMode="auto">
              <a:xfrm flipV="1">
                <a:off x="3222" y="758"/>
                <a:ext cx="55" cy="47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3" name="Freeform 102"/>
              <p:cNvSpPr>
                <a:spLocks noChangeArrowheads="1"/>
              </p:cNvSpPr>
              <p:nvPr/>
            </p:nvSpPr>
            <p:spPr bwMode="auto">
              <a:xfrm>
                <a:off x="3222" y="744"/>
                <a:ext cx="64" cy="61"/>
              </a:xfrm>
              <a:custGeom>
                <a:avLst/>
                <a:gdLst/>
                <a:ahLst/>
                <a:cxnLst>
                  <a:cxn ang="0">
                    <a:pos x="10232" y="0"/>
                  </a:cxn>
                  <a:cxn ang="0">
                    <a:pos x="0" y="21600"/>
                  </a:cxn>
                  <a:cxn ang="0">
                    <a:pos x="21600" y="13929"/>
                  </a:cxn>
                </a:cxnLst>
                <a:rect l="0" t="0" r="r" b="b"/>
                <a:pathLst>
                  <a:path w="21600" h="21600">
                    <a:moveTo>
                      <a:pt x="10232" y="0"/>
                    </a:moveTo>
                    <a:lnTo>
                      <a:pt x="0" y="21600"/>
                    </a:lnTo>
                    <a:lnTo>
                      <a:pt x="21600" y="13929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35895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5699" y="764704"/>
            <a:ext cx="8229600" cy="818328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二分探索木のデータの削除手順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15616" y="2852936"/>
            <a:ext cx="73328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二分探索木を用いて探索し、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削除すべきデータを見つけ削除する。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削除した節が子を持たないときは何もしない。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削除した節が子を一つ持っているとき、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その子を親の代わりにする。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71600" y="2204864"/>
            <a:ext cx="74888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④　削除した節が子を二つ持つ場合は、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右部分木に含まれる最小のデータ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または左部分木に含まれる最大のデータを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親の代わりとして移動する。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⑤　移動した子が更に子を持つときは、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移動した子が削除されたものとして、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同様の処理を繰り返す。</a:t>
            </a:r>
          </a:p>
        </p:txBody>
      </p:sp>
    </p:spTree>
    <p:extLst>
      <p:ext uri="{BB962C8B-B14F-4D97-AF65-F5344CB8AC3E}">
        <p14:creationId xmlns:p14="http://schemas.microsoft.com/office/powerpoint/2010/main" val="1303817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角丸四角形 92"/>
          <p:cNvSpPr/>
          <p:nvPr/>
        </p:nvSpPr>
        <p:spPr>
          <a:xfrm>
            <a:off x="535753" y="2492896"/>
            <a:ext cx="8072494" cy="364333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035819" y="3135838"/>
            <a:ext cx="7500990" cy="2500330"/>
            <a:chOff x="18" y="57"/>
            <a:chExt cx="3898" cy="1227"/>
          </a:xfrm>
        </p:grpSpPr>
        <p:sp>
          <p:nvSpPr>
            <p:cNvPr id="3075" name="Text Box 3"/>
            <p:cNvSpPr txBox="1">
              <a:spLocks noChangeArrowheads="1"/>
            </p:cNvSpPr>
            <p:nvPr/>
          </p:nvSpPr>
          <p:spPr bwMode="auto">
            <a:xfrm>
              <a:off x="1625" y="57"/>
              <a:ext cx="821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二分探索木から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　データ</a:t>
              </a: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15</a:t>
              </a: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の削除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3095" y="60"/>
              <a:ext cx="821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右部分木のデータ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　</a:t>
              </a: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16</a:t>
              </a: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が移動する。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1404" y="1161"/>
              <a:ext cx="2377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左部分木のデータ</a:t>
              </a: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13</a:t>
              </a: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が移動することも可能である。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1714" y="454"/>
              <a:ext cx="208" cy="388"/>
              <a:chOff x="1714" y="454"/>
              <a:chExt cx="208" cy="388"/>
            </a:xfrm>
          </p:grpSpPr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1824" y="454"/>
                <a:ext cx="1" cy="97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80" name="Freeform 8"/>
              <p:cNvSpPr>
                <a:spLocks noChangeArrowheads="1"/>
              </p:cNvSpPr>
              <p:nvPr/>
            </p:nvSpPr>
            <p:spPr bwMode="auto">
              <a:xfrm>
                <a:off x="1727" y="551"/>
                <a:ext cx="1" cy="195"/>
              </a:xfrm>
              <a:custGeom>
                <a:avLst/>
                <a:gdLst/>
                <a:ahLst/>
                <a:cxnLst>
                  <a:cxn ang="0">
                    <a:pos x="-1" y="21600"/>
                  </a:cxn>
                  <a:cxn ang="0">
                    <a:pos x="-1" y="0"/>
                  </a:cxn>
                </a:cxnLst>
                <a:rect l="0" t="0" r="r" b="b"/>
                <a:pathLst>
                  <a:path w="21600" h="21600">
                    <a:moveTo>
                      <a:pt x="-1" y="21600"/>
                    </a:moveTo>
                    <a:lnTo>
                      <a:pt x="-1" y="0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81" name="Freeform 9"/>
              <p:cNvSpPr>
                <a:spLocks noChangeArrowheads="1"/>
              </p:cNvSpPr>
              <p:nvPr/>
            </p:nvSpPr>
            <p:spPr bwMode="auto">
              <a:xfrm>
                <a:off x="1714" y="551"/>
                <a:ext cx="110" cy="1"/>
              </a:xfrm>
              <a:custGeom>
                <a:avLst/>
                <a:gdLst/>
                <a:ahLst/>
                <a:cxnLst>
                  <a:cxn ang="0">
                    <a:pos x="2462" y="-1"/>
                  </a:cxn>
                  <a:cxn ang="0">
                    <a:pos x="14102" y="-1"/>
                  </a:cxn>
                  <a:cxn ang="0">
                    <a:pos x="0" y="-1"/>
                  </a:cxn>
                  <a:cxn ang="0">
                    <a:pos x="14437" y="-1"/>
                  </a:cxn>
                  <a:cxn ang="0">
                    <a:pos x="0" y="-1"/>
                  </a:cxn>
                  <a:cxn ang="0">
                    <a:pos x="14102" y="-1"/>
                  </a:cxn>
                  <a:cxn ang="0">
                    <a:pos x="9625" y="-1"/>
                  </a:cxn>
                  <a:cxn ang="0">
                    <a:pos x="14102" y="-1"/>
                  </a:cxn>
                  <a:cxn ang="0">
                    <a:pos x="0" y="-1"/>
                  </a:cxn>
                  <a:cxn ang="0">
                    <a:pos x="21600" y="-1"/>
                  </a:cxn>
                </a:cxnLst>
                <a:rect l="0" t="0" r="r" b="b"/>
                <a:pathLst>
                  <a:path w="21600" h="21600">
                    <a:moveTo>
                      <a:pt x="2462" y="-1"/>
                    </a:moveTo>
                    <a:lnTo>
                      <a:pt x="14102" y="-1"/>
                    </a:lnTo>
                    <a:lnTo>
                      <a:pt x="0" y="-1"/>
                    </a:lnTo>
                    <a:lnTo>
                      <a:pt x="14437" y="-1"/>
                    </a:lnTo>
                    <a:lnTo>
                      <a:pt x="0" y="-1"/>
                    </a:lnTo>
                    <a:lnTo>
                      <a:pt x="14102" y="-1"/>
                    </a:lnTo>
                    <a:lnTo>
                      <a:pt x="9625" y="-1"/>
                    </a:lnTo>
                    <a:lnTo>
                      <a:pt x="14102" y="-1"/>
                    </a:lnTo>
                    <a:lnTo>
                      <a:pt x="0" y="-1"/>
                    </a:lnTo>
                    <a:lnTo>
                      <a:pt x="21600" y="-1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82" name="Freeform 10"/>
              <p:cNvSpPr>
                <a:spLocks noChangeArrowheads="1"/>
              </p:cNvSpPr>
              <p:nvPr/>
            </p:nvSpPr>
            <p:spPr bwMode="auto">
              <a:xfrm>
                <a:off x="1714" y="746"/>
                <a:ext cx="110" cy="1"/>
              </a:xfrm>
              <a:custGeom>
                <a:avLst/>
                <a:gdLst/>
                <a:ahLst/>
                <a:cxnLst>
                  <a:cxn ang="0">
                    <a:pos x="2462" y="-1"/>
                  </a:cxn>
                  <a:cxn ang="0">
                    <a:pos x="14102" y="-1"/>
                  </a:cxn>
                  <a:cxn ang="0">
                    <a:pos x="0" y="-1"/>
                  </a:cxn>
                  <a:cxn ang="0">
                    <a:pos x="14437" y="-1"/>
                  </a:cxn>
                  <a:cxn ang="0">
                    <a:pos x="0" y="-1"/>
                  </a:cxn>
                  <a:cxn ang="0">
                    <a:pos x="14102" y="-1"/>
                  </a:cxn>
                  <a:cxn ang="0">
                    <a:pos x="9625" y="-1"/>
                  </a:cxn>
                  <a:cxn ang="0">
                    <a:pos x="14102" y="-1"/>
                  </a:cxn>
                  <a:cxn ang="0">
                    <a:pos x="0" y="-1"/>
                  </a:cxn>
                  <a:cxn ang="0">
                    <a:pos x="21600" y="-1"/>
                  </a:cxn>
                </a:cxnLst>
                <a:rect l="0" t="0" r="r" b="b"/>
                <a:pathLst>
                  <a:path w="21600" h="21600">
                    <a:moveTo>
                      <a:pt x="2462" y="-1"/>
                    </a:moveTo>
                    <a:lnTo>
                      <a:pt x="14102" y="-1"/>
                    </a:lnTo>
                    <a:lnTo>
                      <a:pt x="0" y="-1"/>
                    </a:lnTo>
                    <a:lnTo>
                      <a:pt x="14437" y="-1"/>
                    </a:lnTo>
                    <a:lnTo>
                      <a:pt x="0" y="-1"/>
                    </a:lnTo>
                    <a:lnTo>
                      <a:pt x="14102" y="-1"/>
                    </a:lnTo>
                    <a:lnTo>
                      <a:pt x="9625" y="-1"/>
                    </a:lnTo>
                    <a:lnTo>
                      <a:pt x="14102" y="-1"/>
                    </a:lnTo>
                    <a:lnTo>
                      <a:pt x="0" y="-1"/>
                    </a:lnTo>
                    <a:lnTo>
                      <a:pt x="21600" y="-1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1824" y="454"/>
                <a:ext cx="98" cy="194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 flipV="1">
                <a:off x="1824" y="648"/>
                <a:ext cx="98" cy="194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1824" y="746"/>
                <a:ext cx="1" cy="96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724" y="214"/>
              <a:ext cx="172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7" name="Oval 15"/>
            <p:cNvSpPr>
              <a:spLocks noChangeArrowheads="1"/>
            </p:cNvSpPr>
            <p:nvPr/>
          </p:nvSpPr>
          <p:spPr bwMode="auto">
            <a:xfrm>
              <a:off x="113" y="630"/>
              <a:ext cx="172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8" name="Oval 16"/>
            <p:cNvSpPr>
              <a:spLocks noChangeArrowheads="1"/>
            </p:cNvSpPr>
            <p:nvPr/>
          </p:nvSpPr>
          <p:spPr bwMode="auto">
            <a:xfrm>
              <a:off x="316" y="420"/>
              <a:ext cx="172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9" name="Oval 17"/>
            <p:cNvSpPr>
              <a:spLocks noChangeArrowheads="1"/>
            </p:cNvSpPr>
            <p:nvPr/>
          </p:nvSpPr>
          <p:spPr bwMode="auto">
            <a:xfrm>
              <a:off x="18" y="885"/>
              <a:ext cx="171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0" name="Oval 18"/>
            <p:cNvSpPr>
              <a:spLocks noChangeArrowheads="1"/>
            </p:cNvSpPr>
            <p:nvPr/>
          </p:nvSpPr>
          <p:spPr bwMode="auto">
            <a:xfrm>
              <a:off x="215" y="885"/>
              <a:ext cx="172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1" name="Oval 19"/>
            <p:cNvSpPr>
              <a:spLocks noChangeArrowheads="1"/>
            </p:cNvSpPr>
            <p:nvPr/>
          </p:nvSpPr>
          <p:spPr bwMode="auto">
            <a:xfrm>
              <a:off x="519" y="630"/>
              <a:ext cx="172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2" name="Oval 20"/>
            <p:cNvSpPr>
              <a:spLocks noChangeArrowheads="1"/>
            </p:cNvSpPr>
            <p:nvPr/>
          </p:nvSpPr>
          <p:spPr bwMode="auto">
            <a:xfrm>
              <a:off x="423" y="885"/>
              <a:ext cx="172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3" name="Oval 21"/>
            <p:cNvSpPr>
              <a:spLocks noChangeArrowheads="1"/>
            </p:cNvSpPr>
            <p:nvPr/>
          </p:nvSpPr>
          <p:spPr bwMode="auto">
            <a:xfrm>
              <a:off x="924" y="630"/>
              <a:ext cx="172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4" name="Oval 22"/>
            <p:cNvSpPr>
              <a:spLocks noChangeArrowheads="1"/>
            </p:cNvSpPr>
            <p:nvPr/>
          </p:nvSpPr>
          <p:spPr bwMode="auto">
            <a:xfrm>
              <a:off x="1128" y="420"/>
              <a:ext cx="172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5" name="Oval 23"/>
            <p:cNvSpPr>
              <a:spLocks noChangeArrowheads="1"/>
            </p:cNvSpPr>
            <p:nvPr/>
          </p:nvSpPr>
          <p:spPr bwMode="auto">
            <a:xfrm>
              <a:off x="829" y="885"/>
              <a:ext cx="172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6" name="Oval 24"/>
            <p:cNvSpPr>
              <a:spLocks noChangeArrowheads="1"/>
            </p:cNvSpPr>
            <p:nvPr/>
          </p:nvSpPr>
          <p:spPr bwMode="auto">
            <a:xfrm>
              <a:off x="1027" y="885"/>
              <a:ext cx="172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7" name="Oval 25"/>
            <p:cNvSpPr>
              <a:spLocks noChangeArrowheads="1"/>
            </p:cNvSpPr>
            <p:nvPr/>
          </p:nvSpPr>
          <p:spPr bwMode="auto">
            <a:xfrm>
              <a:off x="1330" y="630"/>
              <a:ext cx="172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8" name="Oval 26"/>
            <p:cNvSpPr>
              <a:spLocks noChangeArrowheads="1"/>
            </p:cNvSpPr>
            <p:nvPr/>
          </p:nvSpPr>
          <p:spPr bwMode="auto">
            <a:xfrm>
              <a:off x="1433" y="885"/>
              <a:ext cx="172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9" name="Line 27"/>
            <p:cNvSpPr>
              <a:spLocks noChangeShapeType="1"/>
            </p:cNvSpPr>
            <p:nvPr/>
          </p:nvSpPr>
          <p:spPr bwMode="auto">
            <a:xfrm flipV="1">
              <a:off x="406" y="384"/>
              <a:ext cx="404" cy="34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0" name="Line 28"/>
            <p:cNvSpPr>
              <a:spLocks noChangeShapeType="1"/>
            </p:cNvSpPr>
            <p:nvPr/>
          </p:nvSpPr>
          <p:spPr bwMode="auto">
            <a:xfrm>
              <a:off x="812" y="382"/>
              <a:ext cx="402" cy="38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1" name="Line 29"/>
            <p:cNvSpPr>
              <a:spLocks noChangeShapeType="1"/>
            </p:cNvSpPr>
            <p:nvPr/>
          </p:nvSpPr>
          <p:spPr bwMode="auto">
            <a:xfrm flipV="1">
              <a:off x="404" y="588"/>
              <a:ext cx="2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2" name="Line 30"/>
            <p:cNvSpPr>
              <a:spLocks noChangeShapeType="1"/>
            </p:cNvSpPr>
            <p:nvPr/>
          </p:nvSpPr>
          <p:spPr bwMode="auto">
            <a:xfrm flipV="1">
              <a:off x="200" y="588"/>
              <a:ext cx="205" cy="4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3" name="Line 31"/>
            <p:cNvSpPr>
              <a:spLocks noChangeShapeType="1"/>
            </p:cNvSpPr>
            <p:nvPr/>
          </p:nvSpPr>
          <p:spPr bwMode="auto">
            <a:xfrm>
              <a:off x="406" y="588"/>
              <a:ext cx="203" cy="40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4" name="Line 32"/>
            <p:cNvSpPr>
              <a:spLocks noChangeShapeType="1"/>
            </p:cNvSpPr>
            <p:nvPr/>
          </p:nvSpPr>
          <p:spPr bwMode="auto">
            <a:xfrm flipV="1">
              <a:off x="1015" y="591"/>
              <a:ext cx="200" cy="40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>
              <a:off x="1218" y="589"/>
              <a:ext cx="203" cy="4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6" name="Line 34"/>
            <p:cNvSpPr>
              <a:spLocks noChangeShapeType="1"/>
            </p:cNvSpPr>
            <p:nvPr/>
          </p:nvSpPr>
          <p:spPr bwMode="auto">
            <a:xfrm flipV="1">
              <a:off x="99" y="798"/>
              <a:ext cx="101" cy="86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7" name="Line 35"/>
            <p:cNvSpPr>
              <a:spLocks noChangeShapeType="1"/>
            </p:cNvSpPr>
            <p:nvPr/>
          </p:nvSpPr>
          <p:spPr bwMode="auto">
            <a:xfrm>
              <a:off x="200" y="798"/>
              <a:ext cx="104" cy="88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8" name="Line 36"/>
            <p:cNvSpPr>
              <a:spLocks noChangeShapeType="1"/>
            </p:cNvSpPr>
            <p:nvPr/>
          </p:nvSpPr>
          <p:spPr bwMode="auto">
            <a:xfrm flipV="1">
              <a:off x="507" y="800"/>
              <a:ext cx="99" cy="84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9" name="Line 37"/>
            <p:cNvSpPr>
              <a:spLocks noChangeShapeType="1"/>
            </p:cNvSpPr>
            <p:nvPr/>
          </p:nvSpPr>
          <p:spPr bwMode="auto">
            <a:xfrm flipV="1">
              <a:off x="911" y="802"/>
              <a:ext cx="103" cy="84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0" name="Line 38"/>
            <p:cNvSpPr>
              <a:spLocks noChangeShapeType="1"/>
            </p:cNvSpPr>
            <p:nvPr/>
          </p:nvSpPr>
          <p:spPr bwMode="auto">
            <a:xfrm>
              <a:off x="1014" y="800"/>
              <a:ext cx="99" cy="85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1" name="Line 39"/>
            <p:cNvSpPr>
              <a:spLocks noChangeShapeType="1"/>
            </p:cNvSpPr>
            <p:nvPr/>
          </p:nvSpPr>
          <p:spPr bwMode="auto">
            <a:xfrm>
              <a:off x="1420" y="803"/>
              <a:ext cx="103" cy="83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2" name="Text Box 40"/>
            <p:cNvSpPr txBox="1">
              <a:spLocks noChangeArrowheads="1"/>
            </p:cNvSpPr>
            <p:nvPr/>
          </p:nvSpPr>
          <p:spPr bwMode="auto">
            <a:xfrm>
              <a:off x="760" y="251"/>
              <a:ext cx="99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15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13" name="Text Box 41"/>
            <p:cNvSpPr txBox="1">
              <a:spLocks noChangeArrowheads="1"/>
            </p:cNvSpPr>
            <p:nvPr/>
          </p:nvSpPr>
          <p:spPr bwMode="auto">
            <a:xfrm>
              <a:off x="150" y="668"/>
              <a:ext cx="95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５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14" name="Text Box 42"/>
            <p:cNvSpPr txBox="1">
              <a:spLocks noChangeArrowheads="1"/>
            </p:cNvSpPr>
            <p:nvPr/>
          </p:nvSpPr>
          <p:spPr bwMode="auto">
            <a:xfrm>
              <a:off x="57" y="927"/>
              <a:ext cx="94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３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15" name="Text Box 43"/>
            <p:cNvSpPr txBox="1">
              <a:spLocks noChangeArrowheads="1"/>
            </p:cNvSpPr>
            <p:nvPr/>
          </p:nvSpPr>
          <p:spPr bwMode="auto">
            <a:xfrm>
              <a:off x="252" y="930"/>
              <a:ext cx="94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７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16" name="Text Box 44"/>
            <p:cNvSpPr txBox="1">
              <a:spLocks noChangeArrowheads="1"/>
            </p:cNvSpPr>
            <p:nvPr/>
          </p:nvSpPr>
          <p:spPr bwMode="auto">
            <a:xfrm>
              <a:off x="349" y="459"/>
              <a:ext cx="94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９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17" name="Text Box 45"/>
            <p:cNvSpPr txBox="1">
              <a:spLocks noChangeArrowheads="1"/>
            </p:cNvSpPr>
            <p:nvPr/>
          </p:nvSpPr>
          <p:spPr bwMode="auto">
            <a:xfrm>
              <a:off x="550" y="660"/>
              <a:ext cx="99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13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18" name="Text Box 46"/>
            <p:cNvSpPr txBox="1">
              <a:spLocks noChangeArrowheads="1"/>
            </p:cNvSpPr>
            <p:nvPr/>
          </p:nvSpPr>
          <p:spPr bwMode="auto">
            <a:xfrm>
              <a:off x="453" y="922"/>
              <a:ext cx="99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10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19" name="Text Box 47"/>
            <p:cNvSpPr txBox="1">
              <a:spLocks noChangeArrowheads="1"/>
            </p:cNvSpPr>
            <p:nvPr/>
          </p:nvSpPr>
          <p:spPr bwMode="auto">
            <a:xfrm>
              <a:off x="1161" y="456"/>
              <a:ext cx="99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22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20" name="Text Box 48"/>
            <p:cNvSpPr txBox="1">
              <a:spLocks noChangeArrowheads="1"/>
            </p:cNvSpPr>
            <p:nvPr/>
          </p:nvSpPr>
          <p:spPr bwMode="auto">
            <a:xfrm>
              <a:off x="958" y="668"/>
              <a:ext cx="99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18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21" name="Text Box 49"/>
            <p:cNvSpPr txBox="1">
              <a:spLocks noChangeArrowheads="1"/>
            </p:cNvSpPr>
            <p:nvPr/>
          </p:nvSpPr>
          <p:spPr bwMode="auto">
            <a:xfrm>
              <a:off x="861" y="920"/>
              <a:ext cx="99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16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22" name="Text Box 50"/>
            <p:cNvSpPr txBox="1">
              <a:spLocks noChangeArrowheads="1"/>
            </p:cNvSpPr>
            <p:nvPr/>
          </p:nvSpPr>
          <p:spPr bwMode="auto">
            <a:xfrm>
              <a:off x="1059" y="927"/>
              <a:ext cx="99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20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23" name="Text Box 51"/>
            <p:cNvSpPr txBox="1">
              <a:spLocks noChangeArrowheads="1"/>
            </p:cNvSpPr>
            <p:nvPr/>
          </p:nvSpPr>
          <p:spPr bwMode="auto">
            <a:xfrm>
              <a:off x="1358" y="661"/>
              <a:ext cx="100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24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24" name="Text Box 52"/>
            <p:cNvSpPr txBox="1">
              <a:spLocks noChangeArrowheads="1"/>
            </p:cNvSpPr>
            <p:nvPr/>
          </p:nvSpPr>
          <p:spPr bwMode="auto">
            <a:xfrm>
              <a:off x="1471" y="927"/>
              <a:ext cx="99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27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25" name="Oval 53"/>
            <p:cNvSpPr>
              <a:spLocks noChangeArrowheads="1"/>
            </p:cNvSpPr>
            <p:nvPr/>
          </p:nvSpPr>
          <p:spPr bwMode="auto">
            <a:xfrm>
              <a:off x="2747" y="214"/>
              <a:ext cx="172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6" name="Oval 54"/>
            <p:cNvSpPr>
              <a:spLocks noChangeArrowheads="1"/>
            </p:cNvSpPr>
            <p:nvPr/>
          </p:nvSpPr>
          <p:spPr bwMode="auto">
            <a:xfrm>
              <a:off x="2136" y="630"/>
              <a:ext cx="172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7" name="Oval 55"/>
            <p:cNvSpPr>
              <a:spLocks noChangeArrowheads="1"/>
            </p:cNvSpPr>
            <p:nvPr/>
          </p:nvSpPr>
          <p:spPr bwMode="auto">
            <a:xfrm>
              <a:off x="2340" y="420"/>
              <a:ext cx="171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8" name="Oval 56"/>
            <p:cNvSpPr>
              <a:spLocks noChangeArrowheads="1"/>
            </p:cNvSpPr>
            <p:nvPr/>
          </p:nvSpPr>
          <p:spPr bwMode="auto">
            <a:xfrm>
              <a:off x="2040" y="885"/>
              <a:ext cx="172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9" name="Oval 57"/>
            <p:cNvSpPr>
              <a:spLocks noChangeArrowheads="1"/>
            </p:cNvSpPr>
            <p:nvPr/>
          </p:nvSpPr>
          <p:spPr bwMode="auto">
            <a:xfrm>
              <a:off x="2239" y="885"/>
              <a:ext cx="172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0" name="Oval 58"/>
            <p:cNvSpPr>
              <a:spLocks noChangeArrowheads="1"/>
            </p:cNvSpPr>
            <p:nvPr/>
          </p:nvSpPr>
          <p:spPr bwMode="auto">
            <a:xfrm>
              <a:off x="2542" y="630"/>
              <a:ext cx="172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1" name="Oval 59"/>
            <p:cNvSpPr>
              <a:spLocks noChangeArrowheads="1"/>
            </p:cNvSpPr>
            <p:nvPr/>
          </p:nvSpPr>
          <p:spPr bwMode="auto">
            <a:xfrm>
              <a:off x="2446" y="885"/>
              <a:ext cx="172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2" name="Oval 60"/>
            <p:cNvSpPr>
              <a:spLocks noChangeArrowheads="1"/>
            </p:cNvSpPr>
            <p:nvPr/>
          </p:nvSpPr>
          <p:spPr bwMode="auto">
            <a:xfrm>
              <a:off x="2947" y="630"/>
              <a:ext cx="172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3" name="Oval 61"/>
            <p:cNvSpPr>
              <a:spLocks noChangeArrowheads="1"/>
            </p:cNvSpPr>
            <p:nvPr/>
          </p:nvSpPr>
          <p:spPr bwMode="auto">
            <a:xfrm>
              <a:off x="3151" y="420"/>
              <a:ext cx="172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4" name="Oval 62"/>
            <p:cNvSpPr>
              <a:spLocks noChangeArrowheads="1"/>
            </p:cNvSpPr>
            <p:nvPr/>
          </p:nvSpPr>
          <p:spPr bwMode="auto">
            <a:xfrm>
              <a:off x="3051" y="885"/>
              <a:ext cx="171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5" name="Oval 63"/>
            <p:cNvSpPr>
              <a:spLocks noChangeArrowheads="1"/>
            </p:cNvSpPr>
            <p:nvPr/>
          </p:nvSpPr>
          <p:spPr bwMode="auto">
            <a:xfrm>
              <a:off x="3353" y="630"/>
              <a:ext cx="172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6" name="Oval 64"/>
            <p:cNvSpPr>
              <a:spLocks noChangeArrowheads="1"/>
            </p:cNvSpPr>
            <p:nvPr/>
          </p:nvSpPr>
          <p:spPr bwMode="auto">
            <a:xfrm>
              <a:off x="3457" y="885"/>
              <a:ext cx="171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7" name="Line 65"/>
            <p:cNvSpPr>
              <a:spLocks noChangeShapeType="1"/>
            </p:cNvSpPr>
            <p:nvPr/>
          </p:nvSpPr>
          <p:spPr bwMode="auto">
            <a:xfrm flipV="1">
              <a:off x="2429" y="384"/>
              <a:ext cx="404" cy="34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8" name="Line 66"/>
            <p:cNvSpPr>
              <a:spLocks noChangeShapeType="1"/>
            </p:cNvSpPr>
            <p:nvPr/>
          </p:nvSpPr>
          <p:spPr bwMode="auto">
            <a:xfrm>
              <a:off x="2835" y="382"/>
              <a:ext cx="402" cy="38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9" name="Line 67"/>
            <p:cNvSpPr>
              <a:spLocks noChangeShapeType="1"/>
            </p:cNvSpPr>
            <p:nvPr/>
          </p:nvSpPr>
          <p:spPr bwMode="auto">
            <a:xfrm flipV="1">
              <a:off x="2427" y="588"/>
              <a:ext cx="2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0" name="Line 68"/>
            <p:cNvSpPr>
              <a:spLocks noChangeShapeType="1"/>
            </p:cNvSpPr>
            <p:nvPr/>
          </p:nvSpPr>
          <p:spPr bwMode="auto">
            <a:xfrm flipV="1">
              <a:off x="2223" y="588"/>
              <a:ext cx="205" cy="4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1" name="Line 69"/>
            <p:cNvSpPr>
              <a:spLocks noChangeShapeType="1"/>
            </p:cNvSpPr>
            <p:nvPr/>
          </p:nvSpPr>
          <p:spPr bwMode="auto">
            <a:xfrm>
              <a:off x="2429" y="588"/>
              <a:ext cx="204" cy="40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2" name="Line 70"/>
            <p:cNvSpPr>
              <a:spLocks noChangeShapeType="1"/>
            </p:cNvSpPr>
            <p:nvPr/>
          </p:nvSpPr>
          <p:spPr bwMode="auto">
            <a:xfrm flipV="1">
              <a:off x="3039" y="591"/>
              <a:ext cx="200" cy="40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3" name="Line 71"/>
            <p:cNvSpPr>
              <a:spLocks noChangeShapeType="1"/>
            </p:cNvSpPr>
            <p:nvPr/>
          </p:nvSpPr>
          <p:spPr bwMode="auto">
            <a:xfrm>
              <a:off x="3241" y="589"/>
              <a:ext cx="204" cy="4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4" name="Line 72"/>
            <p:cNvSpPr>
              <a:spLocks noChangeShapeType="1"/>
            </p:cNvSpPr>
            <p:nvPr/>
          </p:nvSpPr>
          <p:spPr bwMode="auto">
            <a:xfrm flipV="1">
              <a:off x="2122" y="798"/>
              <a:ext cx="101" cy="86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5" name="Line 73"/>
            <p:cNvSpPr>
              <a:spLocks noChangeShapeType="1"/>
            </p:cNvSpPr>
            <p:nvPr/>
          </p:nvSpPr>
          <p:spPr bwMode="auto">
            <a:xfrm>
              <a:off x="2223" y="798"/>
              <a:ext cx="105" cy="88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6" name="Line 74"/>
            <p:cNvSpPr>
              <a:spLocks noChangeShapeType="1"/>
            </p:cNvSpPr>
            <p:nvPr/>
          </p:nvSpPr>
          <p:spPr bwMode="auto">
            <a:xfrm flipV="1">
              <a:off x="2530" y="800"/>
              <a:ext cx="99" cy="84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7" name="Line 75"/>
            <p:cNvSpPr>
              <a:spLocks noChangeShapeType="1"/>
            </p:cNvSpPr>
            <p:nvPr/>
          </p:nvSpPr>
          <p:spPr bwMode="auto">
            <a:xfrm>
              <a:off x="3036" y="800"/>
              <a:ext cx="100" cy="85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8" name="Line 76"/>
            <p:cNvSpPr>
              <a:spLocks noChangeShapeType="1"/>
            </p:cNvSpPr>
            <p:nvPr/>
          </p:nvSpPr>
          <p:spPr bwMode="auto">
            <a:xfrm>
              <a:off x="3444" y="803"/>
              <a:ext cx="102" cy="83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9" name="Text Box 77"/>
            <p:cNvSpPr txBox="1">
              <a:spLocks noChangeArrowheads="1"/>
            </p:cNvSpPr>
            <p:nvPr/>
          </p:nvSpPr>
          <p:spPr bwMode="auto">
            <a:xfrm>
              <a:off x="2783" y="251"/>
              <a:ext cx="99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16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50" name="Text Box 78"/>
            <p:cNvSpPr txBox="1">
              <a:spLocks noChangeArrowheads="1"/>
            </p:cNvSpPr>
            <p:nvPr/>
          </p:nvSpPr>
          <p:spPr bwMode="auto">
            <a:xfrm>
              <a:off x="2174" y="668"/>
              <a:ext cx="94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５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51" name="Text Box 79"/>
            <p:cNvSpPr txBox="1">
              <a:spLocks noChangeArrowheads="1"/>
            </p:cNvSpPr>
            <p:nvPr/>
          </p:nvSpPr>
          <p:spPr bwMode="auto">
            <a:xfrm>
              <a:off x="2080" y="927"/>
              <a:ext cx="95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３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52" name="Text Box 80"/>
            <p:cNvSpPr txBox="1">
              <a:spLocks noChangeArrowheads="1"/>
            </p:cNvSpPr>
            <p:nvPr/>
          </p:nvSpPr>
          <p:spPr bwMode="auto">
            <a:xfrm>
              <a:off x="2275" y="930"/>
              <a:ext cx="94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７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53" name="Text Box 81"/>
            <p:cNvSpPr txBox="1">
              <a:spLocks noChangeArrowheads="1"/>
            </p:cNvSpPr>
            <p:nvPr/>
          </p:nvSpPr>
          <p:spPr bwMode="auto">
            <a:xfrm>
              <a:off x="2372" y="459"/>
              <a:ext cx="95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９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54" name="Text Box 82"/>
            <p:cNvSpPr txBox="1">
              <a:spLocks noChangeArrowheads="1"/>
            </p:cNvSpPr>
            <p:nvPr/>
          </p:nvSpPr>
          <p:spPr bwMode="auto">
            <a:xfrm>
              <a:off x="2573" y="660"/>
              <a:ext cx="100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13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55" name="Text Box 83"/>
            <p:cNvSpPr txBox="1">
              <a:spLocks noChangeArrowheads="1"/>
            </p:cNvSpPr>
            <p:nvPr/>
          </p:nvSpPr>
          <p:spPr bwMode="auto">
            <a:xfrm>
              <a:off x="2476" y="922"/>
              <a:ext cx="100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10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56" name="Text Box 84"/>
            <p:cNvSpPr txBox="1">
              <a:spLocks noChangeArrowheads="1"/>
            </p:cNvSpPr>
            <p:nvPr/>
          </p:nvSpPr>
          <p:spPr bwMode="auto">
            <a:xfrm>
              <a:off x="3183" y="456"/>
              <a:ext cx="100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22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57" name="Text Box 85"/>
            <p:cNvSpPr txBox="1">
              <a:spLocks noChangeArrowheads="1"/>
            </p:cNvSpPr>
            <p:nvPr/>
          </p:nvSpPr>
          <p:spPr bwMode="auto">
            <a:xfrm>
              <a:off x="2981" y="668"/>
              <a:ext cx="100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18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58" name="Text Box 86"/>
            <p:cNvSpPr txBox="1">
              <a:spLocks noChangeArrowheads="1"/>
            </p:cNvSpPr>
            <p:nvPr/>
          </p:nvSpPr>
          <p:spPr bwMode="auto">
            <a:xfrm>
              <a:off x="3082" y="927"/>
              <a:ext cx="100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20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59" name="Text Box 87"/>
            <p:cNvSpPr txBox="1">
              <a:spLocks noChangeArrowheads="1"/>
            </p:cNvSpPr>
            <p:nvPr/>
          </p:nvSpPr>
          <p:spPr bwMode="auto">
            <a:xfrm>
              <a:off x="3382" y="661"/>
              <a:ext cx="99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24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60" name="Text Box 88"/>
            <p:cNvSpPr txBox="1">
              <a:spLocks noChangeArrowheads="1"/>
            </p:cNvSpPr>
            <p:nvPr/>
          </p:nvSpPr>
          <p:spPr bwMode="auto">
            <a:xfrm>
              <a:off x="3494" y="927"/>
              <a:ext cx="99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27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61" name="Oval 89"/>
            <p:cNvSpPr>
              <a:spLocks noChangeArrowheads="1"/>
            </p:cNvSpPr>
            <p:nvPr/>
          </p:nvSpPr>
          <p:spPr bwMode="auto">
            <a:xfrm>
              <a:off x="3259" y="885"/>
              <a:ext cx="171" cy="174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2" name="Line 90"/>
            <p:cNvSpPr>
              <a:spLocks noChangeShapeType="1"/>
            </p:cNvSpPr>
            <p:nvPr/>
          </p:nvSpPr>
          <p:spPr bwMode="auto">
            <a:xfrm flipV="1">
              <a:off x="3340" y="802"/>
              <a:ext cx="103" cy="84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3" name="Text Box 91"/>
            <p:cNvSpPr txBox="1">
              <a:spLocks noChangeArrowheads="1"/>
            </p:cNvSpPr>
            <p:nvPr/>
          </p:nvSpPr>
          <p:spPr bwMode="auto">
            <a:xfrm>
              <a:off x="3294" y="920"/>
              <a:ext cx="100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</a:rPr>
                <a:t>23</a:t>
              </a: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76890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二分探索木削除の図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746890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二分探索木の条件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70852" y="3068960"/>
            <a:ext cx="68022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①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任意の根とその部分木について、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/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❶　左部分木に含まれる各要素は</a:t>
            </a:r>
          </a:p>
          <a:p>
            <a:pPr lvl="1"/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　根の要素よりも小さく。</a:t>
            </a:r>
          </a:p>
          <a:p>
            <a:pPr lvl="1"/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❷　右部分木に含まれる各要素は</a:t>
            </a:r>
          </a:p>
          <a:p>
            <a:pPr lvl="1"/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　根の要素よりも大きい。</a:t>
            </a:r>
            <a:endParaRPr kumimoji="1"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05DF9183-3BA1-4045-A7A2-D702F2DC68A7}"/>
              </a:ext>
            </a:extLst>
          </p:cNvPr>
          <p:cNvSpPr/>
          <p:nvPr/>
        </p:nvSpPr>
        <p:spPr>
          <a:xfrm>
            <a:off x="539552" y="2276872"/>
            <a:ext cx="8208912" cy="3672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" name="オブジェクト 2">
            <a:extLst>
              <a:ext uri="{FF2B5EF4-FFF2-40B4-BE49-F238E27FC236}">
                <a16:creationId xmlns:a16="http://schemas.microsoft.com/office/drawing/2014/main" id="{0FAC363E-24DD-4C69-9244-273D9FCCBB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33440"/>
              </p:ext>
            </p:extLst>
          </p:nvPr>
        </p:nvGraphicFramePr>
        <p:xfrm>
          <a:off x="786569" y="2708920"/>
          <a:ext cx="7570862" cy="280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花子" r:id="rId2" imgW="4981320" imgH="1847520" progId="HANAKO.Document.9">
                  <p:embed/>
                </p:oleObj>
              </mc:Choice>
              <mc:Fallback>
                <p:oleObj name="花子" r:id="rId2" imgW="4981320" imgH="1847520" progId="HANAKO.Document.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86569" y="2708920"/>
                        <a:ext cx="7570862" cy="2808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03B15D-949B-4276-9100-A665A6EE723D}"/>
              </a:ext>
            </a:extLst>
          </p:cNvPr>
          <p:cNvSpPr txBox="1"/>
          <p:nvPr/>
        </p:nvSpPr>
        <p:spPr>
          <a:xfrm>
            <a:off x="323528" y="1268760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②　二分探索木の図</a:t>
            </a:r>
          </a:p>
        </p:txBody>
      </p:sp>
    </p:spTree>
    <p:extLst>
      <p:ext uri="{BB962C8B-B14F-4D97-AF65-F5344CB8AC3E}">
        <p14:creationId xmlns:p14="http://schemas.microsoft.com/office/powerpoint/2010/main" val="4046400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18328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二分探索木の探索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1600" y="2276872"/>
            <a:ext cx="7200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二分探索木を利用した探索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❶　根から枝分かれした二分探索木の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データ構造を利用する。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❷　二分探索木の条件に従って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データの探索を行う。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二分探索木の条件に従った探索アルゴリズム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❶　各節にデータを置く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❷　根から葉に向かって辿る経路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二分探索木の探索時間</a:t>
            </a:r>
            <a:r>
              <a:rPr kumimoji="1"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 </a:t>
            </a:r>
            <a:endParaRPr kumimoji="1" lang="ja-JP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1560" y="3212976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探索時間は、枝分かれしているレベルの高さに依存する。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探索木のレベルが高いほど探索に時間がかかる。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二分探索木ではレベルが低いほど効率がよいことになる。</a:t>
            </a:r>
          </a:p>
        </p:txBody>
      </p:sp>
    </p:spTree>
    <p:extLst>
      <p:ext uri="{BB962C8B-B14F-4D97-AF65-F5344CB8AC3E}">
        <p14:creationId xmlns:p14="http://schemas.microsoft.com/office/powerpoint/2010/main" val="1916929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3036" y="522803"/>
            <a:ext cx="8229600" cy="818328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二分探索木の探索手順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87624" y="2636912"/>
            <a:ext cx="727280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探索データをＫとする。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根の値とＫを比較する。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根の値＝Ｋならば、探索成功で処理を終了する。</a:t>
            </a:r>
          </a:p>
          <a:p>
            <a:endParaRPr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④　根の値＞Ｋならば、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探索データは左部分木にあるので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左の節を次の根と考えて②に戻る。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115616" y="1988840"/>
            <a:ext cx="73808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⑤　根の値＜Ｋならば、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探索データは右部分木にあるので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右の節を次の根と考えて②に戻る。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⑥　比較対象となる根が存在しなくなると、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該当する探索データが存在しないことになり、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探索不成功で処理を終了する。</a:t>
            </a:r>
          </a:p>
        </p:txBody>
      </p:sp>
    </p:spTree>
    <p:extLst>
      <p:ext uri="{BB962C8B-B14F-4D97-AF65-F5344CB8AC3E}">
        <p14:creationId xmlns:p14="http://schemas.microsoft.com/office/powerpoint/2010/main" val="502279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2919" y="764704"/>
            <a:ext cx="8229600" cy="889766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二分探索木の挿入手順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472" y="2676976"/>
            <a:ext cx="80724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探索は二分探索木の根から始める。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探索データの値と節の値を比較する。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探索データと節の値が一致すると、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挿入データが挿入済みであるので処理を終了する。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④　探索データが節の値よりも小さいとき、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左の節に移動し、節があれば②に戻る。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67544" y="2132856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⑤　探索データが節の値よりも大きいとき、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右の節に移動し、節があれば②に戻る。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⑥　探索すべき節または葉が存在しなくなると、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その位置に新しいデータを挿入し、処理を終了する。</a:t>
            </a:r>
          </a:p>
        </p:txBody>
      </p:sp>
    </p:spTree>
    <p:extLst>
      <p:ext uri="{BB962C8B-B14F-4D97-AF65-F5344CB8AC3E}">
        <p14:creationId xmlns:p14="http://schemas.microsoft.com/office/powerpoint/2010/main" val="35951401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スライド 1 - &amp;quot;二分探索木&amp;quot;&quot;/&gt;&lt;property id=&quot;20307&quot; value=&quot;256&quot;/&gt;&lt;/object&gt;&lt;object type=&quot;3&quot; unique_id=&quot;10035&quot;&gt;&lt;property id=&quot;20148&quot; value=&quot;5&quot;/&gt;&lt;property id=&quot;20300&quot; value=&quot;スライド 2 - &amp;quot;二分探索木の条件&amp;quot;&quot;/&gt;&lt;property id=&quot;20307&quot; value=&quot;257&quot;/&gt;&lt;/object&gt;&lt;object type=&quot;3&quot; unique_id=&quot;10036&quot;&gt;&lt;property id=&quot;20148&quot; value=&quot;5&quot;/&gt;&lt;property id=&quot;20300&quot; value=&quot;スライド 3 - &amp;quot;二分探索木の探索&amp;quot;&quot;/&gt;&lt;property id=&quot;20307&quot; value=&quot;258&quot;/&gt;&lt;/object&gt;&lt;object type=&quot;3&quot; unique_id=&quot;10037&quot;&gt;&lt;property id=&quot;20148&quot; value=&quot;5&quot;/&gt;&lt;property id=&quot;20300&quot; value=&quot;スライド 5 - &amp;quot;二分探索木の探索手順&amp;quot;&quot;/&gt;&lt;property id=&quot;20307&quot; value=&quot;259&quot;/&gt;&lt;/object&gt;&lt;object type=&quot;3&quot; unique_id=&quot;10038&quot;&gt;&lt;property id=&quot;20148&quot; value=&quot;5&quot;/&gt;&lt;property id=&quot;20300&quot; value=&quot;スライド 7 - &amp;quot;二分探索木の挿入手順&amp;quot;&quot;/&gt;&lt;property id=&quot;20307&quot; value=&quot;260&quot;/&gt;&lt;/object&gt;&lt;object type=&quot;3&quot; unique_id=&quot;10074&quot;&gt;&lt;property id=&quot;20148&quot; value=&quot;5&quot;/&gt;&lt;property id=&quot;20300&quot; value=&quot;スライド 9 - &amp;quot;二分探索木挿入の具体例&amp;quot;&quot;/&gt;&lt;property id=&quot;20307&quot; value=&quot;261&quot;/&gt;&lt;/object&gt;&lt;object type=&quot;3&quot; unique_id=&quot;10075&quot;&gt;&lt;property id=&quot;20148&quot; value=&quot;5&quot;/&gt;&lt;property id=&quot;20300&quot; value=&quot;スライド 11 - &amp;quot;二分探索木のデータの削除手順&amp;quot;&quot;/&gt;&lt;property id=&quot;20307&quot; value=&quot;262&quot;/&gt;&lt;/object&gt;&lt;object type=&quot;3&quot; unique_id=&quot;10076&quot;&gt;&lt;property id=&quot;20148&quot; value=&quot;5&quot;/&gt;&lt;property id=&quot;20300&quot; value=&quot;スライド 13 - &amp;quot;二分探索木削除の図&amp;quot;&quot;/&gt;&lt;property id=&quot;20307&quot; value=&quot;263&quot;/&gt;&lt;/object&gt;&lt;object type=&quot;3&quot; unique_id=&quot;10127&quot;&gt;&lt;property id=&quot;20148&quot; value=&quot;5&quot;/&gt;&lt;property id=&quot;20300&quot; value=&quot;スライド 4 - &amp;quot;二分探索木の探索時間 &amp;quot;&quot;/&gt;&lt;property id=&quot;20307&quot; value=&quot;264&quot;/&gt;&lt;/object&gt;&lt;object type=&quot;3&quot; unique_id=&quot;10128&quot;&gt;&lt;property id=&quot;20148&quot; value=&quot;5&quot;/&gt;&lt;property id=&quot;20300&quot; value=&quot;スライド 6&quot;/&gt;&lt;property id=&quot;20307&quot; value=&quot;265&quot;/&gt;&lt;/object&gt;&lt;object type=&quot;3&quot; unique_id=&quot;10129&quot;&gt;&lt;property id=&quot;20148&quot; value=&quot;5&quot;/&gt;&lt;property id=&quot;20300&quot; value=&quot;スライド 8&quot;/&gt;&lt;property id=&quot;20307&quot; value=&quot;266&quot;/&gt;&lt;/object&gt;&lt;object type=&quot;3&quot; unique_id=&quot;10130&quot;&gt;&lt;property id=&quot;20148&quot; value=&quot;5&quot;/&gt;&lt;property id=&quot;20300&quot; value=&quot;スライド 10 - &amp;quot;二分探索木挿入の図&amp;quot;&quot;/&gt;&lt;property id=&quot;20307&quot; value=&quot;267&quot;/&gt;&lt;/object&gt;&lt;object type=&quot;3&quot; unique_id=&quot;10131&quot;&gt;&lt;property id=&quot;20148&quot; value=&quot;5&quot;/&gt;&lt;property id=&quot;20300&quot; value=&quot;スライド 12&quot;/&gt;&lt;property id=&quot;20307&quot; value=&quot;26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163</TotalTime>
  <Words>999</Words>
  <Application>Microsoft Office PowerPoint</Application>
  <PresentationFormat>画面に合わせる (4:3)</PresentationFormat>
  <Paragraphs>148</Paragraphs>
  <Slides>14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1" baseType="lpstr">
      <vt:lpstr>ＭＳ Ｐゴシック</vt:lpstr>
      <vt:lpstr>ＭＳ ゴシック</vt:lpstr>
      <vt:lpstr>Arial</vt:lpstr>
      <vt:lpstr>Calibri</vt:lpstr>
      <vt:lpstr>Symbol</vt:lpstr>
      <vt:lpstr>ウェーブ</vt:lpstr>
      <vt:lpstr>花子</vt:lpstr>
      <vt:lpstr>二分探索木</vt:lpstr>
      <vt:lpstr>二分探索木の条件</vt:lpstr>
      <vt:lpstr>PowerPoint プレゼンテーション</vt:lpstr>
      <vt:lpstr>二分探索木の探索</vt:lpstr>
      <vt:lpstr>二分探索木の探索時間 </vt:lpstr>
      <vt:lpstr>二分探索木の探索手順</vt:lpstr>
      <vt:lpstr>PowerPoint プレゼンテーション</vt:lpstr>
      <vt:lpstr>二分探索木の挿入手順</vt:lpstr>
      <vt:lpstr>PowerPoint プレゼンテーション</vt:lpstr>
      <vt:lpstr>二分探索木挿入の具体例</vt:lpstr>
      <vt:lpstr>二分探索木挿入の図</vt:lpstr>
      <vt:lpstr>二分探索木のデータの削除手順</vt:lpstr>
      <vt:lpstr>PowerPoint プレゼンテーション</vt:lpstr>
      <vt:lpstr>二分探索木削除の図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二分探索木</dc:title>
  <dc:creator>加藤正夫</dc:creator>
  <cp:lastModifiedBy>加藤正夫</cp:lastModifiedBy>
  <cp:revision>16</cp:revision>
  <cp:lastPrinted>2012-08-22T11:24:09Z</cp:lastPrinted>
  <dcterms:created xsi:type="dcterms:W3CDTF">2010-02-26T08:12:53Z</dcterms:created>
  <dcterms:modified xsi:type="dcterms:W3CDTF">2021-03-14T04:17:47Z</dcterms:modified>
</cp:coreProperties>
</file>