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4" r:id="rId9"/>
    <p:sldId id="262" r:id="rId10"/>
    <p:sldId id="263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custDataLst>
    <p:tags r:id="rId1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DBAD2-7F45-484D-B2A5-0A1CC2360DC4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96605-CAFA-43A0-B773-146AA9F13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70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605-CAFA-43A0-B773-146AA9F138F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01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2C5-7FDC-485C-BFA3-C90DD93F2806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F3F8-2BD7-42A6-84AC-AD4D9B55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2C5-7FDC-485C-BFA3-C90DD93F2806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F3F8-2BD7-42A6-84AC-AD4D9B55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2C5-7FDC-485C-BFA3-C90DD93F2806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F3F8-2BD7-42A6-84AC-AD4D9B55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2C5-7FDC-485C-BFA3-C90DD93F2806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F3F8-2BD7-42A6-84AC-AD4D9B55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2C5-7FDC-485C-BFA3-C90DD93F2806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F3F8-2BD7-42A6-84AC-AD4D9B55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2C5-7FDC-485C-BFA3-C90DD93F2806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F3F8-2BD7-42A6-84AC-AD4D9B55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2C5-7FDC-485C-BFA3-C90DD93F2806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F3F8-2BD7-42A6-84AC-AD4D9B55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2C5-7FDC-485C-BFA3-C90DD93F2806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F3F8-2BD7-42A6-84AC-AD4D9B55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2C5-7FDC-485C-BFA3-C90DD93F2806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F3F8-2BD7-42A6-84AC-AD4D9B55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2C5-7FDC-485C-BFA3-C90DD93F2806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F3F8-2BD7-42A6-84AC-AD4D9B55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2C5-7FDC-485C-BFA3-C90DD93F2806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F3F8-2BD7-42A6-84AC-AD4D9B55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0BD32C5-7FDC-485C-BFA3-C90DD93F2806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9F8F3F8-2BD7-42A6-84AC-AD4D9B55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936104"/>
          </a:xfrm>
        </p:spPr>
        <p:txBody>
          <a:bodyPr>
            <a:normAutofit/>
          </a:bodyPr>
          <a:lstStyle/>
          <a:p>
            <a:r>
              <a:rPr lang="ja-JP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勘亭流" panose="02010609000101010101" pitchFamily="1" charset="-128"/>
              </a:rPr>
              <a:t>アルゴリズムと計算量</a:t>
            </a:r>
            <a:endParaRPr kumimoji="1" lang="ja-JP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ＤＦ勘亭流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2636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3568" y="1412776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②　</a:t>
            </a:r>
            <a:r>
              <a:rPr lang="ja-JP" altLang="en-US" sz="2400" b="1" dirty="0">
                <a:latin typeface="+mn-ea"/>
              </a:rPr>
              <a:t>この場合の比較回数は６回である。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③　次に、２５を除いた残りの６要素について、</a:t>
            </a:r>
          </a:p>
          <a:p>
            <a:r>
              <a:rPr lang="ja-JP" altLang="en-US" sz="2400" b="1" dirty="0">
                <a:latin typeface="+mn-ea"/>
              </a:rPr>
              <a:t>　　　　　　同様に比較・交換を行い、２３の位置を決定する。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④　この２回目の比較回数は５回となる。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⑤　以下同様の操作を実行すると、</a:t>
            </a:r>
          </a:p>
          <a:p>
            <a:r>
              <a:rPr lang="ja-JP" altLang="en-US" sz="2400" b="1" dirty="0">
                <a:latin typeface="+mn-ea"/>
              </a:rPr>
              <a:t>　　　　　　比較回数は、４回、３回、２回、１回となる。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⑥　従って、全比較回数は次のようになる。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　　　　　　６＋５＋４＋３＋２＋１＝２１</a:t>
            </a:r>
            <a:r>
              <a:rPr lang="en-US" altLang="ja-JP" sz="2400" b="1" dirty="0">
                <a:latin typeface="+mn-ea"/>
              </a:rPr>
              <a:t>(</a:t>
            </a:r>
            <a:r>
              <a:rPr lang="ja-JP" altLang="en-US" sz="2400" b="1" dirty="0">
                <a:latin typeface="+mn-ea"/>
              </a:rPr>
              <a:t>回</a:t>
            </a:r>
            <a:r>
              <a:rPr lang="en-US" altLang="ja-JP" sz="2400" b="1" dirty="0">
                <a:latin typeface="+mn-ea"/>
              </a:rPr>
              <a:t>)</a:t>
            </a:r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41700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9188" y="620688"/>
            <a:ext cx="8229600" cy="792088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クィックソートの処理要領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1916832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　</a:t>
            </a:r>
            <a:r>
              <a:rPr lang="ja-JP" altLang="en-US" sz="2400" b="1" dirty="0"/>
              <a:t>クィックソートの操作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　　　❶　整列対象の要素数をｎとし、ある基準値を設定する。</a:t>
            </a:r>
          </a:p>
          <a:p>
            <a:r>
              <a:rPr lang="ja-JP" altLang="en-US" sz="2400" b="1" dirty="0"/>
              <a:t>　　　❷　その基準値より大きい要素のグループと</a:t>
            </a:r>
          </a:p>
          <a:p>
            <a:r>
              <a:rPr lang="ja-JP" altLang="en-US" sz="2400" b="1" dirty="0"/>
              <a:t>　　　　　　　　　　　　　　　　　小さい要素のグループに分ける。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②　次の段階の操作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　　　❶　２つのグループにそれぞれの基準値を設定する。</a:t>
            </a:r>
          </a:p>
          <a:p>
            <a:r>
              <a:rPr lang="ja-JP" altLang="en-US" sz="2400" b="1" dirty="0"/>
              <a:t>　　　❷　それぞれの基準値より</a:t>
            </a:r>
          </a:p>
          <a:p>
            <a:r>
              <a:rPr lang="ja-JP" altLang="en-US" sz="2400" b="1" dirty="0"/>
              <a:t>　　　　　　　　　　大きい要素のグループを２グループ、</a:t>
            </a:r>
          </a:p>
          <a:p>
            <a:r>
              <a:rPr lang="ja-JP" altLang="en-US" sz="2400" b="1" dirty="0"/>
              <a:t>　　　　　　　　　　小さい要素のグループを２グループ作成する。　　　　　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629575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/>
          <p:cNvSpPr/>
          <p:nvPr/>
        </p:nvSpPr>
        <p:spPr>
          <a:xfrm>
            <a:off x="1187624" y="3429000"/>
            <a:ext cx="6768752" cy="25922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691954" y="3842494"/>
            <a:ext cx="2555875" cy="293688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60467" y="4283819"/>
            <a:ext cx="1263650" cy="293688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45867" y="4283819"/>
            <a:ext cx="1249362" cy="293688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8367" y="4725144"/>
            <a:ext cx="633412" cy="295275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179317" y="4725144"/>
            <a:ext cx="631825" cy="295275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444554" y="4725144"/>
            <a:ext cx="631825" cy="295275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708204" y="4725144"/>
            <a:ext cx="631825" cy="295275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390329" y="5168057"/>
            <a:ext cx="328613" cy="293687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744217" y="5168057"/>
            <a:ext cx="330200" cy="293687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009454" y="5168057"/>
            <a:ext cx="328613" cy="293687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641279" y="5168057"/>
            <a:ext cx="328613" cy="293687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285804" y="5168057"/>
            <a:ext cx="330200" cy="293687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930329" y="5168057"/>
            <a:ext cx="328613" cy="293687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562154" y="5168057"/>
            <a:ext cx="330200" cy="293687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95567" y="5168057"/>
            <a:ext cx="328612" cy="293687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951217" y="3904407"/>
            <a:ext cx="51435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１段階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951217" y="4345732"/>
            <a:ext cx="51435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２段階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951217" y="4787057"/>
            <a:ext cx="51435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３段階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951217" y="5229969"/>
            <a:ext cx="5143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４段階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3022154" y="3842494"/>
            <a:ext cx="1588" cy="293688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338067" y="3842494"/>
            <a:ext cx="1587" cy="293688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3653979" y="3842494"/>
            <a:ext cx="1588" cy="293688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3969892" y="3842494"/>
            <a:ext cx="1587" cy="293688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4285804" y="3842494"/>
            <a:ext cx="1588" cy="293688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4601717" y="3842494"/>
            <a:ext cx="1587" cy="293688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4917629" y="3842494"/>
            <a:ext cx="1588" cy="293688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6640067" y="5309344"/>
            <a:ext cx="1651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7AE09A2-0317-490E-B724-0FD726BF0226}"/>
              </a:ext>
            </a:extLst>
          </p:cNvPr>
          <p:cNvSpPr txBox="1"/>
          <p:nvPr/>
        </p:nvSpPr>
        <p:spPr>
          <a:xfrm>
            <a:off x="598476" y="987525"/>
            <a:ext cx="770485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/>
              <a:t>③　次の段階では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　　　❶　４グループに対して同じ操作を繰り返す。</a:t>
            </a:r>
          </a:p>
          <a:p>
            <a:r>
              <a:rPr lang="ja-JP" altLang="en-US" sz="2400" b="1" dirty="0"/>
              <a:t>　　　❷　各グループの要素数が１になるまで</a:t>
            </a:r>
          </a:p>
          <a:p>
            <a:r>
              <a:rPr lang="ja-JP" altLang="en-US" sz="2400" b="1" dirty="0"/>
              <a:t>　　　　　　　　　　　　　　　　　　　　　　　この操作を繰り返す。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50011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5355" y="620688"/>
            <a:ext cx="8229600" cy="792088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クィックソートの計算量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7717" y="1988840"/>
            <a:ext cx="78848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①　データ数がｎの場合、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　　　❶　各グループの要素が１になるまでの</a:t>
            </a:r>
          </a:p>
          <a:p>
            <a:r>
              <a:rPr lang="ja-JP" altLang="en-US" sz="2400" b="1" dirty="0">
                <a:latin typeface="+mn-ea"/>
              </a:rPr>
              <a:t>　　　　　　　　　　　　　　段階数ｋは次のようにして求める。</a:t>
            </a:r>
          </a:p>
          <a:p>
            <a:r>
              <a:rPr lang="ja-JP" altLang="en-US" sz="2400" b="1" dirty="0">
                <a:latin typeface="+mn-ea"/>
              </a:rPr>
              <a:t>　　　❷　段階数が最小となるのは各段階毎に</a:t>
            </a:r>
          </a:p>
          <a:p>
            <a:r>
              <a:rPr lang="ja-JP" altLang="en-US" sz="2400" b="1" dirty="0">
                <a:latin typeface="+mn-ea"/>
              </a:rPr>
              <a:t>　　　　　　　　データが２等分される場合であるから、　　</a:t>
            </a:r>
          </a:p>
          <a:p>
            <a:r>
              <a:rPr lang="ja-JP" altLang="en-US" sz="2400" b="1" dirty="0">
                <a:latin typeface="+mn-ea"/>
              </a:rPr>
              <a:t>　　　　　　　　　　　　比較回数をｋとすると、次式が成立する。</a:t>
            </a:r>
          </a:p>
          <a:p>
            <a:pPr lvl="1"/>
            <a:r>
              <a:rPr lang="ja-JP" altLang="en-US" sz="2400" b="1" dirty="0">
                <a:latin typeface="+mn-ea"/>
              </a:rPr>
              <a:t>　　　　　　　　　２</a:t>
            </a:r>
            <a:r>
              <a:rPr lang="ja-JP" altLang="en-US" sz="2400" b="1" baseline="30000" dirty="0">
                <a:latin typeface="+mn-ea"/>
              </a:rPr>
              <a:t>ｋ</a:t>
            </a:r>
            <a:r>
              <a:rPr lang="en-US" altLang="ja-JP" sz="2400" b="1" dirty="0">
                <a:latin typeface="+mn-ea"/>
              </a:rPr>
              <a:t>≦</a:t>
            </a:r>
            <a:r>
              <a:rPr lang="ja-JP" altLang="en-US" sz="2400" b="1" dirty="0">
                <a:latin typeface="+mn-ea"/>
              </a:rPr>
              <a:t>ｎ＜２</a:t>
            </a:r>
            <a:r>
              <a:rPr lang="ja-JP" altLang="en-US" sz="2400" b="1" baseline="30000" dirty="0">
                <a:latin typeface="+mn-ea"/>
              </a:rPr>
              <a:t>ｋ＋１</a:t>
            </a:r>
          </a:p>
          <a:p>
            <a:r>
              <a:rPr lang="ja-JP" altLang="en-US" sz="2400" b="1" dirty="0">
                <a:latin typeface="+mn-ea"/>
              </a:rPr>
              <a:t>　　　❸　２を底とする対数をとると</a:t>
            </a:r>
          </a:p>
          <a:p>
            <a:pPr lvl="1"/>
            <a:r>
              <a:rPr lang="ja-JP" altLang="en-US" sz="2400" b="1" dirty="0">
                <a:latin typeface="+mn-ea"/>
              </a:rPr>
              <a:t>　　　　　　　　ｌｏｇ</a:t>
            </a:r>
            <a:r>
              <a:rPr lang="ja-JP" altLang="en-US" sz="2400" b="1" baseline="-25000" dirty="0">
                <a:latin typeface="+mn-ea"/>
              </a:rPr>
              <a:t>２</a:t>
            </a:r>
            <a:r>
              <a:rPr lang="ja-JP" altLang="en-US" sz="2400" b="1" dirty="0">
                <a:latin typeface="+mn-ea"/>
              </a:rPr>
              <a:t>２</a:t>
            </a:r>
            <a:r>
              <a:rPr lang="ja-JP" altLang="en-US" sz="2400" b="1" baseline="30000" dirty="0">
                <a:latin typeface="+mn-ea"/>
              </a:rPr>
              <a:t>ｋ</a:t>
            </a:r>
            <a:r>
              <a:rPr lang="en-US" altLang="ja-JP" sz="2400" b="1" dirty="0">
                <a:latin typeface="+mn-ea"/>
              </a:rPr>
              <a:t>≦</a:t>
            </a:r>
            <a:r>
              <a:rPr lang="ja-JP" altLang="en-US" sz="2400" b="1" dirty="0">
                <a:latin typeface="+mn-ea"/>
              </a:rPr>
              <a:t>ｌｏｇ</a:t>
            </a:r>
            <a:r>
              <a:rPr lang="ja-JP" altLang="en-US" sz="2400" b="1" baseline="-25000" dirty="0">
                <a:latin typeface="+mn-ea"/>
              </a:rPr>
              <a:t>２</a:t>
            </a:r>
            <a:r>
              <a:rPr lang="ja-JP" altLang="en-US" sz="2400" b="1" dirty="0">
                <a:latin typeface="+mn-ea"/>
              </a:rPr>
              <a:t>ｎ＜ｌｏｇ</a:t>
            </a:r>
            <a:r>
              <a:rPr lang="ja-JP" altLang="en-US" sz="2400" b="1" baseline="-25000" dirty="0">
                <a:latin typeface="+mn-ea"/>
              </a:rPr>
              <a:t>２</a:t>
            </a:r>
            <a:r>
              <a:rPr lang="ja-JP" altLang="en-US" sz="2400" b="1" dirty="0">
                <a:latin typeface="+mn-ea"/>
              </a:rPr>
              <a:t>２</a:t>
            </a:r>
            <a:r>
              <a:rPr lang="ja-JP" altLang="en-US" sz="2400" b="1" baseline="30000" dirty="0">
                <a:latin typeface="+mn-ea"/>
              </a:rPr>
              <a:t>ｋ＋１</a:t>
            </a:r>
            <a:endParaRPr lang="en-US" altLang="ja-JP" sz="2400" b="1" baseline="30000" dirty="0">
              <a:latin typeface="+mn-ea"/>
            </a:endParaRPr>
          </a:p>
          <a:p>
            <a:pPr lvl="1"/>
            <a:r>
              <a:rPr lang="ja-JP" altLang="en-US" sz="2400" b="1" dirty="0">
                <a:latin typeface="+mn-ea"/>
              </a:rPr>
              <a:t>　　　　　　　　　　　　ｋ≦ｌｏｇ</a:t>
            </a:r>
            <a:r>
              <a:rPr lang="ja-JP" altLang="en-US" sz="2400" b="1" baseline="-25000" dirty="0">
                <a:latin typeface="+mn-ea"/>
              </a:rPr>
              <a:t>２</a:t>
            </a:r>
            <a:r>
              <a:rPr lang="ja-JP" altLang="en-US" sz="2400" b="1" dirty="0">
                <a:latin typeface="+mn-ea"/>
              </a:rPr>
              <a:t>ｎ＜ｋ＋１</a:t>
            </a: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36854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03548" y="1700808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②　</a:t>
            </a:r>
            <a:r>
              <a:rPr lang="ja-JP" altLang="en-US" sz="2400" b="1" dirty="0">
                <a:latin typeface="+mn-ea"/>
              </a:rPr>
              <a:t>故に、ｋ＝</a:t>
            </a:r>
            <a:r>
              <a:rPr lang="en-US" altLang="ja-JP" sz="2400" b="1" dirty="0">
                <a:latin typeface="+mn-ea"/>
              </a:rPr>
              <a:t>[</a:t>
            </a:r>
            <a:r>
              <a:rPr lang="ja-JP" altLang="en-US" sz="2400" b="1" dirty="0">
                <a:latin typeface="+mn-ea"/>
              </a:rPr>
              <a:t>ｌｏｇ</a:t>
            </a:r>
            <a:r>
              <a:rPr lang="ja-JP" altLang="en-US" sz="2400" b="1" baseline="-25000" dirty="0">
                <a:latin typeface="+mn-ea"/>
              </a:rPr>
              <a:t>２</a:t>
            </a:r>
            <a:r>
              <a:rPr lang="ja-JP" altLang="en-US" sz="2400" b="1" dirty="0">
                <a:latin typeface="+mn-ea"/>
              </a:rPr>
              <a:t>ｎ</a:t>
            </a:r>
            <a:r>
              <a:rPr lang="en-US" altLang="ja-JP" sz="2400" b="1" dirty="0">
                <a:latin typeface="+mn-ea"/>
              </a:rPr>
              <a:t>]</a:t>
            </a:r>
            <a:r>
              <a:rPr lang="ja-JP" altLang="en-US" sz="2400" b="1" dirty="0">
                <a:latin typeface="+mn-ea"/>
              </a:rPr>
              <a:t>となり、</a:t>
            </a:r>
          </a:p>
          <a:p>
            <a:r>
              <a:rPr lang="ja-JP" altLang="en-US" sz="2400" b="1" dirty="0">
                <a:latin typeface="+mn-ea"/>
              </a:rPr>
              <a:t>　　　　　　　　　　全体の比較回数はｎ</a:t>
            </a:r>
            <a:r>
              <a:rPr lang="en-US" altLang="ja-JP" sz="2400" b="1" dirty="0">
                <a:latin typeface="+mn-ea"/>
              </a:rPr>
              <a:t>×[</a:t>
            </a:r>
            <a:r>
              <a:rPr lang="ja-JP" altLang="en-US" sz="2400" b="1" dirty="0">
                <a:latin typeface="+mn-ea"/>
              </a:rPr>
              <a:t>ｌｏｇ</a:t>
            </a:r>
            <a:r>
              <a:rPr lang="ja-JP" altLang="en-US" sz="2400" b="1" baseline="-25000" dirty="0">
                <a:latin typeface="+mn-ea"/>
              </a:rPr>
              <a:t>２</a:t>
            </a:r>
            <a:r>
              <a:rPr lang="ja-JP" altLang="en-US" sz="2400" b="1" dirty="0">
                <a:latin typeface="+mn-ea"/>
              </a:rPr>
              <a:t>ｎ</a:t>
            </a:r>
            <a:r>
              <a:rPr lang="en-US" altLang="ja-JP" sz="2400" b="1" dirty="0">
                <a:latin typeface="+mn-ea"/>
              </a:rPr>
              <a:t>]</a:t>
            </a:r>
            <a:r>
              <a:rPr lang="ja-JP" altLang="en-US" sz="2400" b="1" dirty="0">
                <a:latin typeface="+mn-ea"/>
              </a:rPr>
              <a:t>となる。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③　比較数が最大となるのは、</a:t>
            </a:r>
          </a:p>
          <a:p>
            <a:r>
              <a:rPr lang="ja-JP" altLang="en-US" sz="2400" b="1" dirty="0">
                <a:latin typeface="+mn-ea"/>
              </a:rPr>
              <a:t>　　　　　各段階で基準値によって振り分けられる場合で、</a:t>
            </a:r>
          </a:p>
          <a:p>
            <a:r>
              <a:rPr lang="ja-JP" altLang="en-US" sz="2400" b="1" dirty="0">
                <a:latin typeface="+mn-ea"/>
              </a:rPr>
              <a:t>　　　　　　　　この場合の段階数はｎとなり、</a:t>
            </a:r>
          </a:p>
          <a:p>
            <a:r>
              <a:rPr lang="ja-JP" altLang="en-US" sz="2400" b="1" dirty="0">
                <a:latin typeface="+mn-ea"/>
              </a:rPr>
              <a:t>　　　　　　　　　　　比較回数の合計はｎ</a:t>
            </a:r>
            <a:r>
              <a:rPr lang="ja-JP" altLang="en-US" sz="2400" b="1" baseline="30000" dirty="0">
                <a:latin typeface="+mn-ea"/>
              </a:rPr>
              <a:t>２</a:t>
            </a:r>
            <a:r>
              <a:rPr lang="ja-JP" altLang="en-US" sz="2400" b="1" dirty="0">
                <a:latin typeface="+mn-ea"/>
              </a:rPr>
              <a:t>に比例することになる。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④　クイックソートの計算量は、</a:t>
            </a:r>
          </a:p>
          <a:p>
            <a:r>
              <a:rPr lang="ja-JP" altLang="en-US" sz="2400" b="1" dirty="0">
                <a:latin typeface="+mn-ea"/>
              </a:rPr>
              <a:t>　　　　　データ数をｎとして平均比較回数でｎ</a:t>
            </a:r>
            <a:r>
              <a:rPr lang="en-US" altLang="ja-JP" sz="2400" b="1" dirty="0">
                <a:latin typeface="+mn-ea"/>
              </a:rPr>
              <a:t>×[</a:t>
            </a:r>
            <a:r>
              <a:rPr lang="ja-JP" altLang="en-US" sz="2400" b="1" dirty="0">
                <a:latin typeface="+mn-ea"/>
              </a:rPr>
              <a:t>ｌｏｇ</a:t>
            </a:r>
            <a:r>
              <a:rPr lang="ja-JP" altLang="en-US" sz="2400" b="1" baseline="-25000" dirty="0">
                <a:latin typeface="+mn-ea"/>
              </a:rPr>
              <a:t>２</a:t>
            </a:r>
            <a:r>
              <a:rPr lang="ja-JP" altLang="en-US" sz="2400" b="1" dirty="0">
                <a:latin typeface="+mn-ea"/>
              </a:rPr>
              <a:t>ｎ</a:t>
            </a:r>
            <a:r>
              <a:rPr lang="en-US" altLang="ja-JP" sz="2400" b="1" dirty="0">
                <a:latin typeface="+mn-ea"/>
              </a:rPr>
              <a:t>]</a:t>
            </a:r>
            <a:r>
              <a:rPr lang="ja-JP" altLang="en-US" sz="2400" b="1" dirty="0">
                <a:latin typeface="+mn-ea"/>
              </a:rPr>
              <a:t>、</a:t>
            </a:r>
          </a:p>
          <a:p>
            <a:r>
              <a:rPr lang="ja-JP" altLang="en-US" sz="2400" b="1" dirty="0">
                <a:latin typeface="+mn-ea"/>
              </a:rPr>
              <a:t>　　　　　　　　　　　　　　　　　　　　　最大比較回数でｎ</a:t>
            </a:r>
            <a:r>
              <a:rPr lang="ja-JP" altLang="en-US" sz="2400" b="1" baseline="30000" dirty="0">
                <a:latin typeface="+mn-ea"/>
              </a:rPr>
              <a:t>２</a:t>
            </a:r>
            <a:r>
              <a:rPr lang="ja-JP" altLang="en-US" sz="2400" b="1" dirty="0">
                <a:latin typeface="+mn-ea"/>
              </a:rPr>
              <a:t>となる。</a:t>
            </a:r>
            <a:endParaRPr kumimoji="1" lang="ja-JP" altLang="en-US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6969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探索アルゴリズムの計算量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2132856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データ数がｎの場合、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線形探索を行う場合の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比較回数の最大値はｎ回である。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二分探索を行う場合の比較回数の平均値をＫとすると、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次の式が成り立つ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baseline="30000" dirty="0">
                <a:latin typeface="ＭＳ Ｐゴシック" pitchFamily="50" charset="-128"/>
                <a:ea typeface="ＭＳ Ｐゴシック" pitchFamily="50" charset="-128"/>
              </a:rPr>
              <a:t>ｋ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≦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ｎ＜２</a:t>
            </a:r>
            <a:r>
              <a:rPr lang="ja-JP" altLang="en-US" sz="2400" b="1" baseline="30000" dirty="0">
                <a:latin typeface="ＭＳ Ｐゴシック" pitchFamily="50" charset="-128"/>
                <a:ea typeface="ＭＳ Ｐゴシック" pitchFamily="50" charset="-128"/>
              </a:rPr>
              <a:t>ｋ＋１</a:t>
            </a:r>
            <a:endParaRPr lang="en-US" altLang="ja-JP" sz="2400" b="1" baseline="30000" dirty="0">
              <a:latin typeface="ＭＳ Ｐゴシック" pitchFamily="50" charset="-128"/>
              <a:ea typeface="ＭＳ Ｐゴシック" pitchFamily="50" charset="-128"/>
            </a:endParaRP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次ページでｋを求める。　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009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71600" y="1412776"/>
            <a:ext cx="69127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平均比較回数ｋを計算する。</a:t>
            </a:r>
          </a:p>
          <a:p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❶両辺の２を底とする対数をとると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log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baseline="30000" dirty="0">
                <a:latin typeface="ＭＳ Ｐゴシック" pitchFamily="50" charset="-128"/>
                <a:ea typeface="ＭＳ Ｐゴシック" pitchFamily="50" charset="-128"/>
              </a:rPr>
              <a:t>ｋ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≦log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ｎ＜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log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baseline="30000" dirty="0">
                <a:latin typeface="ＭＳ Ｐゴシック" pitchFamily="50" charset="-128"/>
                <a:ea typeface="ＭＳ Ｐゴシック" pitchFamily="50" charset="-128"/>
              </a:rPr>
              <a:t>ｋ＋１</a:t>
            </a:r>
            <a:endParaRPr lang="en-US" altLang="ja-JP" sz="2400" b="1" baseline="30000" dirty="0">
              <a:latin typeface="ＭＳ Ｐゴシック" pitchFamily="50" charset="-128"/>
              <a:ea typeface="ＭＳ Ｐゴシック" pitchFamily="50" charset="-128"/>
            </a:endParaRPr>
          </a:p>
          <a:p>
            <a:pPr lvl="2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Ｋ≦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log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ｎ＜Ｋ＋１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Ｋ＝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[log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ｎ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]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❷　平均比較回数ｋは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[log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ｎ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]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となり、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最大比較回数ｋ＋１は次のようになる。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Ｋ＋１＝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[log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ｎ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]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＋１</a:t>
            </a:r>
          </a:p>
        </p:txBody>
      </p:sp>
    </p:spTree>
    <p:extLst>
      <p:ext uri="{BB962C8B-B14F-4D97-AF65-F5344CB8AC3E}">
        <p14:creationId xmlns:p14="http://schemas.microsoft.com/office/powerpoint/2010/main" val="1845497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CBBDBF-E36C-410F-9DA3-24060E3A7A2A}"/>
              </a:ext>
            </a:extLst>
          </p:cNvPr>
          <p:cNvSpPr txBox="1"/>
          <p:nvPr/>
        </p:nvSpPr>
        <p:spPr>
          <a:xfrm>
            <a:off x="1331640" y="1700808"/>
            <a:ext cx="583264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⑤　ｎ＝１０</a:t>
            </a:r>
            <a:r>
              <a:rPr lang="ja-JP" altLang="en-US" sz="2400" b="1" baseline="30000" dirty="0">
                <a:latin typeface="ＭＳ Ｐゴシック" pitchFamily="50" charset="-128"/>
                <a:ea typeface="ＭＳ Ｐゴシック" pitchFamily="50" charset="-128"/>
              </a:rPr>
              <a:t>８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の時の最大比較回数の計算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/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[log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</a:t>
            </a:r>
            <a:r>
              <a:rPr lang="ja-JP" altLang="en-US" sz="2400" b="1" baseline="30000" dirty="0">
                <a:latin typeface="ＭＳ Ｐゴシック" pitchFamily="50" charset="-128"/>
                <a:ea typeface="ＭＳ Ｐゴシック" pitchFamily="50" charset="-128"/>
              </a:rPr>
              <a:t>８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]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＋１＝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[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８／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log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]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＋１</a:t>
            </a:r>
          </a:p>
          <a:p>
            <a:pPr lvl="5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[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８／０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３０１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]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＋１</a:t>
            </a:r>
          </a:p>
          <a:p>
            <a:pPr lvl="5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[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２６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６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]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＋１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5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 ＝２６＋１＝２７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⑥　最大比較回数は２７回となる。</a:t>
            </a:r>
          </a:p>
        </p:txBody>
      </p:sp>
    </p:spTree>
    <p:extLst>
      <p:ext uri="{BB962C8B-B14F-4D97-AF65-F5344CB8AC3E}">
        <p14:creationId xmlns:p14="http://schemas.microsoft.com/office/powerpoint/2010/main" val="28851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395536" y="2780928"/>
            <a:ext cx="8352928" cy="302433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8864" y="620688"/>
            <a:ext cx="8229600" cy="1002440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線形探索、二分探索、ハッシュ法の計算量</a:t>
            </a:r>
            <a:endParaRPr kumimoji="1" lang="ja-JP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96591"/>
              </p:ext>
            </p:extLst>
          </p:nvPr>
        </p:nvGraphicFramePr>
        <p:xfrm>
          <a:off x="683568" y="3560198"/>
          <a:ext cx="777686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データ数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線形探索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二分探索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ハッシュ法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１０００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１０００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１０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１００００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１００００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１４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１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１０</a:t>
                      </a:r>
                      <a:r>
                        <a:rPr kumimoji="1" lang="ja-JP" altLang="en-US" sz="18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８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１０</a:t>
                      </a:r>
                      <a:r>
                        <a:rPr kumimoji="1" lang="ja-JP" altLang="en-US" sz="18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８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２７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</a:t>
                      </a:r>
                      <a:r>
                        <a:rPr kumimoji="1" lang="ja-JP" altLang="en-US" sz="1800" b="0" i="0" u="none" strike="noStrike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２</a:t>
                      </a:r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</a:t>
                      </a:r>
                      <a:r>
                        <a:rPr kumimoji="1" lang="ja-JP" altLang="en-US" sz="1800" b="0" i="0" u="none" strike="noStrike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２</a:t>
                      </a:r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Ｎ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683770" y="29969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最大比較回数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438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バブルソートの計算量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2348880"/>
            <a:ext cx="75711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①　この方法は比較回数は多いが、</a:t>
            </a:r>
          </a:p>
          <a:p>
            <a:r>
              <a:rPr lang="ja-JP" altLang="en-US" sz="2400" b="1" dirty="0">
                <a:latin typeface="+mn-ea"/>
              </a:rPr>
              <a:t>　　　　　　　特別な作業領域は必要としない特徴がある。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②　要素数ｎとすると、</a:t>
            </a:r>
          </a:p>
          <a:p>
            <a:r>
              <a:rPr lang="ja-JP" altLang="en-US" sz="2400" b="1" dirty="0">
                <a:latin typeface="+mn-ea"/>
              </a:rPr>
              <a:t>　　　　　　　比較回数Ｍは次のようにして求まる。</a:t>
            </a:r>
          </a:p>
          <a:p>
            <a:endParaRPr lang="ja-JP" altLang="en-US" sz="2400" b="1" dirty="0">
              <a:latin typeface="+mn-ea"/>
            </a:endParaRPr>
          </a:p>
          <a:p>
            <a:pPr lvl="1"/>
            <a:r>
              <a:rPr lang="ja-JP" altLang="en-US" sz="2400" b="1" dirty="0">
                <a:latin typeface="+mn-ea"/>
              </a:rPr>
              <a:t>　　Ｍ＝</a:t>
            </a:r>
            <a:r>
              <a:rPr lang="en-US" altLang="ja-JP" sz="2400" b="1" dirty="0">
                <a:latin typeface="+mn-ea"/>
              </a:rPr>
              <a:t>(</a:t>
            </a:r>
            <a:r>
              <a:rPr lang="ja-JP" altLang="en-US" sz="2400" b="1" dirty="0">
                <a:latin typeface="+mn-ea"/>
              </a:rPr>
              <a:t>ｎ－１</a:t>
            </a:r>
            <a:r>
              <a:rPr lang="en-US" altLang="ja-JP" sz="2400" b="1" dirty="0">
                <a:latin typeface="+mn-ea"/>
              </a:rPr>
              <a:t>)</a:t>
            </a:r>
            <a:r>
              <a:rPr lang="ja-JP" altLang="en-US" sz="2400" b="1" dirty="0">
                <a:latin typeface="+mn-ea"/>
              </a:rPr>
              <a:t>＋</a:t>
            </a:r>
            <a:r>
              <a:rPr lang="en-US" altLang="ja-JP" sz="2400" b="1" dirty="0">
                <a:latin typeface="+mn-ea"/>
              </a:rPr>
              <a:t>(</a:t>
            </a:r>
            <a:r>
              <a:rPr lang="ja-JP" altLang="en-US" sz="2400" b="1" dirty="0">
                <a:latin typeface="+mn-ea"/>
              </a:rPr>
              <a:t>ｎ－２</a:t>
            </a:r>
            <a:r>
              <a:rPr lang="en-US" altLang="ja-JP" sz="2400" b="1" dirty="0">
                <a:latin typeface="+mn-ea"/>
              </a:rPr>
              <a:t>)</a:t>
            </a:r>
            <a:r>
              <a:rPr lang="ja-JP" altLang="en-US" sz="2400" b="1" dirty="0">
                <a:latin typeface="+mn-ea"/>
              </a:rPr>
              <a:t>＋</a:t>
            </a:r>
            <a:r>
              <a:rPr lang="en-US" altLang="ja-JP" sz="2400" b="1" dirty="0">
                <a:latin typeface="+mn-ea"/>
              </a:rPr>
              <a:t>…</a:t>
            </a:r>
            <a:r>
              <a:rPr lang="ja-JP" altLang="en-US" sz="2400" b="1" dirty="0">
                <a:latin typeface="+mn-ea"/>
              </a:rPr>
              <a:t>＋２＋１</a:t>
            </a:r>
            <a:endParaRPr lang="en-US" altLang="ja-JP" sz="2400" b="1" dirty="0">
              <a:latin typeface="+mn-ea"/>
            </a:endParaRPr>
          </a:p>
          <a:p>
            <a:pPr lvl="2"/>
            <a:r>
              <a:rPr lang="ja-JP" altLang="en-US" sz="2400" b="1" dirty="0">
                <a:latin typeface="+mn-ea"/>
              </a:rPr>
              <a:t>　＝</a:t>
            </a:r>
            <a:r>
              <a:rPr lang="en-US" altLang="ja-JP" sz="2400" b="1" dirty="0">
                <a:latin typeface="+mn-ea"/>
              </a:rPr>
              <a:t>(</a:t>
            </a:r>
            <a:r>
              <a:rPr lang="ja-JP" altLang="en-US" sz="2400" b="1" dirty="0">
                <a:latin typeface="+mn-ea"/>
              </a:rPr>
              <a:t>ｎ－１</a:t>
            </a:r>
            <a:r>
              <a:rPr lang="en-US" altLang="ja-JP" sz="2400" b="1" dirty="0">
                <a:latin typeface="+mn-ea"/>
              </a:rPr>
              <a:t>)×{(</a:t>
            </a:r>
            <a:r>
              <a:rPr lang="ja-JP" altLang="en-US" sz="2400" b="1" dirty="0">
                <a:latin typeface="+mn-ea"/>
              </a:rPr>
              <a:t>ｎ－１</a:t>
            </a:r>
            <a:r>
              <a:rPr lang="en-US" altLang="ja-JP" sz="2400" b="1" dirty="0">
                <a:latin typeface="+mn-ea"/>
              </a:rPr>
              <a:t>)</a:t>
            </a:r>
            <a:r>
              <a:rPr lang="ja-JP" altLang="en-US" sz="2400" b="1" dirty="0">
                <a:latin typeface="+mn-ea"/>
              </a:rPr>
              <a:t>＋１</a:t>
            </a:r>
            <a:r>
              <a:rPr lang="en-US" altLang="ja-JP" sz="2400" b="1" dirty="0">
                <a:latin typeface="+mn-ea"/>
              </a:rPr>
              <a:t>}</a:t>
            </a:r>
            <a:r>
              <a:rPr lang="ja-JP" altLang="en-US" sz="2400" b="1" dirty="0">
                <a:latin typeface="+mn-ea"/>
              </a:rPr>
              <a:t>／２</a:t>
            </a:r>
            <a:endParaRPr lang="en-US" altLang="ja-JP" sz="2400" b="1" dirty="0">
              <a:latin typeface="+mn-ea"/>
            </a:endParaRPr>
          </a:p>
          <a:p>
            <a:pPr lvl="2"/>
            <a:r>
              <a:rPr lang="ja-JP" altLang="en-US" sz="2400" b="1" dirty="0">
                <a:latin typeface="+mn-ea"/>
              </a:rPr>
              <a:t>　＝</a:t>
            </a:r>
            <a:r>
              <a:rPr lang="en-US" altLang="ja-JP" sz="2400" b="1" dirty="0">
                <a:latin typeface="+mn-ea"/>
              </a:rPr>
              <a:t>(</a:t>
            </a:r>
            <a:r>
              <a:rPr lang="ja-JP" altLang="en-US" sz="2400" b="1" dirty="0">
                <a:latin typeface="+mn-ea"/>
              </a:rPr>
              <a:t>ｎ</a:t>
            </a:r>
            <a:r>
              <a:rPr lang="ja-JP" altLang="en-US" sz="2400" b="1" baseline="30000" dirty="0">
                <a:latin typeface="+mn-ea"/>
              </a:rPr>
              <a:t>２</a:t>
            </a:r>
            <a:r>
              <a:rPr lang="ja-JP" altLang="en-US" sz="2400" b="1" dirty="0">
                <a:latin typeface="+mn-ea"/>
              </a:rPr>
              <a:t>－ｎ</a:t>
            </a:r>
            <a:r>
              <a:rPr lang="en-US" altLang="ja-JP" sz="2400" b="1" dirty="0">
                <a:latin typeface="+mn-ea"/>
              </a:rPr>
              <a:t>)</a:t>
            </a:r>
            <a:r>
              <a:rPr lang="ja-JP" altLang="en-US" sz="2400" b="1" dirty="0">
                <a:latin typeface="+mn-ea"/>
              </a:rPr>
              <a:t>／２</a:t>
            </a:r>
            <a:endParaRPr lang="en-US" altLang="ja-JP" sz="2400" b="1" dirty="0">
              <a:latin typeface="+mn-ea"/>
            </a:endParaRPr>
          </a:p>
          <a:p>
            <a:pPr lvl="2"/>
            <a:r>
              <a:rPr lang="ja-JP" altLang="en-US" sz="2400" b="1" dirty="0">
                <a:latin typeface="+mn-ea"/>
              </a:rPr>
              <a:t>　</a:t>
            </a:r>
            <a:r>
              <a:rPr lang="en-US" altLang="ja-JP" sz="2400" b="1" dirty="0">
                <a:latin typeface="+mn-ea"/>
              </a:rPr>
              <a:t>≒</a:t>
            </a:r>
            <a:r>
              <a:rPr lang="ja-JP" altLang="en-US" sz="2400" b="1" dirty="0">
                <a:latin typeface="+mn-ea"/>
              </a:rPr>
              <a:t>ｎ</a:t>
            </a:r>
            <a:r>
              <a:rPr lang="ja-JP" altLang="en-US" sz="2400" b="1" baseline="30000" dirty="0">
                <a:latin typeface="+mn-ea"/>
              </a:rPr>
              <a:t>２</a:t>
            </a:r>
            <a:r>
              <a:rPr lang="ja-JP" altLang="en-US" sz="2400" b="1" dirty="0">
                <a:latin typeface="+mn-ea"/>
              </a:rPr>
              <a:t>／２（回）</a:t>
            </a:r>
          </a:p>
        </p:txBody>
      </p:sp>
    </p:spTree>
    <p:extLst>
      <p:ext uri="{BB962C8B-B14F-4D97-AF65-F5344CB8AC3E}">
        <p14:creationId xmlns:p14="http://schemas.microsoft.com/office/powerpoint/2010/main" val="4204193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99592" y="1340768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③　操作手順　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　　❶　手順は左端から順番に隣接要素を比較する。</a:t>
            </a: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❷　</a:t>
            </a:r>
            <a:r>
              <a:rPr lang="ja-JP" altLang="en-US" sz="2400" b="1" dirty="0"/>
              <a:t>左側の要素＞右側の要素の時、</a:t>
            </a:r>
          </a:p>
          <a:p>
            <a:r>
              <a:rPr lang="ja-JP" altLang="en-US" sz="2400" b="1" dirty="0"/>
              <a:t>　　　　　　　　　　　　　　　　　　左右の要素を交換する。</a:t>
            </a:r>
          </a:p>
          <a:p>
            <a:r>
              <a:rPr lang="ja-JP" altLang="en-US" sz="2400" b="1" dirty="0"/>
              <a:t>　　❸　この一連の処理で最大の要素が右端に位置する。</a:t>
            </a:r>
          </a:p>
          <a:p>
            <a:r>
              <a:rPr lang="ja-JP" altLang="en-US" sz="2400" b="1" dirty="0"/>
              <a:t>　　❹　次に残りの要素に対して、</a:t>
            </a:r>
          </a:p>
          <a:p>
            <a:r>
              <a:rPr lang="ja-JP" altLang="en-US" sz="2400" b="1" dirty="0"/>
              <a:t>　　　　　　再度左端から比較を行い最大値を右端に置く。</a:t>
            </a:r>
          </a:p>
          <a:p>
            <a:r>
              <a:rPr lang="ja-JP" altLang="en-US" sz="2400" b="1" dirty="0"/>
              <a:t>　　❺　以上の処理をｎ－１回繰り返すと昇順に整列する。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④　この場合の計算量はデータ数をｎとすると、</a:t>
            </a:r>
          </a:p>
          <a:p>
            <a:r>
              <a:rPr lang="ja-JP" altLang="en-US" sz="2400" b="1" dirty="0"/>
              <a:t>　　　　　　　　　　　　　　　　　　　　　　　　　　ｎ</a:t>
            </a:r>
            <a:r>
              <a:rPr lang="ja-JP" altLang="en-US" sz="2400" b="1" baseline="30000" dirty="0"/>
              <a:t>２</a:t>
            </a:r>
            <a:r>
              <a:rPr lang="ja-JP" altLang="en-US" sz="2400" b="1" dirty="0"/>
              <a:t>に比例する。</a:t>
            </a:r>
          </a:p>
        </p:txBody>
      </p:sp>
    </p:spTree>
    <p:extLst>
      <p:ext uri="{BB962C8B-B14F-4D97-AF65-F5344CB8AC3E}">
        <p14:creationId xmlns:p14="http://schemas.microsoft.com/office/powerpoint/2010/main" val="286805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角丸四角形 194"/>
          <p:cNvSpPr/>
          <p:nvPr/>
        </p:nvSpPr>
        <p:spPr>
          <a:xfrm>
            <a:off x="1619672" y="2512513"/>
            <a:ext cx="5976664" cy="352839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Freeform 2"/>
          <p:cNvSpPr>
            <a:spLocks noChangeArrowheads="1"/>
          </p:cNvSpPr>
          <p:nvPr/>
        </p:nvSpPr>
        <p:spPr bwMode="auto">
          <a:xfrm>
            <a:off x="6540321" y="5101883"/>
            <a:ext cx="366713" cy="358775"/>
          </a:xfrm>
          <a:custGeom>
            <a:avLst/>
            <a:gdLst>
              <a:gd name="T0" fmla="*/ 10084 w 21600"/>
              <a:gd name="T1" fmla="*/ 0 h 21600"/>
              <a:gd name="T2" fmla="*/ 11516 w 21600"/>
              <a:gd name="T3" fmla="*/ 0 h 21600"/>
              <a:gd name="T4" fmla="*/ 21600 w 21600"/>
              <a:gd name="T5" fmla="*/ 10260 h 21600"/>
              <a:gd name="T6" fmla="*/ 21600 w 21600"/>
              <a:gd name="T7" fmla="*/ 11340 h 21600"/>
              <a:gd name="T8" fmla="*/ 11516 w 21600"/>
              <a:gd name="T9" fmla="*/ 21600 h 21600"/>
              <a:gd name="T10" fmla="*/ 10084 w 21600"/>
              <a:gd name="T11" fmla="*/ 21600 h 21600"/>
              <a:gd name="T12" fmla="*/ 0 w 21600"/>
              <a:gd name="T13" fmla="*/ 11340 h 21600"/>
              <a:gd name="T14" fmla="*/ 0 w 21600"/>
              <a:gd name="T15" fmla="*/ 10260 h 21600"/>
              <a:gd name="T16" fmla="*/ 10084 w 21600"/>
              <a:gd name="T1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600" h="21600">
                <a:moveTo>
                  <a:pt x="10084" y="0"/>
                </a:moveTo>
                <a:cubicBezTo>
                  <a:pt x="10084" y="0"/>
                  <a:pt x="11516" y="0"/>
                  <a:pt x="11516" y="0"/>
                </a:cubicBezTo>
                <a:cubicBezTo>
                  <a:pt x="17036" y="0"/>
                  <a:pt x="21600" y="4644"/>
                  <a:pt x="21600" y="10260"/>
                </a:cubicBezTo>
                <a:cubicBezTo>
                  <a:pt x="21600" y="10260"/>
                  <a:pt x="21600" y="11340"/>
                  <a:pt x="21600" y="11340"/>
                </a:cubicBezTo>
                <a:cubicBezTo>
                  <a:pt x="21600" y="16956"/>
                  <a:pt x="17036" y="21600"/>
                  <a:pt x="11516" y="21600"/>
                </a:cubicBezTo>
                <a:cubicBezTo>
                  <a:pt x="11516" y="21600"/>
                  <a:pt x="10084" y="21600"/>
                  <a:pt x="10084" y="21600"/>
                </a:cubicBezTo>
                <a:cubicBezTo>
                  <a:pt x="4564" y="21600"/>
                  <a:pt x="0" y="16956"/>
                  <a:pt x="0" y="11340"/>
                </a:cubicBezTo>
                <a:cubicBezTo>
                  <a:pt x="0" y="11340"/>
                  <a:pt x="0" y="10260"/>
                  <a:pt x="0" y="10260"/>
                </a:cubicBezTo>
                <a:cubicBezTo>
                  <a:pt x="0" y="4644"/>
                  <a:pt x="4564" y="0"/>
                  <a:pt x="10084" y="0"/>
                </a:cubicBezTo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8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33434" y="3033371"/>
            <a:ext cx="3460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１５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227084" y="2941296"/>
            <a:ext cx="365125" cy="360362"/>
            <a:chOff x="61" y="9"/>
            <a:chExt cx="230" cy="227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68" y="9"/>
              <a:ext cx="16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291" y="117"/>
              <a:ext cx="1" cy="1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68" y="236"/>
              <a:ext cx="16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1" y="117"/>
              <a:ext cx="1" cy="1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Freeform 9"/>
            <p:cNvSpPr>
              <a:spLocks noChangeArrowheads="1"/>
            </p:cNvSpPr>
            <p:nvPr/>
          </p:nvSpPr>
          <p:spPr bwMode="auto">
            <a:xfrm>
              <a:off x="61" y="9"/>
              <a:ext cx="107" cy="108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10"/>
            <p:cNvSpPr>
              <a:spLocks noChangeArrowheads="1"/>
            </p:cNvSpPr>
            <p:nvPr/>
          </p:nvSpPr>
          <p:spPr bwMode="auto">
            <a:xfrm>
              <a:off x="184" y="9"/>
              <a:ext cx="107" cy="108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11"/>
            <p:cNvSpPr>
              <a:spLocks noChangeArrowheads="1"/>
            </p:cNvSpPr>
            <p:nvPr/>
          </p:nvSpPr>
          <p:spPr bwMode="auto">
            <a:xfrm>
              <a:off x="184" y="128"/>
              <a:ext cx="107" cy="108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12"/>
            <p:cNvSpPr>
              <a:spLocks noChangeArrowheads="1"/>
            </p:cNvSpPr>
            <p:nvPr/>
          </p:nvSpPr>
          <p:spPr bwMode="auto">
            <a:xfrm>
              <a:off x="61" y="128"/>
              <a:ext cx="107" cy="108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947809" y="3033371"/>
            <a:ext cx="3460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２５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2939871" y="2941296"/>
            <a:ext cx="366713" cy="360362"/>
            <a:chOff x="510" y="9"/>
            <a:chExt cx="231" cy="227"/>
          </a:xfrm>
        </p:grpSpPr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618" y="9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741" y="117"/>
              <a:ext cx="1" cy="1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618" y="236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510" y="117"/>
              <a:ext cx="1" cy="1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510" y="9"/>
              <a:ext cx="108" cy="108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20"/>
            <p:cNvSpPr>
              <a:spLocks noChangeArrowheads="1"/>
            </p:cNvSpPr>
            <p:nvPr/>
          </p:nvSpPr>
          <p:spPr bwMode="auto">
            <a:xfrm>
              <a:off x="633" y="9"/>
              <a:ext cx="108" cy="108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21"/>
            <p:cNvSpPr>
              <a:spLocks noChangeArrowheads="1"/>
            </p:cNvSpPr>
            <p:nvPr/>
          </p:nvSpPr>
          <p:spPr bwMode="auto">
            <a:xfrm>
              <a:off x="633" y="128"/>
              <a:ext cx="108" cy="108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22"/>
            <p:cNvSpPr>
              <a:spLocks noChangeArrowheads="1"/>
            </p:cNvSpPr>
            <p:nvPr/>
          </p:nvSpPr>
          <p:spPr bwMode="auto">
            <a:xfrm>
              <a:off x="510" y="128"/>
              <a:ext cx="108" cy="108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954159" y="3760446"/>
            <a:ext cx="3460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１１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2946221" y="3668371"/>
            <a:ext cx="366713" cy="358775"/>
            <a:chOff x="514" y="467"/>
            <a:chExt cx="231" cy="226"/>
          </a:xfrm>
        </p:grpSpPr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622" y="467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745" y="574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622" y="693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514" y="574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29"/>
            <p:cNvSpPr>
              <a:spLocks noChangeArrowheads="1"/>
            </p:cNvSpPr>
            <p:nvPr/>
          </p:nvSpPr>
          <p:spPr bwMode="auto">
            <a:xfrm>
              <a:off x="514" y="467"/>
              <a:ext cx="108" cy="10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30"/>
            <p:cNvSpPr>
              <a:spLocks noChangeArrowheads="1"/>
            </p:cNvSpPr>
            <p:nvPr/>
          </p:nvSpPr>
          <p:spPr bwMode="auto">
            <a:xfrm>
              <a:off x="637" y="467"/>
              <a:ext cx="108" cy="10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31"/>
            <p:cNvSpPr>
              <a:spLocks noChangeArrowheads="1"/>
            </p:cNvSpPr>
            <p:nvPr/>
          </p:nvSpPr>
          <p:spPr bwMode="auto">
            <a:xfrm>
              <a:off x="637" y="586"/>
              <a:ext cx="108" cy="107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32"/>
            <p:cNvSpPr>
              <a:spLocks noChangeArrowheads="1"/>
            </p:cNvSpPr>
            <p:nvPr/>
          </p:nvSpPr>
          <p:spPr bwMode="auto">
            <a:xfrm>
              <a:off x="514" y="586"/>
              <a:ext cx="108" cy="107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4394021" y="3033371"/>
            <a:ext cx="3460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１８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34" name="Group 34"/>
          <p:cNvGrpSpPr>
            <a:grpSpLocks/>
          </p:cNvGrpSpPr>
          <p:nvPr/>
        </p:nvGrpSpPr>
        <p:grpSpPr bwMode="auto">
          <a:xfrm>
            <a:off x="4386084" y="2941296"/>
            <a:ext cx="366712" cy="360362"/>
            <a:chOff x="1421" y="9"/>
            <a:chExt cx="231" cy="227"/>
          </a:xfrm>
        </p:grpSpPr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1529" y="9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1652" y="117"/>
              <a:ext cx="1" cy="1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1529" y="236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1421" y="117"/>
              <a:ext cx="1" cy="1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39"/>
            <p:cNvSpPr>
              <a:spLocks noChangeArrowheads="1"/>
            </p:cNvSpPr>
            <p:nvPr/>
          </p:nvSpPr>
          <p:spPr bwMode="auto">
            <a:xfrm>
              <a:off x="1421" y="9"/>
              <a:ext cx="108" cy="108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40"/>
            <p:cNvSpPr>
              <a:spLocks noChangeArrowheads="1"/>
            </p:cNvSpPr>
            <p:nvPr/>
          </p:nvSpPr>
          <p:spPr bwMode="auto">
            <a:xfrm>
              <a:off x="1544" y="9"/>
              <a:ext cx="108" cy="108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41"/>
            <p:cNvSpPr>
              <a:spLocks noChangeArrowheads="1"/>
            </p:cNvSpPr>
            <p:nvPr/>
          </p:nvSpPr>
          <p:spPr bwMode="auto">
            <a:xfrm>
              <a:off x="1544" y="128"/>
              <a:ext cx="108" cy="108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42"/>
            <p:cNvSpPr>
              <a:spLocks noChangeArrowheads="1"/>
            </p:cNvSpPr>
            <p:nvPr/>
          </p:nvSpPr>
          <p:spPr bwMode="auto">
            <a:xfrm>
              <a:off x="1421" y="128"/>
              <a:ext cx="108" cy="108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5113159" y="3033371"/>
            <a:ext cx="347662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２３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44" name="Group 44"/>
          <p:cNvGrpSpPr>
            <a:grpSpLocks/>
          </p:cNvGrpSpPr>
          <p:nvPr/>
        </p:nvGrpSpPr>
        <p:grpSpPr bwMode="auto">
          <a:xfrm>
            <a:off x="5106809" y="2941296"/>
            <a:ext cx="366712" cy="360362"/>
            <a:chOff x="1875" y="9"/>
            <a:chExt cx="231" cy="227"/>
          </a:xfrm>
        </p:grpSpPr>
        <p:sp>
          <p:nvSpPr>
            <p:cNvPr id="45" name="Line 45"/>
            <p:cNvSpPr>
              <a:spLocks noChangeShapeType="1"/>
            </p:cNvSpPr>
            <p:nvPr/>
          </p:nvSpPr>
          <p:spPr bwMode="auto">
            <a:xfrm>
              <a:off x="1983" y="9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2106" y="117"/>
              <a:ext cx="1" cy="1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>
              <a:off x="1983" y="236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1875" y="117"/>
              <a:ext cx="1" cy="1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49"/>
            <p:cNvSpPr>
              <a:spLocks noChangeArrowheads="1"/>
            </p:cNvSpPr>
            <p:nvPr/>
          </p:nvSpPr>
          <p:spPr bwMode="auto">
            <a:xfrm>
              <a:off x="1875" y="9"/>
              <a:ext cx="108" cy="108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50"/>
            <p:cNvSpPr>
              <a:spLocks noChangeArrowheads="1"/>
            </p:cNvSpPr>
            <p:nvPr/>
          </p:nvSpPr>
          <p:spPr bwMode="auto">
            <a:xfrm>
              <a:off x="1998" y="9"/>
              <a:ext cx="108" cy="108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51"/>
            <p:cNvSpPr>
              <a:spLocks noChangeArrowheads="1"/>
            </p:cNvSpPr>
            <p:nvPr/>
          </p:nvSpPr>
          <p:spPr bwMode="auto">
            <a:xfrm>
              <a:off x="1998" y="128"/>
              <a:ext cx="108" cy="108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52"/>
            <p:cNvSpPr>
              <a:spLocks noChangeArrowheads="1"/>
            </p:cNvSpPr>
            <p:nvPr/>
          </p:nvSpPr>
          <p:spPr bwMode="auto">
            <a:xfrm>
              <a:off x="1875" y="128"/>
              <a:ext cx="108" cy="108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3" name="Text Box 53"/>
          <p:cNvSpPr txBox="1">
            <a:spLocks noChangeArrowheads="1"/>
          </p:cNvSpPr>
          <p:nvPr/>
        </p:nvSpPr>
        <p:spPr bwMode="auto">
          <a:xfrm>
            <a:off x="5833884" y="3033371"/>
            <a:ext cx="3460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２０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54" name="Group 54"/>
          <p:cNvGrpSpPr>
            <a:grpSpLocks/>
          </p:cNvGrpSpPr>
          <p:nvPr/>
        </p:nvGrpSpPr>
        <p:grpSpPr bwMode="auto">
          <a:xfrm>
            <a:off x="5825946" y="2941296"/>
            <a:ext cx="366713" cy="360362"/>
            <a:chOff x="2328" y="9"/>
            <a:chExt cx="231" cy="227"/>
          </a:xfrm>
        </p:grpSpPr>
        <p:sp>
          <p:nvSpPr>
            <p:cNvPr id="55" name="Line 55"/>
            <p:cNvSpPr>
              <a:spLocks noChangeShapeType="1"/>
            </p:cNvSpPr>
            <p:nvPr/>
          </p:nvSpPr>
          <p:spPr bwMode="auto">
            <a:xfrm>
              <a:off x="2436" y="9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6"/>
            <p:cNvSpPr>
              <a:spLocks noChangeShapeType="1"/>
            </p:cNvSpPr>
            <p:nvPr/>
          </p:nvSpPr>
          <p:spPr bwMode="auto">
            <a:xfrm>
              <a:off x="2559" y="117"/>
              <a:ext cx="1" cy="1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Line 57"/>
            <p:cNvSpPr>
              <a:spLocks noChangeShapeType="1"/>
            </p:cNvSpPr>
            <p:nvPr/>
          </p:nvSpPr>
          <p:spPr bwMode="auto">
            <a:xfrm>
              <a:off x="2436" y="236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8"/>
            <p:cNvSpPr>
              <a:spLocks noChangeShapeType="1"/>
            </p:cNvSpPr>
            <p:nvPr/>
          </p:nvSpPr>
          <p:spPr bwMode="auto">
            <a:xfrm>
              <a:off x="2328" y="117"/>
              <a:ext cx="1" cy="1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59"/>
            <p:cNvSpPr>
              <a:spLocks noChangeArrowheads="1"/>
            </p:cNvSpPr>
            <p:nvPr/>
          </p:nvSpPr>
          <p:spPr bwMode="auto">
            <a:xfrm>
              <a:off x="2328" y="9"/>
              <a:ext cx="108" cy="108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60"/>
            <p:cNvSpPr>
              <a:spLocks noChangeArrowheads="1"/>
            </p:cNvSpPr>
            <p:nvPr/>
          </p:nvSpPr>
          <p:spPr bwMode="auto">
            <a:xfrm>
              <a:off x="2451" y="9"/>
              <a:ext cx="108" cy="108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Freeform 61"/>
            <p:cNvSpPr>
              <a:spLocks noChangeArrowheads="1"/>
            </p:cNvSpPr>
            <p:nvPr/>
          </p:nvSpPr>
          <p:spPr bwMode="auto">
            <a:xfrm>
              <a:off x="2451" y="128"/>
              <a:ext cx="108" cy="108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62"/>
            <p:cNvSpPr>
              <a:spLocks noChangeArrowheads="1"/>
            </p:cNvSpPr>
            <p:nvPr/>
          </p:nvSpPr>
          <p:spPr bwMode="auto">
            <a:xfrm>
              <a:off x="2328" y="128"/>
              <a:ext cx="108" cy="108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63" name="Text Box 63"/>
          <p:cNvSpPr txBox="1">
            <a:spLocks noChangeArrowheads="1"/>
          </p:cNvSpPr>
          <p:nvPr/>
        </p:nvSpPr>
        <p:spPr bwMode="auto">
          <a:xfrm>
            <a:off x="6553021" y="3033371"/>
            <a:ext cx="347663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１３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64" name="Group 64"/>
          <p:cNvGrpSpPr>
            <a:grpSpLocks/>
          </p:cNvGrpSpPr>
          <p:nvPr/>
        </p:nvGrpSpPr>
        <p:grpSpPr bwMode="auto">
          <a:xfrm>
            <a:off x="6546671" y="2941296"/>
            <a:ext cx="366713" cy="360362"/>
            <a:chOff x="2782" y="9"/>
            <a:chExt cx="231" cy="227"/>
          </a:xfrm>
        </p:grpSpPr>
        <p:sp>
          <p:nvSpPr>
            <p:cNvPr id="65" name="Line 65"/>
            <p:cNvSpPr>
              <a:spLocks noChangeShapeType="1"/>
            </p:cNvSpPr>
            <p:nvPr/>
          </p:nvSpPr>
          <p:spPr bwMode="auto">
            <a:xfrm>
              <a:off x="2890" y="9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auto">
            <a:xfrm>
              <a:off x="3013" y="117"/>
              <a:ext cx="1" cy="1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2890" y="236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2782" y="117"/>
              <a:ext cx="1" cy="1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69"/>
            <p:cNvSpPr>
              <a:spLocks noChangeArrowheads="1"/>
            </p:cNvSpPr>
            <p:nvPr/>
          </p:nvSpPr>
          <p:spPr bwMode="auto">
            <a:xfrm>
              <a:off x="2782" y="9"/>
              <a:ext cx="108" cy="108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70"/>
            <p:cNvSpPr>
              <a:spLocks noChangeArrowheads="1"/>
            </p:cNvSpPr>
            <p:nvPr/>
          </p:nvSpPr>
          <p:spPr bwMode="auto">
            <a:xfrm>
              <a:off x="2905" y="9"/>
              <a:ext cx="108" cy="108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71"/>
            <p:cNvSpPr>
              <a:spLocks noChangeArrowheads="1"/>
            </p:cNvSpPr>
            <p:nvPr/>
          </p:nvSpPr>
          <p:spPr bwMode="auto">
            <a:xfrm>
              <a:off x="2905" y="128"/>
              <a:ext cx="108" cy="108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72"/>
            <p:cNvSpPr>
              <a:spLocks noChangeArrowheads="1"/>
            </p:cNvSpPr>
            <p:nvPr/>
          </p:nvSpPr>
          <p:spPr bwMode="auto">
            <a:xfrm>
              <a:off x="2782" y="128"/>
              <a:ext cx="108" cy="108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73" name="Line 73"/>
          <p:cNvSpPr>
            <a:spLocks noChangeShapeType="1"/>
          </p:cNvSpPr>
          <p:nvPr/>
        </p:nvSpPr>
        <p:spPr bwMode="auto">
          <a:xfrm>
            <a:off x="2227084" y="3374683"/>
            <a:ext cx="1079500" cy="1588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4" name="Text Box 74"/>
          <p:cNvSpPr txBox="1">
            <a:spLocks noChangeArrowheads="1"/>
          </p:cNvSpPr>
          <p:nvPr/>
        </p:nvSpPr>
        <p:spPr bwMode="auto">
          <a:xfrm>
            <a:off x="2220734" y="3435008"/>
            <a:ext cx="3460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比較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5" name="Line 75"/>
          <p:cNvSpPr>
            <a:spLocks noChangeShapeType="1"/>
          </p:cNvSpPr>
          <p:nvPr/>
        </p:nvSpPr>
        <p:spPr bwMode="auto">
          <a:xfrm>
            <a:off x="2954159" y="3425483"/>
            <a:ext cx="1079500" cy="1588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6" name="Text Box 76"/>
          <p:cNvSpPr txBox="1">
            <a:spLocks noChangeArrowheads="1"/>
          </p:cNvSpPr>
          <p:nvPr/>
        </p:nvSpPr>
        <p:spPr bwMode="auto">
          <a:xfrm>
            <a:off x="2947809" y="3479458"/>
            <a:ext cx="8890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比較→交換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7" name="Text Box 77"/>
          <p:cNvSpPr txBox="1">
            <a:spLocks noChangeArrowheads="1"/>
          </p:cNvSpPr>
          <p:nvPr/>
        </p:nvSpPr>
        <p:spPr bwMode="auto">
          <a:xfrm>
            <a:off x="3673296" y="3039721"/>
            <a:ext cx="347663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１１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78" name="Group 78"/>
          <p:cNvGrpSpPr>
            <a:grpSpLocks/>
          </p:cNvGrpSpPr>
          <p:nvPr/>
        </p:nvGrpSpPr>
        <p:grpSpPr bwMode="auto">
          <a:xfrm>
            <a:off x="3666946" y="2947646"/>
            <a:ext cx="365125" cy="360362"/>
            <a:chOff x="968" y="13"/>
            <a:chExt cx="230" cy="227"/>
          </a:xfrm>
        </p:grpSpPr>
        <p:sp>
          <p:nvSpPr>
            <p:cNvPr id="79" name="Line 79"/>
            <p:cNvSpPr>
              <a:spLocks noChangeShapeType="1"/>
            </p:cNvSpPr>
            <p:nvPr/>
          </p:nvSpPr>
          <p:spPr bwMode="auto">
            <a:xfrm>
              <a:off x="1075" y="13"/>
              <a:ext cx="16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Line 80"/>
            <p:cNvSpPr>
              <a:spLocks noChangeShapeType="1"/>
            </p:cNvSpPr>
            <p:nvPr/>
          </p:nvSpPr>
          <p:spPr bwMode="auto">
            <a:xfrm>
              <a:off x="1198" y="121"/>
              <a:ext cx="1" cy="1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Line 81"/>
            <p:cNvSpPr>
              <a:spLocks noChangeShapeType="1"/>
            </p:cNvSpPr>
            <p:nvPr/>
          </p:nvSpPr>
          <p:spPr bwMode="auto">
            <a:xfrm>
              <a:off x="1075" y="240"/>
              <a:ext cx="16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>
              <a:off x="968" y="121"/>
              <a:ext cx="1" cy="1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83"/>
            <p:cNvSpPr>
              <a:spLocks noChangeArrowheads="1"/>
            </p:cNvSpPr>
            <p:nvPr/>
          </p:nvSpPr>
          <p:spPr bwMode="auto">
            <a:xfrm>
              <a:off x="968" y="13"/>
              <a:ext cx="107" cy="108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84"/>
            <p:cNvSpPr>
              <a:spLocks noChangeArrowheads="1"/>
            </p:cNvSpPr>
            <p:nvPr/>
          </p:nvSpPr>
          <p:spPr bwMode="auto">
            <a:xfrm>
              <a:off x="1091" y="13"/>
              <a:ext cx="107" cy="108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85"/>
            <p:cNvSpPr>
              <a:spLocks noChangeArrowheads="1"/>
            </p:cNvSpPr>
            <p:nvPr/>
          </p:nvSpPr>
          <p:spPr bwMode="auto">
            <a:xfrm>
              <a:off x="1091" y="132"/>
              <a:ext cx="107" cy="108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86"/>
            <p:cNvSpPr>
              <a:spLocks noChangeArrowheads="1"/>
            </p:cNvSpPr>
            <p:nvPr/>
          </p:nvSpPr>
          <p:spPr bwMode="auto">
            <a:xfrm>
              <a:off x="968" y="132"/>
              <a:ext cx="107" cy="108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7" name="Text Box 87"/>
          <p:cNvSpPr txBox="1">
            <a:spLocks noChangeArrowheads="1"/>
          </p:cNvSpPr>
          <p:nvPr/>
        </p:nvSpPr>
        <p:spPr bwMode="auto">
          <a:xfrm>
            <a:off x="3666946" y="3754096"/>
            <a:ext cx="347663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２５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88" name="Group 88"/>
          <p:cNvGrpSpPr>
            <a:grpSpLocks/>
          </p:cNvGrpSpPr>
          <p:nvPr/>
        </p:nvGrpSpPr>
        <p:grpSpPr bwMode="auto">
          <a:xfrm>
            <a:off x="3660596" y="3662021"/>
            <a:ext cx="366713" cy="358775"/>
            <a:chOff x="964" y="463"/>
            <a:chExt cx="231" cy="226"/>
          </a:xfrm>
        </p:grpSpPr>
        <p:sp>
          <p:nvSpPr>
            <p:cNvPr id="89" name="Line 89"/>
            <p:cNvSpPr>
              <a:spLocks noChangeShapeType="1"/>
            </p:cNvSpPr>
            <p:nvPr/>
          </p:nvSpPr>
          <p:spPr bwMode="auto">
            <a:xfrm>
              <a:off x="1071" y="463"/>
              <a:ext cx="16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Line 90"/>
            <p:cNvSpPr>
              <a:spLocks noChangeShapeType="1"/>
            </p:cNvSpPr>
            <p:nvPr/>
          </p:nvSpPr>
          <p:spPr bwMode="auto">
            <a:xfrm>
              <a:off x="1195" y="570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Line 91"/>
            <p:cNvSpPr>
              <a:spLocks noChangeShapeType="1"/>
            </p:cNvSpPr>
            <p:nvPr/>
          </p:nvSpPr>
          <p:spPr bwMode="auto">
            <a:xfrm>
              <a:off x="1071" y="689"/>
              <a:ext cx="16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Line 92"/>
            <p:cNvSpPr>
              <a:spLocks noChangeShapeType="1"/>
            </p:cNvSpPr>
            <p:nvPr/>
          </p:nvSpPr>
          <p:spPr bwMode="auto">
            <a:xfrm>
              <a:off x="964" y="570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93"/>
            <p:cNvSpPr>
              <a:spLocks noChangeArrowheads="1"/>
            </p:cNvSpPr>
            <p:nvPr/>
          </p:nvSpPr>
          <p:spPr bwMode="auto">
            <a:xfrm>
              <a:off x="964" y="463"/>
              <a:ext cx="107" cy="10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94"/>
            <p:cNvSpPr>
              <a:spLocks noChangeArrowheads="1"/>
            </p:cNvSpPr>
            <p:nvPr/>
          </p:nvSpPr>
          <p:spPr bwMode="auto">
            <a:xfrm>
              <a:off x="1087" y="463"/>
              <a:ext cx="108" cy="10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95"/>
            <p:cNvSpPr>
              <a:spLocks noChangeArrowheads="1"/>
            </p:cNvSpPr>
            <p:nvPr/>
          </p:nvSpPr>
          <p:spPr bwMode="auto">
            <a:xfrm>
              <a:off x="1087" y="582"/>
              <a:ext cx="108" cy="107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96"/>
            <p:cNvSpPr>
              <a:spLocks noChangeArrowheads="1"/>
            </p:cNvSpPr>
            <p:nvPr/>
          </p:nvSpPr>
          <p:spPr bwMode="auto">
            <a:xfrm>
              <a:off x="964" y="582"/>
              <a:ext cx="107" cy="107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97" name="Text Box 97"/>
          <p:cNvSpPr txBox="1">
            <a:spLocks noChangeArrowheads="1"/>
          </p:cNvSpPr>
          <p:nvPr/>
        </p:nvSpPr>
        <p:spPr bwMode="auto">
          <a:xfrm>
            <a:off x="2233434" y="3754096"/>
            <a:ext cx="3460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１５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98" name="Group 98"/>
          <p:cNvGrpSpPr>
            <a:grpSpLocks/>
          </p:cNvGrpSpPr>
          <p:nvPr/>
        </p:nvGrpSpPr>
        <p:grpSpPr bwMode="auto">
          <a:xfrm>
            <a:off x="2227084" y="3662021"/>
            <a:ext cx="365125" cy="358775"/>
            <a:chOff x="61" y="463"/>
            <a:chExt cx="230" cy="226"/>
          </a:xfrm>
        </p:grpSpPr>
        <p:sp>
          <p:nvSpPr>
            <p:cNvPr id="99" name="Line 99"/>
            <p:cNvSpPr>
              <a:spLocks noChangeShapeType="1"/>
            </p:cNvSpPr>
            <p:nvPr/>
          </p:nvSpPr>
          <p:spPr bwMode="auto">
            <a:xfrm>
              <a:off x="168" y="463"/>
              <a:ext cx="16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Line 100"/>
            <p:cNvSpPr>
              <a:spLocks noChangeShapeType="1"/>
            </p:cNvSpPr>
            <p:nvPr/>
          </p:nvSpPr>
          <p:spPr bwMode="auto">
            <a:xfrm>
              <a:off x="291" y="570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Line 101"/>
            <p:cNvSpPr>
              <a:spLocks noChangeShapeType="1"/>
            </p:cNvSpPr>
            <p:nvPr/>
          </p:nvSpPr>
          <p:spPr bwMode="auto">
            <a:xfrm>
              <a:off x="168" y="689"/>
              <a:ext cx="16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Line 102"/>
            <p:cNvSpPr>
              <a:spLocks noChangeShapeType="1"/>
            </p:cNvSpPr>
            <p:nvPr/>
          </p:nvSpPr>
          <p:spPr bwMode="auto">
            <a:xfrm>
              <a:off x="61" y="570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Freeform 103"/>
            <p:cNvSpPr>
              <a:spLocks noChangeArrowheads="1"/>
            </p:cNvSpPr>
            <p:nvPr/>
          </p:nvSpPr>
          <p:spPr bwMode="auto">
            <a:xfrm>
              <a:off x="61" y="463"/>
              <a:ext cx="107" cy="10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Freeform 104"/>
            <p:cNvSpPr>
              <a:spLocks noChangeArrowheads="1"/>
            </p:cNvSpPr>
            <p:nvPr/>
          </p:nvSpPr>
          <p:spPr bwMode="auto">
            <a:xfrm>
              <a:off x="184" y="463"/>
              <a:ext cx="107" cy="10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Freeform 105"/>
            <p:cNvSpPr>
              <a:spLocks noChangeArrowheads="1"/>
            </p:cNvSpPr>
            <p:nvPr/>
          </p:nvSpPr>
          <p:spPr bwMode="auto">
            <a:xfrm>
              <a:off x="184" y="582"/>
              <a:ext cx="107" cy="107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Freeform 106"/>
            <p:cNvSpPr>
              <a:spLocks noChangeArrowheads="1"/>
            </p:cNvSpPr>
            <p:nvPr/>
          </p:nvSpPr>
          <p:spPr bwMode="auto">
            <a:xfrm>
              <a:off x="61" y="582"/>
              <a:ext cx="107" cy="107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07" name="Text Box 107"/>
          <p:cNvSpPr txBox="1">
            <a:spLocks noChangeArrowheads="1"/>
          </p:cNvSpPr>
          <p:nvPr/>
        </p:nvSpPr>
        <p:spPr bwMode="auto">
          <a:xfrm>
            <a:off x="4394021" y="3754096"/>
            <a:ext cx="3460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１８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08" name="Group 108"/>
          <p:cNvGrpSpPr>
            <a:grpSpLocks/>
          </p:cNvGrpSpPr>
          <p:nvPr/>
        </p:nvGrpSpPr>
        <p:grpSpPr bwMode="auto">
          <a:xfrm>
            <a:off x="4386084" y="3662021"/>
            <a:ext cx="366712" cy="358775"/>
            <a:chOff x="1421" y="463"/>
            <a:chExt cx="231" cy="226"/>
          </a:xfrm>
        </p:grpSpPr>
        <p:sp>
          <p:nvSpPr>
            <p:cNvPr id="109" name="Line 109"/>
            <p:cNvSpPr>
              <a:spLocks noChangeShapeType="1"/>
            </p:cNvSpPr>
            <p:nvPr/>
          </p:nvSpPr>
          <p:spPr bwMode="auto">
            <a:xfrm>
              <a:off x="1529" y="463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Line 110"/>
            <p:cNvSpPr>
              <a:spLocks noChangeShapeType="1"/>
            </p:cNvSpPr>
            <p:nvPr/>
          </p:nvSpPr>
          <p:spPr bwMode="auto">
            <a:xfrm>
              <a:off x="1652" y="570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Line 111"/>
            <p:cNvSpPr>
              <a:spLocks noChangeShapeType="1"/>
            </p:cNvSpPr>
            <p:nvPr/>
          </p:nvSpPr>
          <p:spPr bwMode="auto">
            <a:xfrm>
              <a:off x="1529" y="689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Line 112"/>
            <p:cNvSpPr>
              <a:spLocks noChangeShapeType="1"/>
            </p:cNvSpPr>
            <p:nvPr/>
          </p:nvSpPr>
          <p:spPr bwMode="auto">
            <a:xfrm>
              <a:off x="1421" y="570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113"/>
            <p:cNvSpPr>
              <a:spLocks noChangeArrowheads="1"/>
            </p:cNvSpPr>
            <p:nvPr/>
          </p:nvSpPr>
          <p:spPr bwMode="auto">
            <a:xfrm>
              <a:off x="1421" y="463"/>
              <a:ext cx="108" cy="10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114"/>
            <p:cNvSpPr>
              <a:spLocks noChangeArrowheads="1"/>
            </p:cNvSpPr>
            <p:nvPr/>
          </p:nvSpPr>
          <p:spPr bwMode="auto">
            <a:xfrm>
              <a:off x="1544" y="463"/>
              <a:ext cx="108" cy="10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115"/>
            <p:cNvSpPr>
              <a:spLocks noChangeArrowheads="1"/>
            </p:cNvSpPr>
            <p:nvPr/>
          </p:nvSpPr>
          <p:spPr bwMode="auto">
            <a:xfrm>
              <a:off x="1544" y="582"/>
              <a:ext cx="108" cy="107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116"/>
            <p:cNvSpPr>
              <a:spLocks noChangeArrowheads="1"/>
            </p:cNvSpPr>
            <p:nvPr/>
          </p:nvSpPr>
          <p:spPr bwMode="auto">
            <a:xfrm>
              <a:off x="1421" y="582"/>
              <a:ext cx="108" cy="107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17" name="Line 117"/>
          <p:cNvSpPr>
            <a:spLocks noChangeShapeType="1"/>
          </p:cNvSpPr>
          <p:nvPr/>
        </p:nvSpPr>
        <p:spPr bwMode="auto">
          <a:xfrm>
            <a:off x="3666946" y="4068421"/>
            <a:ext cx="1079500" cy="1587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8" name="Text Box 118"/>
          <p:cNvSpPr txBox="1">
            <a:spLocks noChangeArrowheads="1"/>
          </p:cNvSpPr>
          <p:nvPr/>
        </p:nvSpPr>
        <p:spPr bwMode="auto">
          <a:xfrm>
            <a:off x="3666946" y="4092233"/>
            <a:ext cx="8890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比較→交換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19" name="Line 119"/>
          <p:cNvSpPr>
            <a:spLocks noChangeShapeType="1"/>
          </p:cNvSpPr>
          <p:nvPr/>
        </p:nvSpPr>
        <p:spPr bwMode="auto">
          <a:xfrm>
            <a:off x="4392434" y="4308133"/>
            <a:ext cx="1081087" cy="1588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0" name="Text Box 120"/>
          <p:cNvSpPr txBox="1">
            <a:spLocks noChangeArrowheads="1"/>
          </p:cNvSpPr>
          <p:nvPr/>
        </p:nvSpPr>
        <p:spPr bwMode="auto">
          <a:xfrm>
            <a:off x="4394021" y="4331946"/>
            <a:ext cx="889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比較→交換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1" name="Line 121"/>
          <p:cNvSpPr>
            <a:spLocks noChangeShapeType="1"/>
          </p:cNvSpPr>
          <p:nvPr/>
        </p:nvSpPr>
        <p:spPr bwMode="auto">
          <a:xfrm>
            <a:off x="5098871" y="4562133"/>
            <a:ext cx="1081088" cy="1588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" name="Text Box 122"/>
          <p:cNvSpPr txBox="1">
            <a:spLocks noChangeArrowheads="1"/>
          </p:cNvSpPr>
          <p:nvPr/>
        </p:nvSpPr>
        <p:spPr bwMode="auto">
          <a:xfrm>
            <a:off x="5100459" y="4584358"/>
            <a:ext cx="889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比較→交換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3" name="Line 123"/>
          <p:cNvSpPr>
            <a:spLocks noChangeShapeType="1"/>
          </p:cNvSpPr>
          <p:nvPr/>
        </p:nvSpPr>
        <p:spPr bwMode="auto">
          <a:xfrm>
            <a:off x="5832296" y="4814546"/>
            <a:ext cx="1079500" cy="1587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4" name="Text Box 124"/>
          <p:cNvSpPr txBox="1">
            <a:spLocks noChangeArrowheads="1"/>
          </p:cNvSpPr>
          <p:nvPr/>
        </p:nvSpPr>
        <p:spPr bwMode="auto">
          <a:xfrm>
            <a:off x="5832296" y="4838358"/>
            <a:ext cx="8890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比較→交換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5" name="Text Box 125"/>
          <p:cNvSpPr txBox="1">
            <a:spLocks noChangeArrowheads="1"/>
          </p:cNvSpPr>
          <p:nvPr/>
        </p:nvSpPr>
        <p:spPr bwMode="auto">
          <a:xfrm>
            <a:off x="2954159" y="5200308"/>
            <a:ext cx="3460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１１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26" name="Group 126"/>
          <p:cNvGrpSpPr>
            <a:grpSpLocks/>
          </p:cNvGrpSpPr>
          <p:nvPr/>
        </p:nvGrpSpPr>
        <p:grpSpPr bwMode="auto">
          <a:xfrm>
            <a:off x="2946221" y="5108233"/>
            <a:ext cx="366713" cy="358775"/>
            <a:chOff x="514" y="1374"/>
            <a:chExt cx="231" cy="226"/>
          </a:xfrm>
        </p:grpSpPr>
        <p:sp>
          <p:nvSpPr>
            <p:cNvPr id="127" name="Line 127"/>
            <p:cNvSpPr>
              <a:spLocks noChangeShapeType="1"/>
            </p:cNvSpPr>
            <p:nvPr/>
          </p:nvSpPr>
          <p:spPr bwMode="auto">
            <a:xfrm>
              <a:off x="622" y="1374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Line 128"/>
            <p:cNvSpPr>
              <a:spLocks noChangeShapeType="1"/>
            </p:cNvSpPr>
            <p:nvPr/>
          </p:nvSpPr>
          <p:spPr bwMode="auto">
            <a:xfrm>
              <a:off x="745" y="1481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Line 129"/>
            <p:cNvSpPr>
              <a:spLocks noChangeShapeType="1"/>
            </p:cNvSpPr>
            <p:nvPr/>
          </p:nvSpPr>
          <p:spPr bwMode="auto">
            <a:xfrm>
              <a:off x="622" y="1600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Line 130"/>
            <p:cNvSpPr>
              <a:spLocks noChangeShapeType="1"/>
            </p:cNvSpPr>
            <p:nvPr/>
          </p:nvSpPr>
          <p:spPr bwMode="auto">
            <a:xfrm>
              <a:off x="514" y="1481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Freeform 131"/>
            <p:cNvSpPr>
              <a:spLocks noChangeArrowheads="1"/>
            </p:cNvSpPr>
            <p:nvPr/>
          </p:nvSpPr>
          <p:spPr bwMode="auto">
            <a:xfrm>
              <a:off x="514" y="1374"/>
              <a:ext cx="108" cy="10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Freeform 132"/>
            <p:cNvSpPr>
              <a:spLocks noChangeArrowheads="1"/>
            </p:cNvSpPr>
            <p:nvPr/>
          </p:nvSpPr>
          <p:spPr bwMode="auto">
            <a:xfrm>
              <a:off x="637" y="1374"/>
              <a:ext cx="108" cy="10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133"/>
            <p:cNvSpPr>
              <a:spLocks noChangeArrowheads="1"/>
            </p:cNvSpPr>
            <p:nvPr/>
          </p:nvSpPr>
          <p:spPr bwMode="auto">
            <a:xfrm>
              <a:off x="637" y="1493"/>
              <a:ext cx="108" cy="107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134"/>
            <p:cNvSpPr>
              <a:spLocks noChangeArrowheads="1"/>
            </p:cNvSpPr>
            <p:nvPr/>
          </p:nvSpPr>
          <p:spPr bwMode="auto">
            <a:xfrm>
              <a:off x="514" y="1493"/>
              <a:ext cx="108" cy="107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35" name="Text Box 135"/>
          <p:cNvSpPr txBox="1">
            <a:spLocks noChangeArrowheads="1"/>
          </p:cNvSpPr>
          <p:nvPr/>
        </p:nvSpPr>
        <p:spPr bwMode="auto">
          <a:xfrm>
            <a:off x="2233434" y="5193958"/>
            <a:ext cx="3460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１５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36" name="Group 136"/>
          <p:cNvGrpSpPr>
            <a:grpSpLocks/>
          </p:cNvGrpSpPr>
          <p:nvPr/>
        </p:nvGrpSpPr>
        <p:grpSpPr bwMode="auto">
          <a:xfrm>
            <a:off x="2227084" y="5101883"/>
            <a:ext cx="365125" cy="358775"/>
            <a:chOff x="61" y="1370"/>
            <a:chExt cx="230" cy="226"/>
          </a:xfrm>
        </p:grpSpPr>
        <p:sp>
          <p:nvSpPr>
            <p:cNvPr id="137" name="Line 137"/>
            <p:cNvSpPr>
              <a:spLocks noChangeShapeType="1"/>
            </p:cNvSpPr>
            <p:nvPr/>
          </p:nvSpPr>
          <p:spPr bwMode="auto">
            <a:xfrm>
              <a:off x="168" y="1370"/>
              <a:ext cx="16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Line 138"/>
            <p:cNvSpPr>
              <a:spLocks noChangeShapeType="1"/>
            </p:cNvSpPr>
            <p:nvPr/>
          </p:nvSpPr>
          <p:spPr bwMode="auto">
            <a:xfrm>
              <a:off x="291" y="1477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Line 139"/>
            <p:cNvSpPr>
              <a:spLocks noChangeShapeType="1"/>
            </p:cNvSpPr>
            <p:nvPr/>
          </p:nvSpPr>
          <p:spPr bwMode="auto">
            <a:xfrm>
              <a:off x="168" y="1596"/>
              <a:ext cx="16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Line 140"/>
            <p:cNvSpPr>
              <a:spLocks noChangeShapeType="1"/>
            </p:cNvSpPr>
            <p:nvPr/>
          </p:nvSpPr>
          <p:spPr bwMode="auto">
            <a:xfrm>
              <a:off x="61" y="1477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141"/>
            <p:cNvSpPr>
              <a:spLocks noChangeArrowheads="1"/>
            </p:cNvSpPr>
            <p:nvPr/>
          </p:nvSpPr>
          <p:spPr bwMode="auto">
            <a:xfrm>
              <a:off x="61" y="1370"/>
              <a:ext cx="107" cy="10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142"/>
            <p:cNvSpPr>
              <a:spLocks noChangeArrowheads="1"/>
            </p:cNvSpPr>
            <p:nvPr/>
          </p:nvSpPr>
          <p:spPr bwMode="auto">
            <a:xfrm>
              <a:off x="184" y="1370"/>
              <a:ext cx="107" cy="10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Freeform 143"/>
            <p:cNvSpPr>
              <a:spLocks noChangeArrowheads="1"/>
            </p:cNvSpPr>
            <p:nvPr/>
          </p:nvSpPr>
          <p:spPr bwMode="auto">
            <a:xfrm>
              <a:off x="184" y="1489"/>
              <a:ext cx="107" cy="107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Freeform 144"/>
            <p:cNvSpPr>
              <a:spLocks noChangeArrowheads="1"/>
            </p:cNvSpPr>
            <p:nvPr/>
          </p:nvSpPr>
          <p:spPr bwMode="auto">
            <a:xfrm>
              <a:off x="61" y="1489"/>
              <a:ext cx="107" cy="107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45" name="Text Box 145"/>
          <p:cNvSpPr txBox="1">
            <a:spLocks noChangeArrowheads="1"/>
          </p:cNvSpPr>
          <p:nvPr/>
        </p:nvSpPr>
        <p:spPr bwMode="auto">
          <a:xfrm>
            <a:off x="3673296" y="5193958"/>
            <a:ext cx="347663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１８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46" name="Group 146"/>
          <p:cNvGrpSpPr>
            <a:grpSpLocks/>
          </p:cNvGrpSpPr>
          <p:nvPr/>
        </p:nvGrpSpPr>
        <p:grpSpPr bwMode="auto">
          <a:xfrm>
            <a:off x="3666946" y="5101883"/>
            <a:ext cx="365125" cy="358775"/>
            <a:chOff x="968" y="1370"/>
            <a:chExt cx="230" cy="226"/>
          </a:xfrm>
        </p:grpSpPr>
        <p:sp>
          <p:nvSpPr>
            <p:cNvPr id="147" name="Line 147"/>
            <p:cNvSpPr>
              <a:spLocks noChangeShapeType="1"/>
            </p:cNvSpPr>
            <p:nvPr/>
          </p:nvSpPr>
          <p:spPr bwMode="auto">
            <a:xfrm>
              <a:off x="1075" y="1370"/>
              <a:ext cx="16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Line 148"/>
            <p:cNvSpPr>
              <a:spLocks noChangeShapeType="1"/>
            </p:cNvSpPr>
            <p:nvPr/>
          </p:nvSpPr>
          <p:spPr bwMode="auto">
            <a:xfrm>
              <a:off x="1198" y="1477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Line 149"/>
            <p:cNvSpPr>
              <a:spLocks noChangeShapeType="1"/>
            </p:cNvSpPr>
            <p:nvPr/>
          </p:nvSpPr>
          <p:spPr bwMode="auto">
            <a:xfrm>
              <a:off x="1075" y="1596"/>
              <a:ext cx="16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Line 150"/>
            <p:cNvSpPr>
              <a:spLocks noChangeShapeType="1"/>
            </p:cNvSpPr>
            <p:nvPr/>
          </p:nvSpPr>
          <p:spPr bwMode="auto">
            <a:xfrm>
              <a:off x="968" y="1477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Freeform 151"/>
            <p:cNvSpPr>
              <a:spLocks noChangeArrowheads="1"/>
            </p:cNvSpPr>
            <p:nvPr/>
          </p:nvSpPr>
          <p:spPr bwMode="auto">
            <a:xfrm>
              <a:off x="968" y="1370"/>
              <a:ext cx="107" cy="10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Freeform 152"/>
            <p:cNvSpPr>
              <a:spLocks noChangeArrowheads="1"/>
            </p:cNvSpPr>
            <p:nvPr/>
          </p:nvSpPr>
          <p:spPr bwMode="auto">
            <a:xfrm>
              <a:off x="1091" y="1370"/>
              <a:ext cx="107" cy="10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Freeform 153"/>
            <p:cNvSpPr>
              <a:spLocks noChangeArrowheads="1"/>
            </p:cNvSpPr>
            <p:nvPr/>
          </p:nvSpPr>
          <p:spPr bwMode="auto">
            <a:xfrm>
              <a:off x="1091" y="1489"/>
              <a:ext cx="107" cy="107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Freeform 154"/>
            <p:cNvSpPr>
              <a:spLocks noChangeArrowheads="1"/>
            </p:cNvSpPr>
            <p:nvPr/>
          </p:nvSpPr>
          <p:spPr bwMode="auto">
            <a:xfrm>
              <a:off x="968" y="1489"/>
              <a:ext cx="107" cy="107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55" name="Text Box 155"/>
          <p:cNvSpPr txBox="1">
            <a:spLocks noChangeArrowheads="1"/>
          </p:cNvSpPr>
          <p:nvPr/>
        </p:nvSpPr>
        <p:spPr bwMode="auto">
          <a:xfrm>
            <a:off x="4394021" y="5193958"/>
            <a:ext cx="3460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２３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56" name="Group 156"/>
          <p:cNvGrpSpPr>
            <a:grpSpLocks/>
          </p:cNvGrpSpPr>
          <p:nvPr/>
        </p:nvGrpSpPr>
        <p:grpSpPr bwMode="auto">
          <a:xfrm>
            <a:off x="4386084" y="5101883"/>
            <a:ext cx="366712" cy="358775"/>
            <a:chOff x="1421" y="1370"/>
            <a:chExt cx="231" cy="226"/>
          </a:xfrm>
        </p:grpSpPr>
        <p:sp>
          <p:nvSpPr>
            <p:cNvPr id="157" name="Line 157"/>
            <p:cNvSpPr>
              <a:spLocks noChangeShapeType="1"/>
            </p:cNvSpPr>
            <p:nvPr/>
          </p:nvSpPr>
          <p:spPr bwMode="auto">
            <a:xfrm>
              <a:off x="1529" y="1370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Line 158"/>
            <p:cNvSpPr>
              <a:spLocks noChangeShapeType="1"/>
            </p:cNvSpPr>
            <p:nvPr/>
          </p:nvSpPr>
          <p:spPr bwMode="auto">
            <a:xfrm>
              <a:off x="1652" y="1477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Line 159"/>
            <p:cNvSpPr>
              <a:spLocks noChangeShapeType="1"/>
            </p:cNvSpPr>
            <p:nvPr/>
          </p:nvSpPr>
          <p:spPr bwMode="auto">
            <a:xfrm>
              <a:off x="1529" y="1596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Line 160"/>
            <p:cNvSpPr>
              <a:spLocks noChangeShapeType="1"/>
            </p:cNvSpPr>
            <p:nvPr/>
          </p:nvSpPr>
          <p:spPr bwMode="auto">
            <a:xfrm>
              <a:off x="1421" y="1477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Freeform 161"/>
            <p:cNvSpPr>
              <a:spLocks noChangeArrowheads="1"/>
            </p:cNvSpPr>
            <p:nvPr/>
          </p:nvSpPr>
          <p:spPr bwMode="auto">
            <a:xfrm>
              <a:off x="1421" y="1370"/>
              <a:ext cx="108" cy="10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Freeform 162"/>
            <p:cNvSpPr>
              <a:spLocks noChangeArrowheads="1"/>
            </p:cNvSpPr>
            <p:nvPr/>
          </p:nvSpPr>
          <p:spPr bwMode="auto">
            <a:xfrm>
              <a:off x="1544" y="1370"/>
              <a:ext cx="108" cy="10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Freeform 163"/>
            <p:cNvSpPr>
              <a:spLocks noChangeArrowheads="1"/>
            </p:cNvSpPr>
            <p:nvPr/>
          </p:nvSpPr>
          <p:spPr bwMode="auto">
            <a:xfrm>
              <a:off x="1544" y="1489"/>
              <a:ext cx="108" cy="107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Freeform 164"/>
            <p:cNvSpPr>
              <a:spLocks noChangeArrowheads="1"/>
            </p:cNvSpPr>
            <p:nvPr/>
          </p:nvSpPr>
          <p:spPr bwMode="auto">
            <a:xfrm>
              <a:off x="1421" y="1489"/>
              <a:ext cx="108" cy="107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65" name="Text Box 165"/>
          <p:cNvSpPr txBox="1">
            <a:spLocks noChangeArrowheads="1"/>
          </p:cNvSpPr>
          <p:nvPr/>
        </p:nvSpPr>
        <p:spPr bwMode="auto">
          <a:xfrm>
            <a:off x="5113159" y="5193958"/>
            <a:ext cx="347662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２０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66" name="Group 166"/>
          <p:cNvGrpSpPr>
            <a:grpSpLocks/>
          </p:cNvGrpSpPr>
          <p:nvPr/>
        </p:nvGrpSpPr>
        <p:grpSpPr bwMode="auto">
          <a:xfrm>
            <a:off x="5106809" y="5101883"/>
            <a:ext cx="366712" cy="358775"/>
            <a:chOff x="1875" y="1370"/>
            <a:chExt cx="231" cy="226"/>
          </a:xfrm>
        </p:grpSpPr>
        <p:sp>
          <p:nvSpPr>
            <p:cNvPr id="167" name="Line 167"/>
            <p:cNvSpPr>
              <a:spLocks noChangeShapeType="1"/>
            </p:cNvSpPr>
            <p:nvPr/>
          </p:nvSpPr>
          <p:spPr bwMode="auto">
            <a:xfrm>
              <a:off x="1983" y="1370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Line 168"/>
            <p:cNvSpPr>
              <a:spLocks noChangeShapeType="1"/>
            </p:cNvSpPr>
            <p:nvPr/>
          </p:nvSpPr>
          <p:spPr bwMode="auto">
            <a:xfrm>
              <a:off x="2106" y="1477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Line 169"/>
            <p:cNvSpPr>
              <a:spLocks noChangeShapeType="1"/>
            </p:cNvSpPr>
            <p:nvPr/>
          </p:nvSpPr>
          <p:spPr bwMode="auto">
            <a:xfrm>
              <a:off x="1983" y="1596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Line 170"/>
            <p:cNvSpPr>
              <a:spLocks noChangeShapeType="1"/>
            </p:cNvSpPr>
            <p:nvPr/>
          </p:nvSpPr>
          <p:spPr bwMode="auto">
            <a:xfrm>
              <a:off x="1875" y="1477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Freeform 171"/>
            <p:cNvSpPr>
              <a:spLocks noChangeArrowheads="1"/>
            </p:cNvSpPr>
            <p:nvPr/>
          </p:nvSpPr>
          <p:spPr bwMode="auto">
            <a:xfrm>
              <a:off x="1875" y="1370"/>
              <a:ext cx="108" cy="10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Freeform 172"/>
            <p:cNvSpPr>
              <a:spLocks noChangeArrowheads="1"/>
            </p:cNvSpPr>
            <p:nvPr/>
          </p:nvSpPr>
          <p:spPr bwMode="auto">
            <a:xfrm>
              <a:off x="1998" y="1370"/>
              <a:ext cx="108" cy="10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Freeform 173"/>
            <p:cNvSpPr>
              <a:spLocks noChangeArrowheads="1"/>
            </p:cNvSpPr>
            <p:nvPr/>
          </p:nvSpPr>
          <p:spPr bwMode="auto">
            <a:xfrm>
              <a:off x="1998" y="1489"/>
              <a:ext cx="108" cy="107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Freeform 174"/>
            <p:cNvSpPr>
              <a:spLocks noChangeArrowheads="1"/>
            </p:cNvSpPr>
            <p:nvPr/>
          </p:nvSpPr>
          <p:spPr bwMode="auto">
            <a:xfrm>
              <a:off x="1875" y="1489"/>
              <a:ext cx="108" cy="107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75" name="Text Box 175"/>
          <p:cNvSpPr txBox="1">
            <a:spLocks noChangeArrowheads="1"/>
          </p:cNvSpPr>
          <p:nvPr/>
        </p:nvSpPr>
        <p:spPr bwMode="auto">
          <a:xfrm>
            <a:off x="5833884" y="5193958"/>
            <a:ext cx="3460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１３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76" name="Group 176"/>
          <p:cNvGrpSpPr>
            <a:grpSpLocks/>
          </p:cNvGrpSpPr>
          <p:nvPr/>
        </p:nvGrpSpPr>
        <p:grpSpPr bwMode="auto">
          <a:xfrm>
            <a:off x="5825946" y="5101883"/>
            <a:ext cx="366713" cy="358775"/>
            <a:chOff x="2328" y="1370"/>
            <a:chExt cx="231" cy="226"/>
          </a:xfrm>
        </p:grpSpPr>
        <p:sp>
          <p:nvSpPr>
            <p:cNvPr id="177" name="Line 177"/>
            <p:cNvSpPr>
              <a:spLocks noChangeShapeType="1"/>
            </p:cNvSpPr>
            <p:nvPr/>
          </p:nvSpPr>
          <p:spPr bwMode="auto">
            <a:xfrm>
              <a:off x="2436" y="1370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Line 178"/>
            <p:cNvSpPr>
              <a:spLocks noChangeShapeType="1"/>
            </p:cNvSpPr>
            <p:nvPr/>
          </p:nvSpPr>
          <p:spPr bwMode="auto">
            <a:xfrm>
              <a:off x="2559" y="1477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Line 179"/>
            <p:cNvSpPr>
              <a:spLocks noChangeShapeType="1"/>
            </p:cNvSpPr>
            <p:nvPr/>
          </p:nvSpPr>
          <p:spPr bwMode="auto">
            <a:xfrm>
              <a:off x="2436" y="1596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Line 180"/>
            <p:cNvSpPr>
              <a:spLocks noChangeShapeType="1"/>
            </p:cNvSpPr>
            <p:nvPr/>
          </p:nvSpPr>
          <p:spPr bwMode="auto">
            <a:xfrm>
              <a:off x="2328" y="1477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Freeform 181"/>
            <p:cNvSpPr>
              <a:spLocks noChangeArrowheads="1"/>
            </p:cNvSpPr>
            <p:nvPr/>
          </p:nvSpPr>
          <p:spPr bwMode="auto">
            <a:xfrm>
              <a:off x="2328" y="1370"/>
              <a:ext cx="108" cy="10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Freeform 182"/>
            <p:cNvSpPr>
              <a:spLocks noChangeArrowheads="1"/>
            </p:cNvSpPr>
            <p:nvPr/>
          </p:nvSpPr>
          <p:spPr bwMode="auto">
            <a:xfrm>
              <a:off x="2451" y="1370"/>
              <a:ext cx="108" cy="10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Freeform 183"/>
            <p:cNvSpPr>
              <a:spLocks noChangeArrowheads="1"/>
            </p:cNvSpPr>
            <p:nvPr/>
          </p:nvSpPr>
          <p:spPr bwMode="auto">
            <a:xfrm>
              <a:off x="2451" y="1489"/>
              <a:ext cx="108" cy="107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Freeform 184"/>
            <p:cNvSpPr>
              <a:spLocks noChangeArrowheads="1"/>
            </p:cNvSpPr>
            <p:nvPr/>
          </p:nvSpPr>
          <p:spPr bwMode="auto">
            <a:xfrm>
              <a:off x="2328" y="1489"/>
              <a:ext cx="108" cy="107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85" name="Text Box 185"/>
          <p:cNvSpPr txBox="1">
            <a:spLocks noChangeArrowheads="1"/>
          </p:cNvSpPr>
          <p:nvPr/>
        </p:nvSpPr>
        <p:spPr bwMode="auto">
          <a:xfrm>
            <a:off x="6546671" y="5193958"/>
            <a:ext cx="347663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２５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86" name="Group 186"/>
          <p:cNvGrpSpPr>
            <a:grpSpLocks/>
          </p:cNvGrpSpPr>
          <p:nvPr/>
        </p:nvGrpSpPr>
        <p:grpSpPr bwMode="auto">
          <a:xfrm>
            <a:off x="6540321" y="5101883"/>
            <a:ext cx="366713" cy="358775"/>
            <a:chOff x="2778" y="1370"/>
            <a:chExt cx="231" cy="226"/>
          </a:xfrm>
        </p:grpSpPr>
        <p:sp>
          <p:nvSpPr>
            <p:cNvPr id="187" name="Line 187"/>
            <p:cNvSpPr>
              <a:spLocks noChangeShapeType="1"/>
            </p:cNvSpPr>
            <p:nvPr/>
          </p:nvSpPr>
          <p:spPr bwMode="auto">
            <a:xfrm>
              <a:off x="2886" y="1370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8" name="Line 188"/>
            <p:cNvSpPr>
              <a:spLocks noChangeShapeType="1"/>
            </p:cNvSpPr>
            <p:nvPr/>
          </p:nvSpPr>
          <p:spPr bwMode="auto">
            <a:xfrm>
              <a:off x="3009" y="1477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Line 189"/>
            <p:cNvSpPr>
              <a:spLocks noChangeShapeType="1"/>
            </p:cNvSpPr>
            <p:nvPr/>
          </p:nvSpPr>
          <p:spPr bwMode="auto">
            <a:xfrm>
              <a:off x="2886" y="1596"/>
              <a:ext cx="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Line 190"/>
            <p:cNvSpPr>
              <a:spLocks noChangeShapeType="1"/>
            </p:cNvSpPr>
            <p:nvPr/>
          </p:nvSpPr>
          <p:spPr bwMode="auto">
            <a:xfrm>
              <a:off x="2778" y="1477"/>
              <a:ext cx="1" cy="1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Freeform 191"/>
            <p:cNvSpPr>
              <a:spLocks noChangeArrowheads="1"/>
            </p:cNvSpPr>
            <p:nvPr/>
          </p:nvSpPr>
          <p:spPr bwMode="auto">
            <a:xfrm>
              <a:off x="2778" y="1370"/>
              <a:ext cx="108" cy="10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77"/>
                    <a:pt x="9777" y="0"/>
                    <a:pt x="2160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Freeform 192"/>
            <p:cNvSpPr>
              <a:spLocks noChangeArrowheads="1"/>
            </p:cNvSpPr>
            <p:nvPr/>
          </p:nvSpPr>
          <p:spPr bwMode="auto">
            <a:xfrm>
              <a:off x="2901" y="1370"/>
              <a:ext cx="108" cy="10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23" y="0"/>
                    <a:pt x="21600" y="977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Freeform 193"/>
            <p:cNvSpPr>
              <a:spLocks noChangeArrowheads="1"/>
            </p:cNvSpPr>
            <p:nvPr/>
          </p:nvSpPr>
          <p:spPr bwMode="auto">
            <a:xfrm>
              <a:off x="2901" y="1489"/>
              <a:ext cx="108" cy="107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823"/>
                    <a:pt x="11823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Freeform 194"/>
            <p:cNvSpPr>
              <a:spLocks noChangeArrowheads="1"/>
            </p:cNvSpPr>
            <p:nvPr/>
          </p:nvSpPr>
          <p:spPr bwMode="auto">
            <a:xfrm>
              <a:off x="2778" y="1489"/>
              <a:ext cx="108" cy="107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9777" y="21600"/>
                    <a:pt x="0" y="11823"/>
                    <a:pt x="0" y="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96" name="タイトル 19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バブルソート具体例の図</a:t>
            </a:r>
          </a:p>
        </p:txBody>
      </p:sp>
    </p:spTree>
    <p:extLst>
      <p:ext uri="{BB962C8B-B14F-4D97-AF65-F5344CB8AC3E}">
        <p14:creationId xmlns:p14="http://schemas.microsoft.com/office/powerpoint/2010/main" val="3450143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バブルソートの具体例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2276872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①　１回目の比較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　　❶　１５と２５を比較する。昇順であり、交換必要なし。</a:t>
            </a:r>
          </a:p>
          <a:p>
            <a:r>
              <a:rPr lang="ja-JP" altLang="en-US" sz="2400" b="1" dirty="0"/>
              <a:t>　　❷　２５と１１を比較する。大小が逆で交換する。</a:t>
            </a:r>
          </a:p>
          <a:p>
            <a:r>
              <a:rPr lang="ja-JP" altLang="en-US" sz="2400" b="1" dirty="0"/>
              <a:t>　　❸　２５と１８を比較する。大小が逆で交換する。</a:t>
            </a:r>
          </a:p>
          <a:p>
            <a:r>
              <a:rPr lang="ja-JP" altLang="en-US" sz="2400" b="1" dirty="0"/>
              <a:t>　　❹　２５と２３を比較する。大小が逆で交換する。</a:t>
            </a:r>
          </a:p>
          <a:p>
            <a:r>
              <a:rPr lang="ja-JP" altLang="en-US" sz="2400" b="1" dirty="0"/>
              <a:t>　　❺　２５と２０を比較する。大小が逆で交換する。</a:t>
            </a:r>
          </a:p>
          <a:p>
            <a:r>
              <a:rPr lang="ja-JP" altLang="en-US" sz="2400" b="1" dirty="0"/>
              <a:t>　　❻　２５と１３を比較する。大小が逆で交換する。</a:t>
            </a:r>
          </a:p>
          <a:p>
            <a:r>
              <a:rPr lang="ja-JP" altLang="en-US" sz="2400" b="1" dirty="0"/>
              <a:t>　　❼　２５の位置が決定する。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181970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7.0&quot;&gt;&lt;object type=&quot;1&quot; unique_id=&quot;10001&quot;&gt;&lt;object type=&quot;2&quot; unique_id=&quot;10810&quot;&gt;&lt;object type=&quot;3&quot; unique_id=&quot;10811&quot;&gt;&lt;property id=&quot;20148&quot; value=&quot;5&quot;/&gt;&lt;property id=&quot;20300&quot; value=&quot;スライド 1 - &amp;quot;アルゴリズムと計算量&amp;quot;&quot;/&gt;&lt;property id=&quot;20307&quot; value=&quot;256&quot;/&gt;&lt;/object&gt;&lt;object type=&quot;3&quot; unique_id=&quot;10836&quot;&gt;&lt;property id=&quot;20148&quot; value=&quot;5&quot;/&gt;&lt;property id=&quot;20300&quot; value=&quot;スライド 2 - &amp;quot;探索アルゴリズムの計算量&amp;quot;&quot;/&gt;&lt;property id=&quot;20307&quot; value=&quot;257&quot;/&gt;&lt;/object&gt;&lt;object type=&quot;3&quot; unique_id=&quot;10837&quot;&gt;&lt;property id=&quot;20148&quot; value=&quot;5&quot;/&gt;&lt;property id=&quot;20300&quot; value=&quot;スライド 3&quot;/&gt;&lt;property id=&quot;20307&quot; value=&quot;258&quot;/&gt;&lt;/object&gt;&lt;object type=&quot;3&quot; unique_id=&quot;10838&quot;&gt;&lt;property id=&quot;20148&quot; value=&quot;5&quot;/&gt;&lt;property id=&quot;20300&quot; value=&quot;スライド 4 - &amp;quot;線形探索、二分探索、ハッシュ法の計算量&amp;quot;&quot;/&gt;&lt;property id=&quot;20307&quot; value=&quot;259&quot;/&gt;&lt;/object&gt;&lt;object type=&quot;3&quot; unique_id=&quot;10900&quot;&gt;&lt;property id=&quot;20148&quot; value=&quot;5&quot;/&gt;&lt;property id=&quot;20300&quot; value=&quot;スライド 5 - &amp;quot;バブルソートの計算量&amp;quot;&quot;/&gt;&lt;property id=&quot;20307&quot; value=&quot;260&quot;/&gt;&lt;/object&gt;&lt;object type=&quot;3&quot; unique_id=&quot;10901&quot;&gt;&lt;property id=&quot;20148&quot; value=&quot;5&quot;/&gt;&lt;property id=&quot;20300&quot; value=&quot;スライド 6&quot;/&gt;&lt;property id=&quot;20307&quot; value=&quot;261&quot;/&gt;&lt;/object&gt;&lt;object type=&quot;3&quot; unique_id=&quot;10902&quot;&gt;&lt;property id=&quot;20148&quot; value=&quot;5&quot;/&gt;&lt;property id=&quot;20300&quot; value=&quot;スライド 8 - &amp;quot;バブルソートの具体例&amp;quot;&quot;/&gt;&lt;property id=&quot;20307&quot; value=&quot;262&quot;/&gt;&lt;/object&gt;&lt;object type=&quot;3&quot; unique_id=&quot;10903&quot;&gt;&lt;property id=&quot;20148&quot; value=&quot;5&quot;/&gt;&lt;property id=&quot;20300&quot; value=&quot;スライド 9&quot;/&gt;&lt;property id=&quot;20307&quot; value=&quot;263&quot;/&gt;&lt;/object&gt;&lt;object type=&quot;3&quot; unique_id=&quot;10904&quot;&gt;&lt;property id=&quot;20148&quot; value=&quot;5&quot;/&gt;&lt;property id=&quot;20300&quot; value=&quot;スライド 7 - &amp;quot;バブルソート具体例の図&amp;quot;&quot;/&gt;&lt;property id=&quot;20307&quot; value=&quot;264&quot;/&gt;&lt;/object&gt;&lt;object type=&quot;3&quot; unique_id=&quot;10905&quot;&gt;&lt;property id=&quot;20148&quot; value=&quot;5&quot;/&gt;&lt;property id=&quot;20300&quot; value=&quot;スライド 10 - &amp;quot;クィックソートの処理要領&amp;quot;&quot;/&gt;&lt;property id=&quot;20307&quot; value=&quot;265&quot;/&gt;&lt;/object&gt;&lt;object type=&quot;3&quot; unique_id=&quot;10906&quot;&gt;&lt;property id=&quot;20148&quot; value=&quot;5&quot;/&gt;&lt;property id=&quot;20300&quot; value=&quot;スライド 11&quot;/&gt;&lt;property id=&quot;20307&quot; value=&quot;266&quot;/&gt;&lt;/object&gt;&lt;object type=&quot;3&quot; unique_id=&quot;10907&quot;&gt;&lt;property id=&quot;20148&quot; value=&quot;5&quot;/&gt;&lt;property id=&quot;20300&quot; value=&quot;スライド 12 - &amp;quot;クィックソートの計算量&amp;quot;&quot;/&gt;&lt;property id=&quot;20307&quot; value=&quot;267&quot;/&gt;&lt;/object&gt;&lt;object type=&quot;3&quot; unique_id=&quot;10908&quot;&gt;&lt;property id=&quot;20148&quot; value=&quot;5&quot;/&gt;&lt;property id=&quot;20300&quot; value=&quot;スライド 13&quot;/&gt;&lt;property id=&quot;20307&quot; value=&quot;268&quot;/&gt;&lt;/object&gt;&lt;/object&gt;&lt;object type=&quot;8&quot; unique_id=&quot;10814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464</TotalTime>
  <Words>1357</Words>
  <Application>Microsoft Office PowerPoint</Application>
  <PresentationFormat>画面に合わせる (4:3)</PresentationFormat>
  <Paragraphs>171</Paragraphs>
  <Slides>14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ＭＳ Ｐゴシック</vt:lpstr>
      <vt:lpstr>ＭＳ ゴシック</vt:lpstr>
      <vt:lpstr>Arial</vt:lpstr>
      <vt:lpstr>Calibri</vt:lpstr>
      <vt:lpstr>Symbol</vt:lpstr>
      <vt:lpstr>ウェーブ</vt:lpstr>
      <vt:lpstr>アルゴリズムと計算量</vt:lpstr>
      <vt:lpstr>探索アルゴリズムの計算量</vt:lpstr>
      <vt:lpstr>PowerPoint プレゼンテーション</vt:lpstr>
      <vt:lpstr>PowerPoint プレゼンテーション</vt:lpstr>
      <vt:lpstr>線形探索、二分探索、ハッシュ法の計算量</vt:lpstr>
      <vt:lpstr>バブルソートの計算量</vt:lpstr>
      <vt:lpstr>PowerPoint プレゼンテーション</vt:lpstr>
      <vt:lpstr>バブルソート具体例の図</vt:lpstr>
      <vt:lpstr>バブルソートの具体例</vt:lpstr>
      <vt:lpstr>PowerPoint プレゼンテーション</vt:lpstr>
      <vt:lpstr>クィックソートの処理要領</vt:lpstr>
      <vt:lpstr>PowerPoint プレゼンテーション</vt:lpstr>
      <vt:lpstr>クィックソートの計算量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アルゴリズムと計算量</dc:title>
  <dc:creator>加藤正夫</dc:creator>
  <cp:lastModifiedBy>加藤正夫</cp:lastModifiedBy>
  <cp:revision>10</cp:revision>
  <dcterms:created xsi:type="dcterms:W3CDTF">2012-10-28T04:47:43Z</dcterms:created>
  <dcterms:modified xsi:type="dcterms:W3CDTF">2021-03-16T11:13:55Z</dcterms:modified>
</cp:coreProperties>
</file>