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3" r:id="rId9"/>
    <p:sldId id="263" r:id="rId10"/>
    <p:sldId id="264" r:id="rId11"/>
    <p:sldId id="265" r:id="rId12"/>
    <p:sldId id="284" r:id="rId13"/>
    <p:sldId id="266" r:id="rId14"/>
    <p:sldId id="285" r:id="rId15"/>
    <p:sldId id="267" r:id="rId16"/>
    <p:sldId id="287" r:id="rId17"/>
    <p:sldId id="268" r:id="rId18"/>
    <p:sldId id="286" r:id="rId19"/>
    <p:sldId id="269" r:id="rId20"/>
    <p:sldId id="270" r:id="rId21"/>
    <p:sldId id="274" r:id="rId22"/>
    <p:sldId id="272" r:id="rId23"/>
    <p:sldId id="273" r:id="rId24"/>
    <p:sldId id="289" r:id="rId25"/>
    <p:sldId id="275" r:id="rId26"/>
    <p:sldId id="290" r:id="rId27"/>
    <p:sldId id="276" r:id="rId28"/>
    <p:sldId id="291" r:id="rId29"/>
    <p:sldId id="292" r:id="rId30"/>
    <p:sldId id="277" r:id="rId31"/>
    <p:sldId id="293" r:id="rId32"/>
    <p:sldId id="288" r:id="rId33"/>
    <p:sldId id="278" r:id="rId34"/>
    <p:sldId id="279" r:id="rId35"/>
    <p:sldId id="280" r:id="rId36"/>
    <p:sldId id="281" r:id="rId37"/>
    <p:sldId id="282" r:id="rId38"/>
  </p:sldIdLst>
  <p:sldSz cx="9144000" cy="6858000" type="screen4x3"/>
  <p:notesSz cx="6858000" cy="9144000"/>
  <p:custDataLst>
    <p:tags r:id="rId39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4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0F6D-46BD-4034-AD6A-694D3806473A}" type="datetimeFigureOut">
              <a:rPr kumimoji="1" lang="ja-JP" altLang="en-US" smtClean="0"/>
              <a:t>2021/3/28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ACED-D6B6-4785-930C-E3CEC0F92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0F6D-46BD-4034-AD6A-694D3806473A}" type="datetimeFigureOut">
              <a:rPr kumimoji="1" lang="ja-JP" altLang="en-US" smtClean="0"/>
              <a:t>2021/3/28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ACED-D6B6-4785-930C-E3CEC0F92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0F6D-46BD-4034-AD6A-694D3806473A}" type="datetimeFigureOut">
              <a:rPr kumimoji="1" lang="ja-JP" altLang="en-US" smtClean="0"/>
              <a:t>2021/3/28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ACED-D6B6-4785-930C-E3CEC0F92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0F6D-46BD-4034-AD6A-694D3806473A}" type="datetimeFigureOut">
              <a:rPr kumimoji="1" lang="ja-JP" altLang="en-US" smtClean="0"/>
              <a:t>2021/3/28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ACED-D6B6-4785-930C-E3CEC0F92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0F6D-46BD-4034-AD6A-694D3806473A}" type="datetimeFigureOut">
              <a:rPr kumimoji="1" lang="ja-JP" altLang="en-US" smtClean="0"/>
              <a:t>2021/3/28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ACED-D6B6-4785-930C-E3CEC0F92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0F6D-46BD-4034-AD6A-694D3806473A}" type="datetimeFigureOut">
              <a:rPr kumimoji="1" lang="ja-JP" altLang="en-US" smtClean="0"/>
              <a:t>2021/3/28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ACED-D6B6-4785-930C-E3CEC0F92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0F6D-46BD-4034-AD6A-694D3806473A}" type="datetimeFigureOut">
              <a:rPr kumimoji="1" lang="ja-JP" altLang="en-US" smtClean="0"/>
              <a:t>2021/3/28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ACED-D6B6-4785-930C-E3CEC0F92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0F6D-46BD-4034-AD6A-694D3806473A}" type="datetimeFigureOut">
              <a:rPr kumimoji="1" lang="ja-JP" altLang="en-US" smtClean="0"/>
              <a:t>2021/3/28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ACED-D6B6-4785-930C-E3CEC0F92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0F6D-46BD-4034-AD6A-694D3806473A}" type="datetimeFigureOut">
              <a:rPr kumimoji="1" lang="ja-JP" altLang="en-US" smtClean="0"/>
              <a:t>2021/3/28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ACED-D6B6-4785-930C-E3CEC0F92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0F6D-46BD-4034-AD6A-694D3806473A}" type="datetimeFigureOut">
              <a:rPr kumimoji="1" lang="ja-JP" altLang="en-US" smtClean="0"/>
              <a:t>2021/3/28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ACED-D6B6-4785-930C-E3CEC0F92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0F6D-46BD-4034-AD6A-694D3806473A}" type="datetimeFigureOut">
              <a:rPr kumimoji="1" lang="ja-JP" altLang="en-US" smtClean="0"/>
              <a:t>2021/3/28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ACED-D6B6-4785-930C-E3CEC0F92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93D0F6D-46BD-4034-AD6A-694D3806473A}" type="datetimeFigureOut">
              <a:rPr kumimoji="1" lang="ja-JP" altLang="en-US" smtClean="0"/>
              <a:t>2021/3/28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1CEACED-D6B6-4785-930C-E3CEC0F92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036712"/>
          </a:xfrm>
        </p:spPr>
        <p:txBody>
          <a:bodyPr>
            <a:normAutofit/>
          </a:bodyPr>
          <a:lstStyle/>
          <a:p>
            <a:r>
              <a:rPr lang="ja-JP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ＤＦ勘亭流" panose="02010609000101010101" pitchFamily="1" charset="-128"/>
              </a:rPr>
              <a:t>文字列の照合</a:t>
            </a:r>
            <a:endParaRPr kumimoji="1" lang="ja-JP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ＤＦ勘亭流" panose="02010609000101010101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6703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27584"/>
            <a:ext cx="8229600" cy="930432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ボイヤ・ムーアの文字列探索法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1916832"/>
            <a:ext cx="81472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+mn-ea"/>
              </a:rPr>
              <a:t>①　ボイヤ・ムーア</a:t>
            </a:r>
            <a:endParaRPr lang="en-US" altLang="ja-JP" sz="2400" b="1" dirty="0">
              <a:latin typeface="+mn-ea"/>
            </a:endParaRPr>
          </a:p>
          <a:p>
            <a:endParaRPr lang="en-US" altLang="ja-JP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　　　❶　パターンをテキストと照合させる時に</a:t>
            </a:r>
          </a:p>
          <a:p>
            <a:r>
              <a:rPr lang="ja-JP" altLang="en-US" sz="2400" b="1" dirty="0">
                <a:latin typeface="+mn-ea"/>
              </a:rPr>
              <a:t>　　　　　　　　右から左へポインタを動かす走査を取り入れる</a:t>
            </a:r>
          </a:p>
          <a:p>
            <a:r>
              <a:rPr lang="ja-JP" altLang="en-US" sz="2400" b="1" dirty="0">
                <a:latin typeface="+mn-ea"/>
              </a:rPr>
              <a:t>　　　❷　かなり速い文字列探索法を開発することができる。</a:t>
            </a:r>
          </a:p>
          <a:p>
            <a:endParaRPr lang="ja-JP" altLang="en-US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②　パターンだけでなく不一致を生じた</a:t>
            </a:r>
          </a:p>
          <a:p>
            <a:r>
              <a:rPr lang="ja-JP" altLang="en-US" sz="2400" b="1" dirty="0">
                <a:latin typeface="+mn-ea"/>
              </a:rPr>
              <a:t>　　　　　テキスト文字も考慮してスキップの文字数を決定する。</a:t>
            </a:r>
          </a:p>
          <a:p>
            <a:endParaRPr lang="ja-JP" altLang="en-US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③　スキップの文字数は、</a:t>
            </a:r>
          </a:p>
          <a:p>
            <a:r>
              <a:rPr lang="ja-JP" altLang="en-US" sz="2400" b="1" dirty="0">
                <a:latin typeface="+mn-ea"/>
              </a:rPr>
              <a:t>　　　　　テキストの各要素Ｔ</a:t>
            </a:r>
            <a:r>
              <a:rPr lang="en-US" altLang="ja-JP" sz="2400" b="1" dirty="0">
                <a:latin typeface="+mn-ea"/>
              </a:rPr>
              <a:t>(</a:t>
            </a:r>
            <a:r>
              <a:rPr lang="ja-JP" altLang="en-US" sz="2400" b="1" dirty="0">
                <a:latin typeface="+mn-ea"/>
              </a:rPr>
              <a:t>ｉ</a:t>
            </a:r>
            <a:r>
              <a:rPr lang="en-US" altLang="ja-JP" sz="2400" b="1" dirty="0">
                <a:latin typeface="+mn-ea"/>
              </a:rPr>
              <a:t>)</a:t>
            </a:r>
            <a:r>
              <a:rPr lang="ja-JP" altLang="en-US" sz="2400" b="1" dirty="0">
                <a:latin typeface="+mn-ea"/>
              </a:rPr>
              <a:t>に対して、</a:t>
            </a:r>
          </a:p>
          <a:p>
            <a:r>
              <a:rPr lang="ja-JP" altLang="en-US" sz="2400" b="1" dirty="0">
                <a:latin typeface="+mn-ea"/>
              </a:rPr>
              <a:t>　　　　　　　　　　　　移動距離として、配列ｄ</a:t>
            </a:r>
            <a:r>
              <a:rPr lang="en-US" altLang="ja-JP" sz="2400" b="1" dirty="0">
                <a:latin typeface="+mn-ea"/>
              </a:rPr>
              <a:t>(</a:t>
            </a:r>
            <a:r>
              <a:rPr lang="ja-JP" altLang="en-US" sz="2400" b="1" dirty="0">
                <a:latin typeface="+mn-ea"/>
              </a:rPr>
              <a:t>Ｔ</a:t>
            </a:r>
            <a:r>
              <a:rPr lang="en-US" altLang="ja-JP" sz="2400" b="1" dirty="0">
                <a:latin typeface="+mn-ea"/>
              </a:rPr>
              <a:t>(</a:t>
            </a:r>
            <a:r>
              <a:rPr lang="ja-JP" altLang="en-US" sz="2400" b="1" dirty="0">
                <a:latin typeface="+mn-ea"/>
              </a:rPr>
              <a:t>ｉ</a:t>
            </a:r>
            <a:r>
              <a:rPr lang="en-US" altLang="ja-JP" sz="2400" b="1" dirty="0">
                <a:latin typeface="+mn-ea"/>
              </a:rPr>
              <a:t>))</a:t>
            </a:r>
            <a:r>
              <a:rPr lang="ja-JP" altLang="en-US" sz="2400" b="1" dirty="0">
                <a:latin typeface="+mn-ea"/>
              </a:rPr>
              <a:t>に設定する。</a:t>
            </a:r>
            <a:endParaRPr kumimoji="1" lang="ja-JP" altLang="en-US" sz="2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97119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02440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ボイヤ・ムーアの比較回数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7584" y="2996952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①　ボイヤ・ムーアの文字列探索における</a:t>
            </a:r>
          </a:p>
          <a:p>
            <a:r>
              <a:rPr lang="ja-JP" altLang="en-US" sz="2400" b="1" dirty="0"/>
              <a:t>　　　　　　　文字の比較回数の上限はＭ＋Ｎに比例する。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②　テキスト文字列の文字の種類が</a:t>
            </a:r>
          </a:p>
          <a:p>
            <a:r>
              <a:rPr lang="ja-JP" altLang="en-US" sz="2400" b="1" dirty="0"/>
              <a:t>　　　　　　パターンの長さに比べて十分多ければ、</a:t>
            </a:r>
          </a:p>
          <a:p>
            <a:r>
              <a:rPr lang="ja-JP" altLang="en-US" sz="2400" b="1" dirty="0"/>
              <a:t>　　　　　　　　　　　　　　　　　　比較回数はＮ／Ｍ回である。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③　平均的な比較回数はＮ／Ｍとなる。</a:t>
            </a:r>
          </a:p>
        </p:txBody>
      </p:sp>
    </p:spTree>
    <p:extLst>
      <p:ext uri="{BB962C8B-B14F-4D97-AF65-F5344CB8AC3E}">
        <p14:creationId xmlns:p14="http://schemas.microsoft.com/office/powerpoint/2010/main" val="3378473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E9142A9-4CFC-4F8A-92AD-D5CF8FC619CB}"/>
              </a:ext>
            </a:extLst>
          </p:cNvPr>
          <p:cNvSpPr txBox="1"/>
          <p:nvPr/>
        </p:nvSpPr>
        <p:spPr>
          <a:xfrm>
            <a:off x="1043608" y="2276872"/>
            <a:ext cx="72008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/>
              <a:t>④　パターンの中に現れる文字は、</a:t>
            </a:r>
          </a:p>
          <a:p>
            <a:r>
              <a:rPr lang="ja-JP" altLang="en-US" sz="2400" b="1" dirty="0"/>
              <a:t>　　　　　　アルファベットの一部にすぎないことが多い。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⑤　このような場合、比較が行われるごとに</a:t>
            </a:r>
          </a:p>
          <a:p>
            <a:r>
              <a:rPr lang="ja-JP" altLang="en-US" sz="2400" b="1" dirty="0"/>
              <a:t>　　　　　　　　　　　　　Ｍ文字スキップされるようになる。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⑥　このアルゴリズムは最悪の場合は線形となる。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95884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6125" y="548680"/>
            <a:ext cx="8229600" cy="930432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移動距離の計算要領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9592" y="2708920"/>
            <a:ext cx="763426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部分文字列の後方から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テキストとパターンを比較する場合、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❶　テキストの最初の比較文字が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パターンの比較の最後にある場合、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❷　パターンの中に存在しない場合、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❸　パターン長ｍだけ、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部分文字列の先頭位置を移動させる。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3487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B27C6EB-8A07-4118-A968-46999F1DF014}"/>
              </a:ext>
            </a:extLst>
          </p:cNvPr>
          <p:cNvSpPr txBox="1"/>
          <p:nvPr/>
        </p:nvSpPr>
        <p:spPr>
          <a:xfrm>
            <a:off x="1187624" y="1628800"/>
            <a:ext cx="7236804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テキストの最初の比較文字が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　　パターンの中にある場合、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❶　二つの文字の移動距離を求め、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❷　移動距離分だけ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部分文字列の先頭位置を移動する。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③　テキストの最初の比較文字が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パターンの中に複数個ある場合、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❶　最後尾の文字までの移動距離を使用する。</a:t>
            </a:r>
            <a:endParaRPr kumimoji="1"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4804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角丸四角形 36"/>
          <p:cNvSpPr/>
          <p:nvPr/>
        </p:nvSpPr>
        <p:spPr>
          <a:xfrm>
            <a:off x="755576" y="3075411"/>
            <a:ext cx="7632848" cy="2736304"/>
          </a:xfrm>
          <a:prstGeom prst="roundRect">
            <a:avLst/>
          </a:prstGeom>
          <a:solidFill>
            <a:schemeClr val="bg2"/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29039"/>
            <a:ext cx="8229600" cy="930432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移動距離計算例１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504949" y="3965924"/>
            <a:ext cx="1249363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テキスト文字列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443037" y="4694586"/>
            <a:ext cx="1249362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パターン文字列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57512" y="3867499"/>
            <a:ext cx="2886075" cy="376237"/>
          </a:xfrm>
          <a:prstGeom prst="rect">
            <a:avLst/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963862" y="4612036"/>
            <a:ext cx="1069975" cy="361950"/>
          </a:xfrm>
          <a:prstGeom prst="rect">
            <a:avLst/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319462" y="3861149"/>
            <a:ext cx="1587" cy="361950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3319462" y="4618386"/>
            <a:ext cx="1587" cy="347663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3667124" y="3861149"/>
            <a:ext cx="1588" cy="361950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035424" y="3861149"/>
            <a:ext cx="1588" cy="361950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4400549" y="3861149"/>
            <a:ext cx="1588" cy="361950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4765674" y="3861149"/>
            <a:ext cx="1588" cy="361950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5113337" y="3861149"/>
            <a:ext cx="1587" cy="361950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5467349" y="3861149"/>
            <a:ext cx="1588" cy="361950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3673474" y="4618386"/>
            <a:ext cx="1588" cy="347663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062287" y="4688236"/>
            <a:ext cx="163512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Ｌ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3416299" y="3965924"/>
            <a:ext cx="1651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Ｄ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778249" y="3965924"/>
            <a:ext cx="1651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Ｌ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132262" y="3965924"/>
            <a:ext cx="1651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Ｅ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494212" y="3965924"/>
            <a:ext cx="1651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Ａ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4854574" y="3965924"/>
            <a:ext cx="1651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Ｓ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5216524" y="3965924"/>
            <a:ext cx="1651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Ｕ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5578474" y="3965924"/>
            <a:ext cx="1651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Ｂ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3062287" y="3965924"/>
            <a:ext cx="163512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Ｌ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3428999" y="4688236"/>
            <a:ext cx="16510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Ｅ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3763962" y="4688236"/>
            <a:ext cx="16510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Ａ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7" name="AutoShape 26"/>
          <p:cNvSpPr>
            <a:spLocks noChangeArrowheads="1"/>
          </p:cNvSpPr>
          <p:nvPr/>
        </p:nvSpPr>
        <p:spPr bwMode="auto">
          <a:xfrm>
            <a:off x="3640137" y="3562699"/>
            <a:ext cx="436562" cy="222250"/>
          </a:xfrm>
          <a:prstGeom prst="downArrow">
            <a:avLst>
              <a:gd name="adj1" fmla="val 50000"/>
              <a:gd name="adj2" fmla="val 30000"/>
            </a:avLst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2074862" y="3562699"/>
            <a:ext cx="125095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最初の比較文字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4403724" y="4542186"/>
            <a:ext cx="28781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テキストの部分文字列の最初の比較文字Ｌとパターンの中のＬの距離２だけ部分文字列の先頭を移動する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887662" y="3811936"/>
            <a:ext cx="1231900" cy="493713"/>
          </a:xfrm>
          <a:prstGeom prst="rect">
            <a:avLst/>
          </a:prstGeom>
          <a:noFill/>
          <a:ln w="14400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3144837" y="4267549"/>
            <a:ext cx="752475" cy="292100"/>
            <a:chOff x="1129" y="501"/>
            <a:chExt cx="474" cy="184"/>
          </a:xfrm>
        </p:grpSpPr>
        <p:sp>
          <p:nvSpPr>
            <p:cNvPr id="32" name="Line 31"/>
            <p:cNvSpPr>
              <a:spLocks noChangeShapeType="1"/>
            </p:cNvSpPr>
            <p:nvPr/>
          </p:nvSpPr>
          <p:spPr bwMode="auto">
            <a:xfrm flipV="1">
              <a:off x="1129" y="503"/>
              <a:ext cx="474" cy="180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Freeform 32"/>
            <p:cNvSpPr>
              <a:spLocks noChangeArrowheads="1"/>
            </p:cNvSpPr>
            <p:nvPr/>
          </p:nvSpPr>
          <p:spPr bwMode="auto">
            <a:xfrm>
              <a:off x="1535" y="501"/>
              <a:ext cx="68" cy="49"/>
            </a:xfrm>
            <a:custGeom>
              <a:avLst/>
              <a:gdLst>
                <a:gd name="T0" fmla="*/ 5760 w 21600"/>
                <a:gd name="T1" fmla="*/ 21600 h 21600"/>
                <a:gd name="T2" fmla="*/ 21600 w 21600"/>
                <a:gd name="T3" fmla="*/ 1005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5760" y="21600"/>
                  </a:moveTo>
                  <a:lnTo>
                    <a:pt x="21600" y="1005"/>
                  </a:lnTo>
                  <a:lnTo>
                    <a:pt x="0" y="0"/>
                  </a:lnTo>
                </a:path>
              </a:pathLst>
            </a:cu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Freeform 33"/>
            <p:cNvSpPr>
              <a:spLocks noChangeArrowheads="1"/>
            </p:cNvSpPr>
            <p:nvPr/>
          </p:nvSpPr>
          <p:spPr bwMode="auto">
            <a:xfrm>
              <a:off x="1129" y="636"/>
              <a:ext cx="68" cy="49"/>
            </a:xfrm>
            <a:custGeom>
              <a:avLst/>
              <a:gdLst>
                <a:gd name="T0" fmla="*/ 15792 w 21600"/>
                <a:gd name="T1" fmla="*/ 0 h 21600"/>
                <a:gd name="T2" fmla="*/ 0 w 21600"/>
                <a:gd name="T3" fmla="*/ 20847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15792" y="0"/>
                  </a:moveTo>
                  <a:lnTo>
                    <a:pt x="0" y="20847"/>
                  </a:lnTo>
                  <a:lnTo>
                    <a:pt x="21600" y="21600"/>
                  </a:lnTo>
                </a:path>
              </a:pathLst>
            </a:cu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5" name="AutoShape 34"/>
          <p:cNvSpPr>
            <a:spLocks noChangeArrowheads="1"/>
          </p:cNvSpPr>
          <p:nvPr/>
        </p:nvSpPr>
        <p:spPr bwMode="auto">
          <a:xfrm>
            <a:off x="4300537" y="4465986"/>
            <a:ext cx="3098800" cy="812800"/>
          </a:xfrm>
          <a:prstGeom prst="wedgeRoundRectCallout">
            <a:avLst>
              <a:gd name="adj1" fmla="val -71551"/>
              <a:gd name="adj2" fmla="val -52542"/>
              <a:gd name="adj3" fmla="val 16667"/>
            </a:avLst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7296149" y="5118449"/>
            <a:ext cx="1651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　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9B2D100-6042-4C53-8699-02DB86BEC134}"/>
              </a:ext>
            </a:extLst>
          </p:cNvPr>
          <p:cNvSpPr txBox="1"/>
          <p:nvPr/>
        </p:nvSpPr>
        <p:spPr>
          <a:xfrm>
            <a:off x="446432" y="2084884"/>
            <a:ext cx="3850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①　移動距離計算例１の図</a:t>
            </a:r>
          </a:p>
        </p:txBody>
      </p:sp>
    </p:spTree>
    <p:extLst>
      <p:ext uri="{BB962C8B-B14F-4D97-AF65-F5344CB8AC3E}">
        <p14:creationId xmlns:p14="http://schemas.microsoft.com/office/powerpoint/2010/main" val="3787006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5C71361-926C-470F-B2AF-CEB907C70F50}"/>
              </a:ext>
            </a:extLst>
          </p:cNvPr>
          <p:cNvSpPr txBox="1"/>
          <p:nvPr/>
        </p:nvSpPr>
        <p:spPr>
          <a:xfrm>
            <a:off x="1043608" y="2060848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②　移動距離計算例１の説明</a:t>
            </a:r>
            <a:endParaRPr kumimoji="1" lang="en-US" altLang="ja-JP" sz="2400" b="1" dirty="0"/>
          </a:p>
          <a:p>
            <a:endParaRPr lang="en-US" altLang="ja-JP" sz="2400" b="1" dirty="0"/>
          </a:p>
          <a:p>
            <a:r>
              <a:rPr kumimoji="1" lang="ja-JP" altLang="en-US" sz="2400" b="1" dirty="0"/>
              <a:t>　　　❶　テキストの部分文字列ＬＤＬと</a:t>
            </a:r>
          </a:p>
          <a:p>
            <a:r>
              <a:rPr kumimoji="1" lang="ja-JP" altLang="en-US" sz="2400" b="1" dirty="0"/>
              <a:t>　　　　　　　　パターン文字列ＬＥＡを後方から比較する。</a:t>
            </a:r>
          </a:p>
          <a:p>
            <a:r>
              <a:rPr kumimoji="1" lang="ja-JP" altLang="en-US" sz="2400" b="1" dirty="0"/>
              <a:t>　　　❷　最初の比較文字Ｌは、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　　　　　　　　　　パターンの先頭のＬと一致する。</a:t>
            </a:r>
          </a:p>
          <a:p>
            <a:r>
              <a:rPr kumimoji="1" lang="ja-JP" altLang="en-US" sz="2400" b="1" dirty="0"/>
              <a:t>　　　❸　計算要領の②に相当する。　　　</a:t>
            </a:r>
          </a:p>
          <a:p>
            <a:r>
              <a:rPr kumimoji="1" lang="ja-JP" altLang="en-US" sz="2400" b="1" dirty="0"/>
              <a:t>　　　❹　パターン文字列の移動距離は２となる。</a:t>
            </a:r>
          </a:p>
          <a:p>
            <a:r>
              <a:rPr kumimoji="1" lang="ja-JP" altLang="en-US" sz="2400" b="1" dirty="0"/>
              <a:t>　　　❺　次の部分文字列はＬＥＡとなる。一致する。</a:t>
            </a:r>
          </a:p>
        </p:txBody>
      </p:sp>
    </p:spTree>
    <p:extLst>
      <p:ext uri="{BB962C8B-B14F-4D97-AF65-F5344CB8AC3E}">
        <p14:creationId xmlns:p14="http://schemas.microsoft.com/office/powerpoint/2010/main" val="1922125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角丸四角形 5133"/>
          <p:cNvSpPr/>
          <p:nvPr/>
        </p:nvSpPr>
        <p:spPr>
          <a:xfrm>
            <a:off x="755576" y="3212976"/>
            <a:ext cx="7632848" cy="23762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6724" y="620688"/>
            <a:ext cx="8229600" cy="792088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移動距離計算例２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98028" y="3957974"/>
            <a:ext cx="1249363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テキスト文字列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36116" y="4686637"/>
            <a:ext cx="1249362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パターン文字列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950591" y="3859549"/>
            <a:ext cx="2886075" cy="376238"/>
          </a:xfrm>
          <a:prstGeom prst="rect">
            <a:avLst/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956941" y="4604087"/>
            <a:ext cx="1069975" cy="361950"/>
          </a:xfrm>
          <a:prstGeom prst="rect">
            <a:avLst/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3312541" y="3853199"/>
            <a:ext cx="1587" cy="361950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3312541" y="4610437"/>
            <a:ext cx="1587" cy="347662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3660203" y="3853199"/>
            <a:ext cx="1588" cy="361950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4028503" y="3853199"/>
            <a:ext cx="1588" cy="361950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4393628" y="3853199"/>
            <a:ext cx="1588" cy="361950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4758753" y="3853199"/>
            <a:ext cx="1588" cy="361950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106416" y="3853199"/>
            <a:ext cx="1587" cy="361950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5460428" y="3853199"/>
            <a:ext cx="1588" cy="361950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666553" y="4610437"/>
            <a:ext cx="1588" cy="347662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055366" y="4680287"/>
            <a:ext cx="163512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Ｌ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3409378" y="3957974"/>
            <a:ext cx="16510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Ｄ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771328" y="3957974"/>
            <a:ext cx="16510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Ｌ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4125341" y="3957974"/>
            <a:ext cx="16510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Ｅ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4487291" y="3957974"/>
            <a:ext cx="16510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Ａ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4847653" y="3957974"/>
            <a:ext cx="16510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Ｓ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5209603" y="3957974"/>
            <a:ext cx="16510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Ｕ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5571553" y="3957974"/>
            <a:ext cx="16510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Ｂ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3055366" y="3957974"/>
            <a:ext cx="163512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Ｌ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3422078" y="4680287"/>
            <a:ext cx="1651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Ｅ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3757041" y="4680287"/>
            <a:ext cx="1651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Ａ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7" name="AutoShape 27"/>
          <p:cNvSpPr>
            <a:spLocks noChangeArrowheads="1"/>
          </p:cNvSpPr>
          <p:nvPr/>
        </p:nvSpPr>
        <p:spPr bwMode="auto">
          <a:xfrm>
            <a:off x="4358703" y="3554749"/>
            <a:ext cx="438150" cy="222250"/>
          </a:xfrm>
          <a:prstGeom prst="downArrow">
            <a:avLst>
              <a:gd name="adj1" fmla="val 50000"/>
              <a:gd name="adj2" fmla="val 30000"/>
            </a:avLst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2936303" y="3534112"/>
            <a:ext cx="125095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最初の比較文字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7289228" y="5112087"/>
            <a:ext cx="1651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　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3596703" y="3803987"/>
            <a:ext cx="1230313" cy="487362"/>
          </a:xfrm>
          <a:prstGeom prst="rect">
            <a:avLst/>
          </a:prstGeom>
          <a:noFill/>
          <a:ln w="14400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31" name="Group 31"/>
          <p:cNvGrpSpPr>
            <a:grpSpLocks/>
          </p:cNvGrpSpPr>
          <p:nvPr/>
        </p:nvGrpSpPr>
        <p:grpSpPr bwMode="auto">
          <a:xfrm>
            <a:off x="3847528" y="4270712"/>
            <a:ext cx="715963" cy="298450"/>
            <a:chOff x="1576" y="521"/>
            <a:chExt cx="451" cy="188"/>
          </a:xfrm>
        </p:grpSpPr>
        <p:sp>
          <p:nvSpPr>
            <p:cNvPr id="5120" name="Line 32"/>
            <p:cNvSpPr>
              <a:spLocks noChangeShapeType="1"/>
            </p:cNvSpPr>
            <p:nvPr/>
          </p:nvSpPr>
          <p:spPr bwMode="auto">
            <a:xfrm flipV="1">
              <a:off x="1576" y="521"/>
              <a:ext cx="451" cy="188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21" name="Freeform 33"/>
            <p:cNvSpPr>
              <a:spLocks noChangeArrowheads="1"/>
            </p:cNvSpPr>
            <p:nvPr/>
          </p:nvSpPr>
          <p:spPr bwMode="auto">
            <a:xfrm>
              <a:off x="1576" y="660"/>
              <a:ext cx="68" cy="49"/>
            </a:xfrm>
            <a:custGeom>
              <a:avLst/>
              <a:gdLst>
                <a:gd name="T0" fmla="*/ 15247 w 21600"/>
                <a:gd name="T1" fmla="*/ 0 h 21600"/>
                <a:gd name="T2" fmla="*/ 0 w 21600"/>
                <a:gd name="T3" fmla="*/ 21600 h 21600"/>
                <a:gd name="T4" fmla="*/ 21600 w 21600"/>
                <a:gd name="T5" fmla="*/ 2134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15247" y="0"/>
                  </a:moveTo>
                  <a:lnTo>
                    <a:pt x="0" y="21600"/>
                  </a:lnTo>
                  <a:lnTo>
                    <a:pt x="21600" y="21349"/>
                  </a:lnTo>
                </a:path>
              </a:pathLst>
            </a:cu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23" name="Freeform 34"/>
            <p:cNvSpPr>
              <a:spLocks noChangeArrowheads="1"/>
            </p:cNvSpPr>
            <p:nvPr/>
          </p:nvSpPr>
          <p:spPr bwMode="auto">
            <a:xfrm>
              <a:off x="1959" y="521"/>
              <a:ext cx="68" cy="48"/>
            </a:xfrm>
            <a:custGeom>
              <a:avLst/>
              <a:gdLst>
                <a:gd name="T0" fmla="*/ 6300 w 21600"/>
                <a:gd name="T1" fmla="*/ 21600 h 21600"/>
                <a:gd name="T2" fmla="*/ 21600 w 21600"/>
                <a:gd name="T3" fmla="*/ 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6300" y="21600"/>
                  </a:move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124" name="Group 35"/>
          <p:cNvGrpSpPr>
            <a:grpSpLocks/>
          </p:cNvGrpSpPr>
          <p:nvPr/>
        </p:nvGrpSpPr>
        <p:grpSpPr bwMode="auto">
          <a:xfrm>
            <a:off x="3496691" y="4270712"/>
            <a:ext cx="715962" cy="298450"/>
            <a:chOff x="1355" y="521"/>
            <a:chExt cx="451" cy="188"/>
          </a:xfrm>
        </p:grpSpPr>
        <p:sp>
          <p:nvSpPr>
            <p:cNvPr id="5125" name="Line 36"/>
            <p:cNvSpPr>
              <a:spLocks noChangeShapeType="1"/>
            </p:cNvSpPr>
            <p:nvPr/>
          </p:nvSpPr>
          <p:spPr bwMode="auto">
            <a:xfrm flipV="1">
              <a:off x="1355" y="521"/>
              <a:ext cx="451" cy="188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26" name="Freeform 37"/>
            <p:cNvSpPr>
              <a:spLocks noChangeArrowheads="1"/>
            </p:cNvSpPr>
            <p:nvPr/>
          </p:nvSpPr>
          <p:spPr bwMode="auto">
            <a:xfrm>
              <a:off x="1355" y="660"/>
              <a:ext cx="67" cy="49"/>
            </a:xfrm>
            <a:custGeom>
              <a:avLst/>
              <a:gdLst>
                <a:gd name="T0" fmla="*/ 15247 w 21600"/>
                <a:gd name="T1" fmla="*/ 0 h 21600"/>
                <a:gd name="T2" fmla="*/ 0 w 21600"/>
                <a:gd name="T3" fmla="*/ 21600 h 21600"/>
                <a:gd name="T4" fmla="*/ 21600 w 21600"/>
                <a:gd name="T5" fmla="*/ 2134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15247" y="0"/>
                  </a:moveTo>
                  <a:lnTo>
                    <a:pt x="0" y="21600"/>
                  </a:lnTo>
                  <a:lnTo>
                    <a:pt x="21600" y="21349"/>
                  </a:lnTo>
                </a:path>
              </a:pathLst>
            </a:cu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27" name="Freeform 38"/>
            <p:cNvSpPr>
              <a:spLocks noChangeArrowheads="1"/>
            </p:cNvSpPr>
            <p:nvPr/>
          </p:nvSpPr>
          <p:spPr bwMode="auto">
            <a:xfrm>
              <a:off x="1738" y="521"/>
              <a:ext cx="68" cy="48"/>
            </a:xfrm>
            <a:custGeom>
              <a:avLst/>
              <a:gdLst>
                <a:gd name="T0" fmla="*/ 6300 w 21600"/>
                <a:gd name="T1" fmla="*/ 21600 h 21600"/>
                <a:gd name="T2" fmla="*/ 21600 w 21600"/>
                <a:gd name="T3" fmla="*/ 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6300" y="21600"/>
                  </a:move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128" name="Group 39"/>
          <p:cNvGrpSpPr>
            <a:grpSpLocks/>
          </p:cNvGrpSpPr>
          <p:nvPr/>
        </p:nvGrpSpPr>
        <p:grpSpPr bwMode="auto">
          <a:xfrm>
            <a:off x="3131566" y="4270712"/>
            <a:ext cx="715962" cy="298450"/>
            <a:chOff x="1125" y="521"/>
            <a:chExt cx="451" cy="188"/>
          </a:xfrm>
        </p:grpSpPr>
        <p:sp>
          <p:nvSpPr>
            <p:cNvPr id="5129" name="Line 40"/>
            <p:cNvSpPr>
              <a:spLocks noChangeShapeType="1"/>
            </p:cNvSpPr>
            <p:nvPr/>
          </p:nvSpPr>
          <p:spPr bwMode="auto">
            <a:xfrm flipV="1">
              <a:off x="1125" y="521"/>
              <a:ext cx="451" cy="188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30" name="Freeform 41"/>
            <p:cNvSpPr>
              <a:spLocks noChangeArrowheads="1"/>
            </p:cNvSpPr>
            <p:nvPr/>
          </p:nvSpPr>
          <p:spPr bwMode="auto">
            <a:xfrm>
              <a:off x="1125" y="660"/>
              <a:ext cx="67" cy="49"/>
            </a:xfrm>
            <a:custGeom>
              <a:avLst/>
              <a:gdLst>
                <a:gd name="T0" fmla="*/ 15247 w 21600"/>
                <a:gd name="T1" fmla="*/ 0 h 21600"/>
                <a:gd name="T2" fmla="*/ 0 w 21600"/>
                <a:gd name="T3" fmla="*/ 21600 h 21600"/>
                <a:gd name="T4" fmla="*/ 21600 w 21600"/>
                <a:gd name="T5" fmla="*/ 2134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15247" y="0"/>
                  </a:moveTo>
                  <a:lnTo>
                    <a:pt x="0" y="21600"/>
                  </a:lnTo>
                  <a:lnTo>
                    <a:pt x="21600" y="21349"/>
                  </a:lnTo>
                </a:path>
              </a:pathLst>
            </a:cu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31" name="Freeform 42"/>
            <p:cNvSpPr>
              <a:spLocks noChangeArrowheads="1"/>
            </p:cNvSpPr>
            <p:nvPr/>
          </p:nvSpPr>
          <p:spPr bwMode="auto">
            <a:xfrm>
              <a:off x="1508" y="521"/>
              <a:ext cx="68" cy="48"/>
            </a:xfrm>
            <a:custGeom>
              <a:avLst/>
              <a:gdLst>
                <a:gd name="T0" fmla="*/ 6300 w 21600"/>
                <a:gd name="T1" fmla="*/ 21600 h 21600"/>
                <a:gd name="T2" fmla="*/ 21600 w 21600"/>
                <a:gd name="T3" fmla="*/ 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6300" y="21600"/>
                  </a:move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5132" name="Text Box 43"/>
          <p:cNvSpPr txBox="1">
            <a:spLocks noChangeArrowheads="1"/>
          </p:cNvSpPr>
          <p:nvPr/>
        </p:nvSpPr>
        <p:spPr bwMode="auto">
          <a:xfrm>
            <a:off x="4592066" y="4486612"/>
            <a:ext cx="2697162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テキストの部分文字列の後方からパターンの対応する要素を比較しすべてが一致すれば探索成功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133" name="AutoShape 44"/>
          <p:cNvSpPr>
            <a:spLocks noChangeArrowheads="1"/>
          </p:cNvSpPr>
          <p:nvPr/>
        </p:nvSpPr>
        <p:spPr bwMode="auto">
          <a:xfrm>
            <a:off x="4473003" y="4443749"/>
            <a:ext cx="2941638" cy="758825"/>
          </a:xfrm>
          <a:prstGeom prst="wedgeRoundRectCallout">
            <a:avLst>
              <a:gd name="adj1" fmla="val -62056"/>
              <a:gd name="adj2" fmla="val -43588"/>
              <a:gd name="adj3" fmla="val 16667"/>
            </a:avLst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191A0EE-4F1B-44D4-8506-724CA03DC41F}"/>
              </a:ext>
            </a:extLst>
          </p:cNvPr>
          <p:cNvSpPr txBox="1"/>
          <p:nvPr/>
        </p:nvSpPr>
        <p:spPr>
          <a:xfrm>
            <a:off x="466724" y="2132856"/>
            <a:ext cx="3745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①　移動距離計算例２の図</a:t>
            </a:r>
          </a:p>
        </p:txBody>
      </p:sp>
    </p:spTree>
    <p:extLst>
      <p:ext uri="{BB962C8B-B14F-4D97-AF65-F5344CB8AC3E}">
        <p14:creationId xmlns:p14="http://schemas.microsoft.com/office/powerpoint/2010/main" val="357335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9F2A74C-D169-4FCE-8967-143D855D2D6E}"/>
              </a:ext>
            </a:extLst>
          </p:cNvPr>
          <p:cNvSpPr txBox="1"/>
          <p:nvPr/>
        </p:nvSpPr>
        <p:spPr>
          <a:xfrm>
            <a:off x="863588" y="1988840"/>
            <a:ext cx="741682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 b="1" dirty="0"/>
              <a:t>②　移動距離計算例２の説明</a:t>
            </a:r>
          </a:p>
          <a:p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❶　</a:t>
            </a:r>
            <a:r>
              <a:rPr lang="ja-JP" altLang="en-US" sz="2400" b="1" dirty="0"/>
              <a:t>次のテキストの部分文字列はＥＡＳである。</a:t>
            </a:r>
          </a:p>
          <a:p>
            <a:r>
              <a:rPr lang="ja-JP" altLang="en-US" sz="2400" b="1" dirty="0"/>
              <a:t>　　　❷　テキストの最初の比較文字はＳとなる。</a:t>
            </a:r>
          </a:p>
          <a:p>
            <a:r>
              <a:rPr lang="ja-JP" altLang="en-US" sz="2400" b="1" dirty="0"/>
              <a:t>　　　❸　Ｓはパターンの中に存在しないため、</a:t>
            </a:r>
          </a:p>
          <a:p>
            <a:r>
              <a:rPr lang="ja-JP" altLang="en-US" sz="2400" b="1" dirty="0"/>
              <a:t>　　　❹　部分文字列の先頭位置は３要素分移動し、</a:t>
            </a:r>
          </a:p>
          <a:p>
            <a:r>
              <a:rPr lang="ja-JP" altLang="en-US" sz="2400" b="1" dirty="0"/>
              <a:t>　　　❺　テキスト文字列の範囲外となる。</a:t>
            </a:r>
          </a:p>
          <a:p>
            <a:r>
              <a:rPr lang="ja-JP" altLang="en-US" sz="2400" b="1" dirty="0"/>
              <a:t>　　　❻　この場合の移動距離は３となる。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33413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64096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文字列探索の要領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1072" y="2708920"/>
            <a:ext cx="79825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+mn-ea"/>
              </a:rPr>
              <a:t>①　テキスト文字列の</a:t>
            </a:r>
          </a:p>
          <a:p>
            <a:r>
              <a:rPr lang="ja-JP" altLang="en-US" sz="2400" b="1" dirty="0">
                <a:latin typeface="+mn-ea"/>
              </a:rPr>
              <a:t>　　　　　　　最初の比較文字は先頭からＭ番目とする。</a:t>
            </a:r>
          </a:p>
          <a:p>
            <a:endParaRPr lang="en-US" altLang="ja-JP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②　パターン文字列の最初の比較文字は</a:t>
            </a:r>
          </a:p>
          <a:p>
            <a:r>
              <a:rPr lang="ja-JP" altLang="en-US" sz="2400" b="1" dirty="0">
                <a:latin typeface="+mn-ea"/>
              </a:rPr>
              <a:t>　　　　　　　最後のＭ番目の文字からはじめる。</a:t>
            </a:r>
          </a:p>
          <a:p>
            <a:endParaRPr lang="en-US" altLang="ja-JP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③　テキストの部分文字列の要素と</a:t>
            </a:r>
          </a:p>
          <a:p>
            <a:r>
              <a:rPr lang="ja-JP" altLang="en-US" sz="2400" b="1" dirty="0">
                <a:latin typeface="+mn-ea"/>
              </a:rPr>
              <a:t>　　　　　　　パターン文字列の要素とが一致する間、</a:t>
            </a:r>
          </a:p>
          <a:p>
            <a:r>
              <a:rPr lang="ja-JP" altLang="en-US" sz="2400" b="1" dirty="0">
                <a:latin typeface="+mn-ea"/>
              </a:rPr>
              <a:t>　　　　　　　ｉおよびｊのディクリメントを行い比較対象を変える。</a:t>
            </a:r>
          </a:p>
        </p:txBody>
      </p:sp>
    </p:spTree>
    <p:extLst>
      <p:ext uri="{BB962C8B-B14F-4D97-AF65-F5344CB8AC3E}">
        <p14:creationId xmlns:p14="http://schemas.microsoft.com/office/powerpoint/2010/main" val="276695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0432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力任せの探索法とは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2573" y="1772816"/>
            <a:ext cx="801885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力任せの探索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❶　テキスト文字列の中に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❷　パターン文字列と同じ長さの部分文字列をつくり、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❸　パターン文字列の対応する文字と順次比較し、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❹　全文字が一致すれば探索成功である。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❺　比較途中で不一致になると、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　　　配列の次の要素に移動して、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❻　新しい部分文字列を作りパターン文字列と比較する。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テキスト文字列のすべての要素と比較して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不一致ならば探索不成功となる。</a:t>
            </a:r>
            <a:endParaRPr kumimoji="1"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0664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7584" y="1484784"/>
            <a:ext cx="77768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+mn-ea"/>
              </a:rPr>
              <a:t>④　Ｔ</a:t>
            </a:r>
            <a:r>
              <a:rPr lang="en-US" altLang="ja-JP" sz="2400" b="1" dirty="0">
                <a:latin typeface="+mn-ea"/>
              </a:rPr>
              <a:t>(</a:t>
            </a:r>
            <a:r>
              <a:rPr lang="ja-JP" altLang="en-US" sz="2400" b="1" dirty="0">
                <a:latin typeface="+mn-ea"/>
              </a:rPr>
              <a:t>ｉ</a:t>
            </a:r>
            <a:r>
              <a:rPr lang="en-US" altLang="ja-JP" sz="2400" b="1" dirty="0">
                <a:latin typeface="+mn-ea"/>
              </a:rPr>
              <a:t>)≠</a:t>
            </a:r>
            <a:r>
              <a:rPr lang="ja-JP" altLang="en-US" sz="2400" b="1" dirty="0">
                <a:latin typeface="+mn-ea"/>
              </a:rPr>
              <a:t>Ｐ</a:t>
            </a:r>
            <a:r>
              <a:rPr lang="en-US" altLang="ja-JP" sz="2400" b="1" dirty="0">
                <a:latin typeface="+mn-ea"/>
              </a:rPr>
              <a:t>(</a:t>
            </a:r>
            <a:r>
              <a:rPr lang="ja-JP" altLang="en-US" sz="2400" b="1" dirty="0">
                <a:latin typeface="+mn-ea"/>
              </a:rPr>
              <a:t>ｊ</a:t>
            </a:r>
            <a:r>
              <a:rPr lang="en-US" altLang="ja-JP" sz="2400" b="1" dirty="0">
                <a:latin typeface="+mn-ea"/>
              </a:rPr>
              <a:t>)</a:t>
            </a:r>
            <a:r>
              <a:rPr lang="ja-JP" altLang="en-US" sz="2400" b="1" dirty="0">
                <a:latin typeface="+mn-ea"/>
              </a:rPr>
              <a:t>となると、</a:t>
            </a:r>
          </a:p>
          <a:p>
            <a:r>
              <a:rPr lang="ja-JP" altLang="en-US" sz="2400" b="1" dirty="0">
                <a:latin typeface="+mn-ea"/>
              </a:rPr>
              <a:t>　　　　　　　照合を中断して、照合ループから脱出する。</a:t>
            </a:r>
          </a:p>
          <a:p>
            <a:endParaRPr lang="ja-JP" altLang="en-US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⑤　照合ループを脱出後、</a:t>
            </a:r>
          </a:p>
          <a:p>
            <a:r>
              <a:rPr lang="ja-JP" altLang="en-US" sz="2400" b="1" dirty="0">
                <a:latin typeface="+mn-ea"/>
              </a:rPr>
              <a:t>　　　　　　　テキストの文字列の位置を</a:t>
            </a:r>
          </a:p>
          <a:p>
            <a:r>
              <a:rPr lang="ja-JP" altLang="en-US" sz="2400" b="1" dirty="0">
                <a:latin typeface="+mn-ea"/>
              </a:rPr>
              <a:t>　　　　　　　　　　　　　　　　　　　最初のＭの位置に戻す。</a:t>
            </a:r>
            <a:endParaRPr lang="en-US" altLang="ja-JP" sz="2400" b="1" dirty="0">
              <a:latin typeface="+mn-ea"/>
            </a:endParaRPr>
          </a:p>
          <a:p>
            <a:endParaRPr lang="ja-JP" altLang="en-US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⑥　照合開始時のテキストの</a:t>
            </a:r>
          </a:p>
          <a:p>
            <a:r>
              <a:rPr lang="ja-JP" altLang="en-US" sz="2400" b="1" dirty="0">
                <a:latin typeface="+mn-ea"/>
              </a:rPr>
              <a:t>　　　　　　　文字列の要素Ｔ</a:t>
            </a:r>
            <a:r>
              <a:rPr lang="en-US" altLang="ja-JP" sz="2400" b="1" dirty="0">
                <a:latin typeface="+mn-ea"/>
              </a:rPr>
              <a:t>(</a:t>
            </a:r>
            <a:r>
              <a:rPr lang="ja-JP" altLang="en-US" sz="2400" b="1" dirty="0">
                <a:latin typeface="+mn-ea"/>
              </a:rPr>
              <a:t>ｉ</a:t>
            </a:r>
            <a:r>
              <a:rPr lang="en-US" altLang="ja-JP" sz="2400" b="1" dirty="0">
                <a:latin typeface="+mn-ea"/>
              </a:rPr>
              <a:t>)</a:t>
            </a:r>
            <a:r>
              <a:rPr lang="ja-JP" altLang="en-US" sz="2400" b="1" dirty="0">
                <a:latin typeface="+mn-ea"/>
              </a:rPr>
              <a:t>に対する移動距離を求める。</a:t>
            </a:r>
          </a:p>
          <a:p>
            <a:endParaRPr lang="ja-JP" altLang="en-US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⑦　次の照合の開始点をｉ＋ｄ</a:t>
            </a:r>
            <a:r>
              <a:rPr lang="en-US" altLang="ja-JP" sz="2400" b="1" dirty="0">
                <a:latin typeface="+mn-ea"/>
              </a:rPr>
              <a:t>(</a:t>
            </a:r>
            <a:r>
              <a:rPr lang="ja-JP" altLang="en-US" sz="2400" b="1" dirty="0">
                <a:latin typeface="+mn-ea"/>
              </a:rPr>
              <a:t>Ｔ</a:t>
            </a:r>
            <a:r>
              <a:rPr lang="en-US" altLang="ja-JP" sz="2400" b="1" dirty="0">
                <a:latin typeface="+mn-ea"/>
              </a:rPr>
              <a:t>(</a:t>
            </a:r>
            <a:r>
              <a:rPr lang="ja-JP" altLang="en-US" sz="2400" b="1" dirty="0">
                <a:latin typeface="+mn-ea"/>
              </a:rPr>
              <a:t>ｉ</a:t>
            </a:r>
            <a:r>
              <a:rPr lang="en-US" altLang="ja-JP" sz="2400" b="1" dirty="0">
                <a:latin typeface="+mn-ea"/>
              </a:rPr>
              <a:t>))</a:t>
            </a:r>
            <a:r>
              <a:rPr lang="ja-JP" altLang="en-US" sz="2400" b="1" dirty="0">
                <a:latin typeface="+mn-ea"/>
              </a:rPr>
              <a:t>を求める。</a:t>
            </a:r>
            <a:endParaRPr lang="en-US" altLang="ja-JP" sz="2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453920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11560" y="1268760"/>
            <a:ext cx="77048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+mn-ea"/>
              </a:rPr>
              <a:t>⑧　照合を繰り返し、ｊ≦０となると、</a:t>
            </a:r>
          </a:p>
          <a:p>
            <a:endParaRPr lang="ja-JP" altLang="en-US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　　　❶　照合ループから脱出し、１→</a:t>
            </a:r>
            <a:r>
              <a:rPr lang="en-US" altLang="ja-JP" sz="2400" b="1" dirty="0">
                <a:latin typeface="+mn-ea"/>
              </a:rPr>
              <a:t>found</a:t>
            </a:r>
            <a:r>
              <a:rPr lang="ja-JP" altLang="en-US" sz="2400" b="1" dirty="0">
                <a:latin typeface="+mn-ea"/>
              </a:rPr>
              <a:t>として、</a:t>
            </a:r>
          </a:p>
          <a:p>
            <a:r>
              <a:rPr lang="ja-JP" altLang="en-US" sz="2400" b="1" dirty="0">
                <a:latin typeface="+mn-ea"/>
              </a:rPr>
              <a:t>　　　❷　更にｉ＋１→ｉを求めて、</a:t>
            </a:r>
          </a:p>
          <a:p>
            <a:r>
              <a:rPr lang="ja-JP" altLang="en-US" sz="2400" b="1" dirty="0">
                <a:latin typeface="+mn-ea"/>
              </a:rPr>
              <a:t>　　　❸　パターン文字列と一致する</a:t>
            </a:r>
          </a:p>
          <a:p>
            <a:r>
              <a:rPr lang="ja-JP" altLang="en-US" sz="2400" b="1" dirty="0">
                <a:latin typeface="+mn-ea"/>
              </a:rPr>
              <a:t>　　　　　　　　　　　　　　テキスト上の位置を決め、</a:t>
            </a:r>
          </a:p>
          <a:p>
            <a:r>
              <a:rPr lang="ja-JP" altLang="en-US" sz="2400" b="1" dirty="0">
                <a:latin typeface="+mn-ea"/>
              </a:rPr>
              <a:t>　　　❹　処理を終了する</a:t>
            </a:r>
            <a:endParaRPr lang="en-US" altLang="ja-JP" sz="2400" b="1" dirty="0">
              <a:latin typeface="+mn-ea"/>
            </a:endParaRPr>
          </a:p>
          <a:p>
            <a:endParaRPr lang="ja-JP" altLang="en-US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⑨　⑦で新しく求めた開始点を起点として、</a:t>
            </a:r>
          </a:p>
          <a:p>
            <a:r>
              <a:rPr lang="ja-JP" altLang="en-US" sz="2400" b="1" dirty="0">
                <a:latin typeface="+mn-ea"/>
              </a:rPr>
              <a:t>　　　　　　　　　　　　　　③～⑧の操作を繰り返す。</a:t>
            </a:r>
            <a:endParaRPr lang="en-US" altLang="ja-JP" sz="2400" b="1" dirty="0">
              <a:latin typeface="+mn-ea"/>
            </a:endParaRPr>
          </a:p>
          <a:p>
            <a:endParaRPr lang="ja-JP" altLang="en-US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⑩　③～⑨の操作を繰り返して、</a:t>
            </a:r>
          </a:p>
          <a:p>
            <a:r>
              <a:rPr lang="ja-JP" altLang="en-US" sz="2400" b="1" dirty="0">
                <a:latin typeface="+mn-ea"/>
              </a:rPr>
              <a:t>　　　　　　　　ｉ＞Ｎとなると、照合不成立で処理を終了する。</a:t>
            </a:r>
          </a:p>
        </p:txBody>
      </p:sp>
    </p:spTree>
    <p:extLst>
      <p:ext uri="{BB962C8B-B14F-4D97-AF65-F5344CB8AC3E}">
        <p14:creationId xmlns:p14="http://schemas.microsoft.com/office/powerpoint/2010/main" val="38453274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7A7C37C2-7B05-4B25-84D1-FE41F9D8937A}"/>
              </a:ext>
            </a:extLst>
          </p:cNvPr>
          <p:cNvSpPr/>
          <p:nvPr/>
        </p:nvSpPr>
        <p:spPr>
          <a:xfrm>
            <a:off x="1619672" y="2708920"/>
            <a:ext cx="5760640" cy="3371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204" y="592825"/>
            <a:ext cx="8229600" cy="858424"/>
          </a:xfrm>
        </p:spPr>
        <p:txBody>
          <a:bodyPr>
            <a:normAutofit/>
          </a:bodyPr>
          <a:lstStyle/>
          <a:p>
            <a:r>
              <a:rPr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パターン長５</a:t>
            </a:r>
            <a:r>
              <a:rPr lang="en-US" altLang="ja-JP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(</a:t>
            </a:r>
            <a:r>
              <a:rPr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ＳＴＩＮＧ</a:t>
            </a:r>
            <a:r>
              <a:rPr lang="en-US" altLang="ja-JP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)</a:t>
            </a:r>
            <a:r>
              <a:rPr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の場合の具体例</a:t>
            </a:r>
            <a:endParaRPr kumimoji="1" lang="ja-JP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26D0CECF-B55E-4B30-84F3-32F6A9EF5E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2780928"/>
            <a:ext cx="4783344" cy="329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481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7079" y="588744"/>
            <a:ext cx="8229600" cy="864096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パターンＳＴＩＮＧの操作要領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0222" y="2852936"/>
            <a:ext cx="76233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①　まず、最初に</a:t>
            </a:r>
          </a:p>
          <a:p>
            <a:r>
              <a:rPr lang="ja-JP" altLang="en-US" sz="2400" b="1" dirty="0"/>
              <a:t>　　　　　　テキストの左端の５文字と</a:t>
            </a:r>
          </a:p>
          <a:p>
            <a:r>
              <a:rPr lang="ja-JP" altLang="en-US" sz="2400" b="1" dirty="0"/>
              <a:t>　　　　　　　　　　　　　　　パターンの５文字を比較する。</a:t>
            </a:r>
          </a:p>
          <a:p>
            <a:endParaRPr lang="ja-JP" altLang="en-US" sz="2400" b="1" dirty="0"/>
          </a:p>
        </p:txBody>
      </p:sp>
      <p:graphicFrame>
        <p:nvGraphicFramePr>
          <p:cNvPr id="4" name="オブジェクト 3">
            <a:extLst>
              <a:ext uri="{FF2B5EF4-FFF2-40B4-BE49-F238E27FC236}">
                <a16:creationId xmlns:a16="http://schemas.microsoft.com/office/drawing/2014/main" id="{42245B2F-7994-42E3-B0FA-97D9CB3C94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348425"/>
              </p:ext>
            </p:extLst>
          </p:nvPr>
        </p:nvGraphicFramePr>
        <p:xfrm>
          <a:off x="1979712" y="4293096"/>
          <a:ext cx="6252308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花子" r:id="rId2" imgW="4047840" imgH="885600" progId="HANAKO.Document.9">
                  <p:embed/>
                </p:oleObj>
              </mc:Choice>
              <mc:Fallback>
                <p:oleObj name="花子" r:id="rId2" imgW="4047840" imgH="885600" progId="HANAKO.Document.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79712" y="4293096"/>
                        <a:ext cx="6252308" cy="13681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EF4A27D-D815-4B87-A876-B86F7CC10F70}"/>
              </a:ext>
            </a:extLst>
          </p:cNvPr>
          <p:cNvSpPr txBox="1"/>
          <p:nvPr/>
        </p:nvSpPr>
        <p:spPr>
          <a:xfrm>
            <a:off x="800085" y="479250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テキスト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83DADD0-13C0-443C-9D13-D68EFE17E5A3}"/>
              </a:ext>
            </a:extLst>
          </p:cNvPr>
          <p:cNvSpPr txBox="1"/>
          <p:nvPr/>
        </p:nvSpPr>
        <p:spPr>
          <a:xfrm>
            <a:off x="800085" y="516183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パターン</a:t>
            </a:r>
          </a:p>
        </p:txBody>
      </p:sp>
    </p:spTree>
    <p:extLst>
      <p:ext uri="{BB962C8B-B14F-4D97-AF65-F5344CB8AC3E}">
        <p14:creationId xmlns:p14="http://schemas.microsoft.com/office/powerpoint/2010/main" val="4984822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77F5AD9-DD19-4F2F-999A-022CAB24305A}"/>
              </a:ext>
            </a:extLst>
          </p:cNvPr>
          <p:cNvSpPr txBox="1"/>
          <p:nvPr/>
        </p:nvSpPr>
        <p:spPr>
          <a:xfrm>
            <a:off x="719572" y="1700808"/>
            <a:ext cx="770485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/>
              <a:t>②　パターンの右端の文字と</a:t>
            </a:r>
          </a:p>
          <a:p>
            <a:r>
              <a:rPr lang="ja-JP" altLang="en-US" sz="2400" b="1" dirty="0"/>
              <a:t>　　　　　それに対応するテキスト上の文字を比較し、</a:t>
            </a:r>
          </a:p>
          <a:p>
            <a:r>
              <a:rPr lang="ja-JP" altLang="en-US" sz="2400" b="1" dirty="0"/>
              <a:t>　　　　　　　　　　　　　　　　　一致すると、⑪の操作に移る。</a:t>
            </a:r>
          </a:p>
        </p:txBody>
      </p:sp>
      <p:graphicFrame>
        <p:nvGraphicFramePr>
          <p:cNvPr id="4" name="オブジェクト 3">
            <a:extLst>
              <a:ext uri="{FF2B5EF4-FFF2-40B4-BE49-F238E27FC236}">
                <a16:creationId xmlns:a16="http://schemas.microsoft.com/office/drawing/2014/main" id="{25D5B6F1-D56B-4C9C-A4AC-3E6BA23466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632089"/>
              </p:ext>
            </p:extLst>
          </p:nvPr>
        </p:nvGraphicFramePr>
        <p:xfrm>
          <a:off x="1691680" y="3236784"/>
          <a:ext cx="6581376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花子" r:id="rId2" imgW="4047840" imgH="885600" progId="HANAKO.Document.9">
                  <p:embed/>
                </p:oleObj>
              </mc:Choice>
              <mc:Fallback>
                <p:oleObj name="花子" r:id="rId2" imgW="4047840" imgH="885600" progId="HANAKO.Document.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91680" y="3236784"/>
                        <a:ext cx="6581376" cy="1440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E20077-CAE1-410B-A7C2-7260167634AB}"/>
              </a:ext>
            </a:extLst>
          </p:cNvPr>
          <p:cNvSpPr txBox="1"/>
          <p:nvPr/>
        </p:nvSpPr>
        <p:spPr>
          <a:xfrm>
            <a:off x="719572" y="377219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テキスト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B2895B8-3CF8-41ED-914E-52CE7889E4FF}"/>
              </a:ext>
            </a:extLst>
          </p:cNvPr>
          <p:cNvSpPr txBox="1"/>
          <p:nvPr/>
        </p:nvSpPr>
        <p:spPr>
          <a:xfrm>
            <a:off x="719572" y="4141530"/>
            <a:ext cx="1116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パターン</a:t>
            </a:r>
          </a:p>
        </p:txBody>
      </p:sp>
      <p:graphicFrame>
        <p:nvGraphicFramePr>
          <p:cNvPr id="7" name="オブジェクト 6">
            <a:extLst>
              <a:ext uri="{FF2B5EF4-FFF2-40B4-BE49-F238E27FC236}">
                <a16:creationId xmlns:a16="http://schemas.microsoft.com/office/drawing/2014/main" id="{67C15249-FB0B-438A-BDDE-D9D984C65F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408227"/>
              </p:ext>
            </p:extLst>
          </p:nvPr>
        </p:nvGraphicFramePr>
        <p:xfrm>
          <a:off x="1691679" y="4676944"/>
          <a:ext cx="6698549" cy="1560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花子" r:id="rId4" imgW="4047840" imgH="942840" progId="HANAKO.Document.9">
                  <p:embed/>
                </p:oleObj>
              </mc:Choice>
              <mc:Fallback>
                <p:oleObj name="花子" r:id="rId4" imgW="4047840" imgH="942840" progId="HANAKO.Document.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91679" y="4676944"/>
                        <a:ext cx="6698549" cy="15603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0B67A33-F2BC-4CFC-986F-87617DE78F8A}"/>
              </a:ext>
            </a:extLst>
          </p:cNvPr>
          <p:cNvSpPr txBox="1"/>
          <p:nvPr/>
        </p:nvSpPr>
        <p:spPr>
          <a:xfrm>
            <a:off x="719572" y="527246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テキスト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601441B-1E22-463C-87DC-F24477249CC8}"/>
              </a:ext>
            </a:extLst>
          </p:cNvPr>
          <p:cNvSpPr txBox="1"/>
          <p:nvPr/>
        </p:nvSpPr>
        <p:spPr>
          <a:xfrm>
            <a:off x="719572" y="5732671"/>
            <a:ext cx="1116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パターン</a:t>
            </a:r>
          </a:p>
        </p:txBody>
      </p:sp>
    </p:spTree>
    <p:extLst>
      <p:ext uri="{BB962C8B-B14F-4D97-AF65-F5344CB8AC3E}">
        <p14:creationId xmlns:p14="http://schemas.microsoft.com/office/powerpoint/2010/main" val="944326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39552" y="1052736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③　一致しなければ、</a:t>
            </a:r>
          </a:p>
          <a:p>
            <a:r>
              <a:rPr lang="ja-JP" altLang="en-US" sz="2400" b="1" dirty="0"/>
              <a:t>　　　　　テキストとパターンの比較は</a:t>
            </a:r>
          </a:p>
          <a:p>
            <a:r>
              <a:rPr lang="ja-JP" altLang="en-US" sz="2400" b="1" dirty="0"/>
              <a:t>　　　　　　　パターンの右端の文字Ｇに対応する</a:t>
            </a:r>
          </a:p>
          <a:p>
            <a:r>
              <a:rPr lang="ja-JP" altLang="en-US" sz="2400" b="1" dirty="0"/>
              <a:t>　　　　　　　　　　テキスト上の文字Ｒと</a:t>
            </a:r>
          </a:p>
          <a:p>
            <a:r>
              <a:rPr lang="ja-JP" altLang="en-US" sz="2400" b="1" dirty="0"/>
              <a:t>　　　　　　　　　　　　　　　　パターンの各文字を比較する。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④　テキスト上の文字Ｒが</a:t>
            </a:r>
          </a:p>
          <a:p>
            <a:r>
              <a:rPr lang="ja-JP" altLang="en-US" sz="2400" b="1" dirty="0"/>
              <a:t>　　　　　パターンの中に現れない文字であることがわかると、</a:t>
            </a:r>
          </a:p>
          <a:p>
            <a:r>
              <a:rPr lang="ja-JP" altLang="en-US" sz="2400" b="1" dirty="0"/>
              <a:t>　　　　　　　　　　　　　　　　パターン全体を５文字右に移動する。</a:t>
            </a:r>
          </a:p>
        </p:txBody>
      </p:sp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10C78E56-3DED-449C-A4FB-484B0841B0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748687"/>
              </p:ext>
            </p:extLst>
          </p:nvPr>
        </p:nvGraphicFramePr>
        <p:xfrm>
          <a:off x="2051720" y="4504147"/>
          <a:ext cx="6203853" cy="1445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花子" r:id="rId2" imgW="4047840" imgH="942840" progId="HANAKO.Document.9">
                  <p:embed/>
                </p:oleObj>
              </mc:Choice>
              <mc:Fallback>
                <p:oleObj name="花子" r:id="rId2" imgW="4047840" imgH="942840" progId="HANAKO.Document.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51720" y="4504147"/>
                        <a:ext cx="6203853" cy="14451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E1990D1-25CF-442A-A6B3-EC4A5C01BE2E}"/>
              </a:ext>
            </a:extLst>
          </p:cNvPr>
          <p:cNvSpPr txBox="1"/>
          <p:nvPr/>
        </p:nvSpPr>
        <p:spPr>
          <a:xfrm>
            <a:off x="755576" y="50851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テキスト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EC625F1-624D-4CEE-8BA8-6A6A5912ED2A}"/>
              </a:ext>
            </a:extLst>
          </p:cNvPr>
          <p:cNvSpPr txBox="1"/>
          <p:nvPr/>
        </p:nvSpPr>
        <p:spPr>
          <a:xfrm>
            <a:off x="755576" y="543593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パターン</a:t>
            </a:r>
          </a:p>
        </p:txBody>
      </p:sp>
    </p:spTree>
    <p:extLst>
      <p:ext uri="{BB962C8B-B14F-4D97-AF65-F5344CB8AC3E}">
        <p14:creationId xmlns:p14="http://schemas.microsoft.com/office/powerpoint/2010/main" val="26564977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7CCF27C-67EA-4FF5-9AC9-68E45C034824}"/>
              </a:ext>
            </a:extLst>
          </p:cNvPr>
          <p:cNvSpPr txBox="1"/>
          <p:nvPr/>
        </p:nvSpPr>
        <p:spPr>
          <a:xfrm>
            <a:off x="575556" y="1700808"/>
            <a:ext cx="799288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/>
              <a:t>⑤　次に、テキストの１０番目の文字Ｓと</a:t>
            </a:r>
          </a:p>
          <a:p>
            <a:r>
              <a:rPr lang="ja-JP" altLang="en-US" sz="2400" b="1" dirty="0"/>
              <a:t>　　　　　パターンの文字を比較する。</a:t>
            </a:r>
          </a:p>
          <a:p>
            <a:r>
              <a:rPr lang="ja-JP" altLang="en-US" sz="2400" b="1" dirty="0"/>
              <a:t>　　　　　　　　文字Ｓとパターンの右端の文字が不一致で</a:t>
            </a:r>
          </a:p>
          <a:p>
            <a:r>
              <a:rPr lang="ja-JP" altLang="en-US" sz="2400" b="1" dirty="0"/>
              <a:t>　　　　　　　　　　　　　　　パターンの先頭の文字Ｓが一致する。</a:t>
            </a:r>
          </a:p>
        </p:txBody>
      </p:sp>
      <p:graphicFrame>
        <p:nvGraphicFramePr>
          <p:cNvPr id="4" name="オブジェクト 3">
            <a:extLst>
              <a:ext uri="{FF2B5EF4-FFF2-40B4-BE49-F238E27FC236}">
                <a16:creationId xmlns:a16="http://schemas.microsoft.com/office/drawing/2014/main" id="{BF0572E4-DF7F-439C-9E7F-7C8492873C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2907187"/>
              </p:ext>
            </p:extLst>
          </p:nvPr>
        </p:nvGraphicFramePr>
        <p:xfrm>
          <a:off x="1979712" y="3587533"/>
          <a:ext cx="6014819" cy="140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花子" r:id="rId2" imgW="4047840" imgH="942840" progId="HANAKO.Document.9">
                  <p:embed/>
                </p:oleObj>
              </mc:Choice>
              <mc:Fallback>
                <p:oleObj name="花子" r:id="rId2" imgW="4047840" imgH="942840" progId="HANAKO.Document.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79712" y="3587533"/>
                        <a:ext cx="6014819" cy="140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B7994D-AA38-4B8E-911F-7B85C833C353}"/>
              </a:ext>
            </a:extLst>
          </p:cNvPr>
          <p:cNvSpPr txBox="1"/>
          <p:nvPr/>
        </p:nvSpPr>
        <p:spPr>
          <a:xfrm>
            <a:off x="755576" y="414908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テキスト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261E71D-727A-4D16-BCAD-428F047941F8}"/>
              </a:ext>
            </a:extLst>
          </p:cNvPr>
          <p:cNvSpPr txBox="1"/>
          <p:nvPr/>
        </p:nvSpPr>
        <p:spPr>
          <a:xfrm>
            <a:off x="755576" y="449528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パターン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0FA366F-5115-4032-818B-9E8EC520C5DC}"/>
              </a:ext>
            </a:extLst>
          </p:cNvPr>
          <p:cNvSpPr txBox="1"/>
          <p:nvPr/>
        </p:nvSpPr>
        <p:spPr>
          <a:xfrm>
            <a:off x="2771800" y="4926359"/>
            <a:ext cx="3204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４文字右に移動する前</a:t>
            </a:r>
          </a:p>
        </p:txBody>
      </p:sp>
    </p:spTree>
    <p:extLst>
      <p:ext uri="{BB962C8B-B14F-4D97-AF65-F5344CB8AC3E}">
        <p14:creationId xmlns:p14="http://schemas.microsoft.com/office/powerpoint/2010/main" val="11063523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57273" y="1971106"/>
            <a:ext cx="7829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⑥　そこで、テキストの文字ＳとパターンのＳが一致するまで</a:t>
            </a:r>
          </a:p>
          <a:p>
            <a:r>
              <a:rPr lang="ja-JP" altLang="en-US" sz="2400" b="1" dirty="0"/>
              <a:t>　　　　　　　　　　パターンの文字列全体を</a:t>
            </a:r>
          </a:p>
          <a:p>
            <a:r>
              <a:rPr lang="ja-JP" altLang="en-US" sz="2400" b="1" dirty="0"/>
              <a:t>　　　　　　　　　　　　　　　　　　　　　　右に４文字移動させる。</a:t>
            </a:r>
          </a:p>
        </p:txBody>
      </p:sp>
      <p:graphicFrame>
        <p:nvGraphicFramePr>
          <p:cNvPr id="3" name="オブジェクト 2">
            <a:extLst>
              <a:ext uri="{FF2B5EF4-FFF2-40B4-BE49-F238E27FC236}">
                <a16:creationId xmlns:a16="http://schemas.microsoft.com/office/drawing/2014/main" id="{5CB67074-8C82-4991-8499-06D7A44C31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349900"/>
              </p:ext>
            </p:extLst>
          </p:nvPr>
        </p:nvGraphicFramePr>
        <p:xfrm>
          <a:off x="1835696" y="3442938"/>
          <a:ext cx="6533310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花子" r:id="rId2" imgW="4047840" imgH="847440" progId="HANAKO.Document.9">
                  <p:embed/>
                </p:oleObj>
              </mc:Choice>
              <mc:Fallback>
                <p:oleObj name="花子" r:id="rId2" imgW="4047840" imgH="847440" progId="HANAKO.Document.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835696" y="3442938"/>
                        <a:ext cx="6533310" cy="13681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9B9211-809F-408F-BD7A-77FA141FD95D}"/>
              </a:ext>
            </a:extLst>
          </p:cNvPr>
          <p:cNvSpPr txBox="1"/>
          <p:nvPr/>
        </p:nvSpPr>
        <p:spPr>
          <a:xfrm>
            <a:off x="539552" y="38699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テキスト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17B92DF-8D6A-4106-98C9-0AB2EB0644C0}"/>
              </a:ext>
            </a:extLst>
          </p:cNvPr>
          <p:cNvSpPr txBox="1"/>
          <p:nvPr/>
        </p:nvSpPr>
        <p:spPr>
          <a:xfrm>
            <a:off x="539552" y="428672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パターン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740A2D9-0FA0-4271-9672-9104132ECAA6}"/>
              </a:ext>
            </a:extLst>
          </p:cNvPr>
          <p:cNvSpPr txBox="1"/>
          <p:nvPr/>
        </p:nvSpPr>
        <p:spPr>
          <a:xfrm>
            <a:off x="2915816" y="4811090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４文字右に移動させた結果</a:t>
            </a:r>
          </a:p>
        </p:txBody>
      </p:sp>
    </p:spTree>
    <p:extLst>
      <p:ext uri="{BB962C8B-B14F-4D97-AF65-F5344CB8AC3E}">
        <p14:creationId xmlns:p14="http://schemas.microsoft.com/office/powerpoint/2010/main" val="40088146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1381C49-FEE9-405D-8D18-58F6840403EA}"/>
              </a:ext>
            </a:extLst>
          </p:cNvPr>
          <p:cNvSpPr txBox="1"/>
          <p:nvPr/>
        </p:nvSpPr>
        <p:spPr>
          <a:xfrm>
            <a:off x="611560" y="1772816"/>
            <a:ext cx="770485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/>
              <a:t>⑦　次に、テキスト上文字Ｃと</a:t>
            </a:r>
          </a:p>
          <a:p>
            <a:r>
              <a:rPr lang="ja-JP" altLang="en-US" sz="2400" b="1" dirty="0"/>
              <a:t>　　　　　パターン文字列を比較する。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　　❶　テキスト上文字Ｃがパターンの中に</a:t>
            </a:r>
          </a:p>
          <a:p>
            <a:r>
              <a:rPr lang="ja-JP" altLang="en-US" sz="2400" b="1" dirty="0"/>
              <a:t>　　　　　　　　　　　　　　　　　　存在しないことが分かる。</a:t>
            </a:r>
          </a:p>
          <a:p>
            <a:r>
              <a:rPr lang="ja-JP" altLang="en-US" sz="2400" b="1" dirty="0"/>
              <a:t>　　❷　そこで、パターン文字列を右に５文字分移動させる。</a:t>
            </a:r>
          </a:p>
          <a:p>
            <a:r>
              <a:rPr lang="ja-JP" altLang="en-US" sz="2400" b="1" dirty="0"/>
              <a:t>　　❸　以下、同じことを繰り返す。</a:t>
            </a:r>
          </a:p>
          <a:p>
            <a:endParaRPr lang="ja-JP" altLang="en-US" sz="2400" b="1" dirty="0"/>
          </a:p>
        </p:txBody>
      </p:sp>
      <p:graphicFrame>
        <p:nvGraphicFramePr>
          <p:cNvPr id="4" name="オブジェクト 3">
            <a:extLst>
              <a:ext uri="{FF2B5EF4-FFF2-40B4-BE49-F238E27FC236}">
                <a16:creationId xmlns:a16="http://schemas.microsoft.com/office/drawing/2014/main" id="{9914D89E-56D3-4DB0-94C4-CE27122EE5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127550"/>
              </p:ext>
            </p:extLst>
          </p:nvPr>
        </p:nvGraphicFramePr>
        <p:xfrm>
          <a:off x="1399696" y="4653136"/>
          <a:ext cx="6344607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花子" r:id="rId2" imgW="4047840" imgH="780840" progId="HANAKO.Document.9">
                  <p:embed/>
                </p:oleObj>
              </mc:Choice>
              <mc:Fallback>
                <p:oleObj name="花子" r:id="rId2" imgW="4047840" imgH="780840" progId="HANAKO.Document.9">
                  <p:embed/>
                  <p:pic>
                    <p:nvPicPr>
                      <p:cNvPr id="4" name="オブジェクト 3">
                        <a:extLst>
                          <a:ext uri="{FF2B5EF4-FFF2-40B4-BE49-F238E27FC236}">
                            <a16:creationId xmlns:a16="http://schemas.microsoft.com/office/drawing/2014/main" id="{B678EC18-0BB6-4CE0-8F82-8F6EB0A2006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99696" y="4653136"/>
                        <a:ext cx="6344607" cy="1224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51761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DE1841E-B5E5-40C2-920C-6A39CC6CEEA6}"/>
              </a:ext>
            </a:extLst>
          </p:cNvPr>
          <p:cNvSpPr txBox="1"/>
          <p:nvPr/>
        </p:nvSpPr>
        <p:spPr>
          <a:xfrm>
            <a:off x="683568" y="1340768"/>
            <a:ext cx="69847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/>
              <a:t>⑧　同様の移動を３回行うと、</a:t>
            </a:r>
          </a:p>
          <a:p>
            <a:r>
              <a:rPr lang="ja-JP" altLang="en-US" sz="2400" b="1" dirty="0"/>
              <a:t>　　　　　　　　　　　　　ＣＯＮＳＩＳＴＩＮＧのＴに到着する。</a:t>
            </a:r>
          </a:p>
        </p:txBody>
      </p:sp>
      <p:graphicFrame>
        <p:nvGraphicFramePr>
          <p:cNvPr id="5" name="オブジェクト 4">
            <a:extLst>
              <a:ext uri="{FF2B5EF4-FFF2-40B4-BE49-F238E27FC236}">
                <a16:creationId xmlns:a16="http://schemas.microsoft.com/office/drawing/2014/main" id="{E6D2225E-87D0-4B31-857B-C10EF77E3A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980249"/>
              </p:ext>
            </p:extLst>
          </p:nvPr>
        </p:nvGraphicFramePr>
        <p:xfrm>
          <a:off x="1331658" y="2254947"/>
          <a:ext cx="6189452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花子" r:id="rId2" imgW="4047840" imgH="847440" progId="HANAKO.Document.9">
                  <p:embed/>
                </p:oleObj>
              </mc:Choice>
              <mc:Fallback>
                <p:oleObj name="花子" r:id="rId2" imgW="4047840" imgH="847440" progId="HANAKO.Document.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31658" y="2254947"/>
                        <a:ext cx="6189452" cy="12961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オブジェクト 6">
            <a:extLst>
              <a:ext uri="{FF2B5EF4-FFF2-40B4-BE49-F238E27FC236}">
                <a16:creationId xmlns:a16="http://schemas.microsoft.com/office/drawing/2014/main" id="{6473C7AD-B6E4-486A-8B6E-0B9CE3BED6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198450"/>
              </p:ext>
            </p:extLst>
          </p:nvPr>
        </p:nvGraphicFramePr>
        <p:xfrm>
          <a:off x="1349666" y="3551091"/>
          <a:ext cx="6171444" cy="1306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花子" r:id="rId4" imgW="4047840" imgH="857160" progId="HANAKO.Document.9">
                  <p:embed/>
                </p:oleObj>
              </mc:Choice>
              <mc:Fallback>
                <p:oleObj name="花子" r:id="rId4" imgW="4047840" imgH="857160" progId="HANAKO.Document.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49666" y="3551091"/>
                        <a:ext cx="6171444" cy="13068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>
            <a:extLst>
              <a:ext uri="{FF2B5EF4-FFF2-40B4-BE49-F238E27FC236}">
                <a16:creationId xmlns:a16="http://schemas.microsoft.com/office/drawing/2014/main" id="{B83DD3C2-135B-4F0D-9396-FDDC6868DC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309933"/>
              </p:ext>
            </p:extLst>
          </p:nvPr>
        </p:nvGraphicFramePr>
        <p:xfrm>
          <a:off x="1402210" y="4941168"/>
          <a:ext cx="6189452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花子" r:id="rId6" imgW="4047840" imgH="847440" progId="HANAKO.Document.9">
                  <p:embed/>
                </p:oleObj>
              </mc:Choice>
              <mc:Fallback>
                <p:oleObj name="花子" r:id="rId6" imgW="4047840" imgH="847440" progId="HANAKO.Document.9">
                  <p:embed/>
                  <p:pic>
                    <p:nvPicPr>
                      <p:cNvPr id="5" name="オブジェクト 4">
                        <a:extLst>
                          <a:ext uri="{FF2B5EF4-FFF2-40B4-BE49-F238E27FC236}">
                            <a16:creationId xmlns:a16="http://schemas.microsoft.com/office/drawing/2014/main" id="{287B84C7-07B8-458E-B5F2-EB35BCC154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02210" y="4941168"/>
                        <a:ext cx="6189452" cy="12961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3850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角丸四角形 40"/>
          <p:cNvSpPr/>
          <p:nvPr/>
        </p:nvSpPr>
        <p:spPr>
          <a:xfrm>
            <a:off x="1115616" y="3068960"/>
            <a:ext cx="6984776" cy="2520280"/>
          </a:xfrm>
          <a:prstGeom prst="roundRect">
            <a:avLst/>
          </a:prstGeom>
          <a:solidFill>
            <a:schemeClr val="bg2"/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2440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最初の比較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978252" y="4029893"/>
            <a:ext cx="1249362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テキスト文字列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992539" y="4760143"/>
            <a:ext cx="1249363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パターン文字列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430814" y="3933056"/>
            <a:ext cx="2886075" cy="376237"/>
          </a:xfrm>
          <a:prstGeom prst="rect">
            <a:avLst/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430814" y="4663306"/>
            <a:ext cx="1069975" cy="361950"/>
          </a:xfrm>
          <a:prstGeom prst="rect">
            <a:avLst/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792764" y="3926706"/>
            <a:ext cx="1588" cy="360362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3786414" y="4669656"/>
            <a:ext cx="1588" cy="347662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4140427" y="3926706"/>
            <a:ext cx="1587" cy="360362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508727" y="3926706"/>
            <a:ext cx="1587" cy="360362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4873852" y="3926706"/>
            <a:ext cx="1587" cy="360362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5238977" y="3926706"/>
            <a:ext cx="1587" cy="360362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5586639" y="3926706"/>
            <a:ext cx="1588" cy="360362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5940652" y="3926706"/>
            <a:ext cx="1587" cy="360362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4140427" y="4669656"/>
            <a:ext cx="1587" cy="347662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529239" y="4739506"/>
            <a:ext cx="163513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Ｌ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3889602" y="4029893"/>
            <a:ext cx="1651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Ｄ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4251552" y="4029893"/>
            <a:ext cx="1651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Ｌ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605564" y="4029893"/>
            <a:ext cx="1651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Ｅ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967514" y="4029893"/>
            <a:ext cx="1651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Ａ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5327877" y="4029893"/>
            <a:ext cx="1651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Ｓ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5689827" y="4029893"/>
            <a:ext cx="1651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Ｕ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6051777" y="4029893"/>
            <a:ext cx="1651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Ｂ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3534002" y="4029893"/>
            <a:ext cx="1651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Ｌ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3895952" y="4739506"/>
            <a:ext cx="1651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Ｅ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4230914" y="4739506"/>
            <a:ext cx="163513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Ａ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368902" y="3869556"/>
            <a:ext cx="1203325" cy="495300"/>
          </a:xfrm>
          <a:prstGeom prst="rect">
            <a:avLst/>
          </a:prstGeom>
          <a:noFill/>
          <a:ln w="14400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3708627" y="3558406"/>
            <a:ext cx="2517775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Ｌを先頭に部分文字列をつくる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9" name="AutoShape 28"/>
          <p:cNvSpPr>
            <a:spLocks noChangeArrowheads="1"/>
          </p:cNvSpPr>
          <p:nvPr/>
        </p:nvSpPr>
        <p:spPr bwMode="auto">
          <a:xfrm>
            <a:off x="3681639" y="3494906"/>
            <a:ext cx="2635250" cy="292100"/>
          </a:xfrm>
          <a:prstGeom prst="wedgeRoundRectCallout">
            <a:avLst>
              <a:gd name="adj1" fmla="val -33639"/>
              <a:gd name="adj2" fmla="val 81167"/>
              <a:gd name="adj3" fmla="val 16667"/>
            </a:avLst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3584802" y="4301356"/>
            <a:ext cx="80962" cy="347662"/>
            <a:chOff x="1069" y="525"/>
            <a:chExt cx="51" cy="219"/>
          </a:xfrm>
        </p:grpSpPr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1095" y="525"/>
              <a:ext cx="1" cy="219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Freeform 31"/>
            <p:cNvSpPr>
              <a:spLocks noChangeArrowheads="1"/>
            </p:cNvSpPr>
            <p:nvPr/>
          </p:nvSpPr>
          <p:spPr bwMode="auto">
            <a:xfrm>
              <a:off x="1069" y="681"/>
              <a:ext cx="51" cy="63"/>
            </a:xfrm>
            <a:custGeom>
              <a:avLst/>
              <a:gdLst>
                <a:gd name="T0" fmla="*/ 0 w 21600"/>
                <a:gd name="T1" fmla="*/ 0 h 21600"/>
                <a:gd name="T2" fmla="*/ 10919 w 21600"/>
                <a:gd name="T3" fmla="*/ 2160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10919" y="21600"/>
                  </a:lnTo>
                  <a:lnTo>
                    <a:pt x="21600" y="0"/>
                  </a:lnTo>
                </a:path>
              </a:pathLst>
            </a:cu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Freeform 32"/>
            <p:cNvSpPr>
              <a:spLocks noChangeArrowheads="1"/>
            </p:cNvSpPr>
            <p:nvPr/>
          </p:nvSpPr>
          <p:spPr bwMode="auto">
            <a:xfrm>
              <a:off x="1069" y="525"/>
              <a:ext cx="51" cy="62"/>
            </a:xfrm>
            <a:custGeom>
              <a:avLst/>
              <a:gdLst>
                <a:gd name="T0" fmla="*/ 21600 w 21600"/>
                <a:gd name="T1" fmla="*/ 21600 h 21600"/>
                <a:gd name="T2" fmla="*/ 10919 w 21600"/>
                <a:gd name="T3" fmla="*/ 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10919" y="0"/>
                  </a:lnTo>
                  <a:lnTo>
                    <a:pt x="0" y="21600"/>
                  </a:lnTo>
                </a:path>
              </a:pathLst>
            </a:cu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3918177" y="4301356"/>
            <a:ext cx="82550" cy="347662"/>
            <a:chOff x="1279" y="525"/>
            <a:chExt cx="52" cy="219"/>
          </a:xfrm>
        </p:grpSpPr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1305" y="525"/>
              <a:ext cx="1" cy="219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Freeform 35"/>
            <p:cNvSpPr>
              <a:spLocks noChangeArrowheads="1"/>
            </p:cNvSpPr>
            <p:nvPr/>
          </p:nvSpPr>
          <p:spPr bwMode="auto">
            <a:xfrm>
              <a:off x="1279" y="681"/>
              <a:ext cx="52" cy="63"/>
            </a:xfrm>
            <a:custGeom>
              <a:avLst/>
              <a:gdLst>
                <a:gd name="T0" fmla="*/ 0 w 21600"/>
                <a:gd name="T1" fmla="*/ 0 h 21600"/>
                <a:gd name="T2" fmla="*/ 10919 w 21600"/>
                <a:gd name="T3" fmla="*/ 2160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10919" y="21600"/>
                  </a:lnTo>
                  <a:lnTo>
                    <a:pt x="21600" y="0"/>
                  </a:lnTo>
                </a:path>
              </a:pathLst>
            </a:cu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Freeform 36"/>
            <p:cNvSpPr>
              <a:spLocks noChangeArrowheads="1"/>
            </p:cNvSpPr>
            <p:nvPr/>
          </p:nvSpPr>
          <p:spPr bwMode="auto">
            <a:xfrm>
              <a:off x="1279" y="525"/>
              <a:ext cx="52" cy="62"/>
            </a:xfrm>
            <a:custGeom>
              <a:avLst/>
              <a:gdLst>
                <a:gd name="T0" fmla="*/ 21600 w 21600"/>
                <a:gd name="T1" fmla="*/ 21600 h 21600"/>
                <a:gd name="T2" fmla="*/ 10919 w 21600"/>
                <a:gd name="T3" fmla="*/ 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10919" y="0"/>
                  </a:lnTo>
                  <a:lnTo>
                    <a:pt x="0" y="21600"/>
                  </a:lnTo>
                </a:path>
              </a:pathLst>
            </a:cu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4815114" y="4566468"/>
            <a:ext cx="2335213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対応する要素を比較し不一致になればリセットする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9" name="AutoShape 38"/>
          <p:cNvSpPr>
            <a:spLocks noChangeArrowheads="1"/>
          </p:cNvSpPr>
          <p:nvPr/>
        </p:nvSpPr>
        <p:spPr bwMode="auto">
          <a:xfrm>
            <a:off x="4745264" y="4488681"/>
            <a:ext cx="2530475" cy="528637"/>
          </a:xfrm>
          <a:prstGeom prst="wedgeRoundRectCallout">
            <a:avLst>
              <a:gd name="adj1" fmla="val -81046"/>
              <a:gd name="adj2" fmla="val -52731"/>
              <a:gd name="adj3" fmla="val 16667"/>
            </a:avLst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7186839" y="4864918"/>
            <a:ext cx="163513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　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30629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91580" y="1342309"/>
            <a:ext cx="75608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⑨　このテキスト上の文字Ｔが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　　　❶　パターンの右端の文字と不一致であるが、</a:t>
            </a:r>
          </a:p>
          <a:p>
            <a:r>
              <a:rPr lang="ja-JP" altLang="en-US" sz="2400" b="1" dirty="0"/>
              <a:t>　　　　　　　　　　　　　　　　パターンの中に存在するため、</a:t>
            </a:r>
          </a:p>
          <a:p>
            <a:r>
              <a:rPr lang="ja-JP" altLang="en-US" sz="2400" b="1" dirty="0"/>
              <a:t>　　　❷　パターン文字列のＴが</a:t>
            </a:r>
          </a:p>
          <a:p>
            <a:r>
              <a:rPr lang="ja-JP" altLang="en-US" sz="2400" b="1" dirty="0"/>
              <a:t>　　　　　　　　　　　テキスト上の文字Ｔと一致するまで</a:t>
            </a:r>
          </a:p>
          <a:p>
            <a:r>
              <a:rPr lang="ja-JP" altLang="en-US" sz="2400" b="1" dirty="0"/>
              <a:t>　　　　　　　　　　　　　　　　　　パターンを右に移動させる。</a:t>
            </a:r>
          </a:p>
        </p:txBody>
      </p:sp>
      <p:graphicFrame>
        <p:nvGraphicFramePr>
          <p:cNvPr id="6" name="オブジェクト 5">
            <a:extLst>
              <a:ext uri="{FF2B5EF4-FFF2-40B4-BE49-F238E27FC236}">
                <a16:creationId xmlns:a16="http://schemas.microsoft.com/office/drawing/2014/main" id="{29991C9D-B945-47DB-8F1D-404273DB32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3562866"/>
              </p:ext>
            </p:extLst>
          </p:nvPr>
        </p:nvGraphicFramePr>
        <p:xfrm>
          <a:off x="1297254" y="4221088"/>
          <a:ext cx="6189452" cy="1267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花子" r:id="rId2" imgW="4047840" imgH="828360" progId="HANAKO.Document.9">
                  <p:embed/>
                </p:oleObj>
              </mc:Choice>
              <mc:Fallback>
                <p:oleObj name="花子" r:id="rId2" imgW="4047840" imgH="828360" progId="HANAKO.Document.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97254" y="4221088"/>
                        <a:ext cx="6189452" cy="12670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49740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1E94755-272F-4E56-8B08-F65C0FE6BC3C}"/>
              </a:ext>
            </a:extLst>
          </p:cNvPr>
          <p:cNvSpPr txBox="1"/>
          <p:nvPr/>
        </p:nvSpPr>
        <p:spPr>
          <a:xfrm>
            <a:off x="1007604" y="1484784"/>
            <a:ext cx="712879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/>
              <a:t>⑩　テキスト上の文字Ｇが</a:t>
            </a:r>
          </a:p>
          <a:p>
            <a:r>
              <a:rPr lang="ja-JP" altLang="en-US" sz="2400" b="1" dirty="0"/>
              <a:t>　　　　　　　　　　パターンの右端の文字Ｇと一致する。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⑪　テキスト上の文字と</a:t>
            </a:r>
          </a:p>
          <a:p>
            <a:r>
              <a:rPr lang="ja-JP" altLang="en-US" sz="2400" b="1" dirty="0"/>
              <a:t>　　　　　　　　パターン上の右端の文字が一致すると、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　　　❶　それぞれの文字列の比較対象文字を</a:t>
            </a:r>
          </a:p>
          <a:p>
            <a:r>
              <a:rPr lang="ja-JP" altLang="en-US" sz="2400" b="1" dirty="0"/>
              <a:t>　　　❷　一つ前の文字に移動し、</a:t>
            </a:r>
          </a:p>
          <a:p>
            <a:r>
              <a:rPr lang="ja-JP" altLang="en-US" sz="2400" b="1" dirty="0"/>
              <a:t>　　　❸　二つの文字の比較を繰り返す。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⑫　テキストの文字列とパターンの文字列が</a:t>
            </a:r>
          </a:p>
          <a:p>
            <a:r>
              <a:rPr lang="ja-JP" altLang="en-US" sz="2400" b="1" dirty="0"/>
              <a:t>　　　　　　　　　　完全に一致すると、探索成功になる。</a:t>
            </a:r>
          </a:p>
        </p:txBody>
      </p:sp>
    </p:spTree>
    <p:extLst>
      <p:ext uri="{BB962C8B-B14F-4D97-AF65-F5344CB8AC3E}">
        <p14:creationId xmlns:p14="http://schemas.microsoft.com/office/powerpoint/2010/main" val="41550822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E0B3CB5-C5D9-462F-925C-0538D365C75C}"/>
              </a:ext>
            </a:extLst>
          </p:cNvPr>
          <p:cNvSpPr txBox="1"/>
          <p:nvPr/>
        </p:nvSpPr>
        <p:spPr>
          <a:xfrm>
            <a:off x="647564" y="1844824"/>
            <a:ext cx="7848872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/>
              <a:t>⑬　テキスト文字列と</a:t>
            </a:r>
          </a:p>
          <a:p>
            <a:r>
              <a:rPr lang="ja-JP" altLang="en-US" sz="2400" b="1" dirty="0"/>
              <a:t>　　　　　　パターン文字列の不一致が途中で発生すると、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　　　❶　パターン文字列の右端の文字に対応する</a:t>
            </a:r>
          </a:p>
          <a:p>
            <a:r>
              <a:rPr lang="ja-JP" altLang="en-US" sz="2400" b="1" dirty="0"/>
              <a:t>　　　　　　　　テキスト上の文字と同じ文字が</a:t>
            </a:r>
          </a:p>
          <a:p>
            <a:r>
              <a:rPr lang="ja-JP" altLang="en-US" sz="2400" b="1" dirty="0"/>
              <a:t>　　　　　　　　　　　パターン上にあれば、 ❷の処理を行う。</a:t>
            </a:r>
          </a:p>
          <a:p>
            <a:r>
              <a:rPr lang="ja-JP" altLang="en-US" sz="2400" b="1" dirty="0"/>
              <a:t>　　　　　　　　　　　パターン上になければ、 ❸の処理を行う。</a:t>
            </a:r>
          </a:p>
          <a:p>
            <a:r>
              <a:rPr lang="ja-JP" altLang="en-US" sz="2400" b="1" dirty="0"/>
              <a:t>　　　❷　二つの文字が一致するまで、</a:t>
            </a:r>
          </a:p>
          <a:p>
            <a:r>
              <a:rPr lang="ja-JP" altLang="en-US" sz="2400" b="1" dirty="0"/>
              <a:t>　　　　　　　　　　　パターン文字列を右に移動させる。</a:t>
            </a:r>
          </a:p>
          <a:p>
            <a:r>
              <a:rPr lang="ja-JP" altLang="en-US" sz="2400" b="1" dirty="0"/>
              <a:t>　　　❸　パターン文字列の長さ分だけ</a:t>
            </a:r>
          </a:p>
          <a:p>
            <a:r>
              <a:rPr lang="ja-JP" altLang="en-US" sz="2400" b="1" dirty="0"/>
              <a:t>　　　　　　　　　　　パターン文字列を右に移動させる。</a:t>
            </a:r>
          </a:p>
        </p:txBody>
      </p:sp>
    </p:spTree>
    <p:extLst>
      <p:ext uri="{BB962C8B-B14F-4D97-AF65-F5344CB8AC3E}">
        <p14:creationId xmlns:p14="http://schemas.microsoft.com/office/powerpoint/2010/main" val="21726108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1331640" y="2564904"/>
            <a:ext cx="6264696" cy="187220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20619"/>
            <a:ext cx="8229600" cy="930432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特殊なパターン文字列の照合１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2948" y="4941168"/>
            <a:ext cx="81355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　テキスト文字列がＡＡＢＡＡＡＢＡＡＡＡＢ、パターン文字列が４文字ＡＡＡＡでできている場合の処理手順について考える。</a:t>
            </a:r>
            <a:endParaRPr kumimoji="1" lang="ja-JP" altLang="en-US" sz="2400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1835696" y="2852936"/>
            <a:ext cx="5310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テキスト文字列　　ＡＡＢＡＡＡＢＡＡＡＡＢ</a:t>
            </a:r>
          </a:p>
          <a:p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パターン文字列　　ＡＡＡＡ</a:t>
            </a:r>
          </a:p>
        </p:txBody>
      </p:sp>
    </p:spTree>
    <p:extLst>
      <p:ext uri="{BB962C8B-B14F-4D97-AF65-F5344CB8AC3E}">
        <p14:creationId xmlns:p14="http://schemas.microsoft.com/office/powerpoint/2010/main" val="7546465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3568" y="1196752"/>
            <a:ext cx="76328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テキスト文字列の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最初の４文字とパターン文字列を比較する。</a:t>
            </a:r>
          </a:p>
          <a:p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2"/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テキスト文字列　ＡＡＢＡＡＡＢＡＡＡＡＢ</a:t>
            </a:r>
          </a:p>
          <a:p>
            <a:pPr lvl="2"/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パターン文字列  ＡＡＡＡ</a:t>
            </a:r>
          </a:p>
          <a:p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テキスト文字列の３文字目で不一致になり、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　この間の比較は無意味である。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③　パターン文字列の先頭を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テキストの文字列の４番目まで移動できる。</a:t>
            </a:r>
          </a:p>
          <a:p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2"/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テキスト文字列　ＡＡＢＡＡＡＢＡＡＡＡＢ</a:t>
            </a:r>
          </a:p>
          <a:p>
            <a:pPr lvl="2"/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パターン文字列　　　　ＡＡＡＡ</a:t>
            </a:r>
          </a:p>
        </p:txBody>
      </p:sp>
    </p:spTree>
    <p:extLst>
      <p:ext uri="{BB962C8B-B14F-4D97-AF65-F5344CB8AC3E}">
        <p14:creationId xmlns:p14="http://schemas.microsoft.com/office/powerpoint/2010/main" val="18507623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27584" y="1556792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④　テキスト文字列の</a:t>
            </a:r>
          </a:p>
          <a:p>
            <a:r>
              <a:rPr lang="ja-JP" altLang="en-US" sz="2400" b="1" dirty="0"/>
              <a:t>　　　　　７番目で不一致になり、</a:t>
            </a:r>
          </a:p>
          <a:p>
            <a:r>
              <a:rPr lang="ja-JP" altLang="en-US" sz="2400" b="1" dirty="0"/>
              <a:t>　　　　　　　　　　　　　それまでの比較は無意味となる。</a:t>
            </a:r>
          </a:p>
          <a:p>
            <a:endParaRPr lang="ja-JP" altLang="en-US" sz="2400" b="1" dirty="0"/>
          </a:p>
          <a:p>
            <a:pPr lvl="2"/>
            <a:r>
              <a:rPr lang="ja-JP" altLang="en-US" sz="2400" b="1" dirty="0"/>
              <a:t>テキスト文字列　ＡＡＢＡＡＡＢＡＡＡＡＢ</a:t>
            </a:r>
          </a:p>
          <a:p>
            <a:pPr lvl="2"/>
            <a:r>
              <a:rPr lang="ja-JP" altLang="en-US" sz="2400" b="1" dirty="0"/>
              <a:t>パターン文字列　　　　　　　　  ＡＡＡＡ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⑤　パターン文字列が同じ文字列の場合、</a:t>
            </a:r>
          </a:p>
          <a:p>
            <a:r>
              <a:rPr lang="ja-JP" altLang="en-US" sz="2400" b="1" dirty="0"/>
              <a:t>　　　　　途中で不一致になると、</a:t>
            </a:r>
          </a:p>
          <a:p>
            <a:r>
              <a:rPr lang="ja-JP" altLang="en-US" sz="2400" b="1" dirty="0"/>
              <a:t>　　　　　　　　テキスト文字列の不一致になった</a:t>
            </a:r>
          </a:p>
          <a:p>
            <a:r>
              <a:rPr lang="ja-JP" altLang="en-US" sz="2400" b="1" dirty="0"/>
              <a:t>　　　　　　　　　　　次の文字までパターン文字列の先頭を</a:t>
            </a:r>
          </a:p>
          <a:p>
            <a:r>
              <a:rPr lang="ja-JP" altLang="en-US" sz="2400" b="1" dirty="0"/>
              <a:t>　　　　　　　　　　　　　　移動させることができる。</a:t>
            </a:r>
          </a:p>
        </p:txBody>
      </p:sp>
    </p:spTree>
    <p:extLst>
      <p:ext uri="{BB962C8B-B14F-4D97-AF65-F5344CB8AC3E}">
        <p14:creationId xmlns:p14="http://schemas.microsoft.com/office/powerpoint/2010/main" val="33133118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367643" y="3068960"/>
            <a:ext cx="6480720" cy="1512168"/>
          </a:xfrm>
          <a:prstGeom prst="roundRect">
            <a:avLst/>
          </a:prstGeom>
          <a:solidFill>
            <a:schemeClr val="bg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002440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特殊なパターン文字列の照合２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071251" y="3330165"/>
            <a:ext cx="5073505" cy="989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ＭＳ Ｐゴシック" pitchFamily="50" charset="-128"/>
              </a:rPr>
              <a:t>テキスト文字列　　ＡＡＢＡＡＡＢＡＡＡＡＢ</a:t>
            </a:r>
            <a:endParaRPr kumimoji="1" lang="ja-JP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ＭＳ Ｐゴシック" pitchFamily="50" charset="-128"/>
              </a:rPr>
              <a:t>パターン文字列　　ＡＡＢＢ</a:t>
            </a:r>
            <a:endParaRPr kumimoji="1" lang="ja-JP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ＭＳ Ｐゴシック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05401" y="5129701"/>
            <a:ext cx="6605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パターン文字列がＡＡＢＢの場合について考える。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130730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5576" y="1772816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①　パターン文字列の移動は次のようになる。</a:t>
            </a:r>
          </a:p>
          <a:p>
            <a:endParaRPr lang="ja-JP" altLang="en-US" sz="2400" b="1" dirty="0"/>
          </a:p>
          <a:p>
            <a:pPr lvl="2"/>
            <a:r>
              <a:rPr lang="ja-JP" altLang="en-US" sz="2400" b="1" dirty="0"/>
              <a:t>テキスト文字列　ＡＡＢＡＡＡＢＡＡＢＢ</a:t>
            </a:r>
          </a:p>
          <a:p>
            <a:pPr lvl="2"/>
            <a:r>
              <a:rPr lang="ja-JP" altLang="en-US" sz="2400" b="1" dirty="0"/>
              <a:t>パターン文字列  ＡＡＢＢ</a:t>
            </a:r>
          </a:p>
          <a:p>
            <a:pPr lvl="2"/>
            <a:r>
              <a:rPr lang="ja-JP" altLang="en-US" sz="2400" b="1" dirty="0"/>
              <a:t>　　　　　　　　　　　　　   ＡＡＢＢ</a:t>
            </a:r>
          </a:p>
          <a:p>
            <a:pPr lvl="2"/>
            <a:r>
              <a:rPr lang="ja-JP" altLang="en-US" sz="2400" b="1" dirty="0"/>
              <a:t>　　　　　　　　　　　　　　　　 ＡＡＢＢ</a:t>
            </a:r>
          </a:p>
          <a:p>
            <a:pPr lvl="2"/>
            <a:r>
              <a:rPr lang="ja-JP" altLang="en-US" sz="2400" b="1" dirty="0"/>
              <a:t>　　　　　　　　　　　　　　　　　　  ＡＡＢＢ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②　不一致になったパターンの文字が、</a:t>
            </a:r>
          </a:p>
          <a:p>
            <a:r>
              <a:rPr lang="ja-JP" altLang="en-US" sz="2400" b="1" dirty="0"/>
              <a:t>　　　パターン文字列の先頭文字と異なる場合、</a:t>
            </a:r>
          </a:p>
          <a:p>
            <a:r>
              <a:rPr lang="ja-JP" altLang="en-US" sz="2400" b="1" dirty="0"/>
              <a:t>　　　　　テキスト文字列の不一致になった位置まで、</a:t>
            </a:r>
          </a:p>
          <a:p>
            <a:r>
              <a:rPr lang="ja-JP" altLang="en-US" sz="2400" b="1" dirty="0"/>
              <a:t>　　　　　　　パターン文字列の先頭を移動させることができる。</a:t>
            </a:r>
          </a:p>
        </p:txBody>
      </p:sp>
    </p:spTree>
    <p:extLst>
      <p:ext uri="{BB962C8B-B14F-4D97-AF65-F5344CB8AC3E}">
        <p14:creationId xmlns:p14="http://schemas.microsoft.com/office/powerpoint/2010/main" val="2095490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角丸四角形 36"/>
          <p:cNvSpPr/>
          <p:nvPr/>
        </p:nvSpPr>
        <p:spPr>
          <a:xfrm>
            <a:off x="971600" y="2996952"/>
            <a:ext cx="7272808" cy="2736304"/>
          </a:xfrm>
          <a:prstGeom prst="roundRect">
            <a:avLst/>
          </a:prstGeom>
          <a:solidFill>
            <a:schemeClr val="bg2"/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59528"/>
            <a:ext cx="8229600" cy="930432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２回目の比較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806576" y="4093393"/>
            <a:ext cx="1249362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テキスト文字列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820863" y="4823643"/>
            <a:ext cx="1249363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パターン文字列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59138" y="3996556"/>
            <a:ext cx="2886075" cy="376237"/>
          </a:xfrm>
          <a:prstGeom prst="rect">
            <a:avLst/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86163" y="4726806"/>
            <a:ext cx="1069975" cy="361950"/>
          </a:xfrm>
          <a:prstGeom prst="rect">
            <a:avLst/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621088" y="3990206"/>
            <a:ext cx="1588" cy="360362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3940176" y="4733156"/>
            <a:ext cx="1587" cy="347662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3968751" y="3990206"/>
            <a:ext cx="1587" cy="360362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337051" y="3990206"/>
            <a:ext cx="1587" cy="360362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4702176" y="3990206"/>
            <a:ext cx="1587" cy="360362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5067301" y="3990206"/>
            <a:ext cx="1587" cy="360362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5414963" y="3990206"/>
            <a:ext cx="1588" cy="360362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5768976" y="3990206"/>
            <a:ext cx="1587" cy="360362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4295776" y="4733156"/>
            <a:ext cx="1587" cy="347662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683001" y="4803006"/>
            <a:ext cx="1651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Ｌ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3717926" y="4093393"/>
            <a:ext cx="1651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Ｄ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4079876" y="4093393"/>
            <a:ext cx="1651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Ｌ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433888" y="4093393"/>
            <a:ext cx="1651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Ｅ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795838" y="4093393"/>
            <a:ext cx="1651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Ａ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5156201" y="4093393"/>
            <a:ext cx="1651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Ｓ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5518151" y="4093393"/>
            <a:ext cx="1651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Ｕ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5880101" y="4093393"/>
            <a:ext cx="1651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Ｂ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3362326" y="4093393"/>
            <a:ext cx="1651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Ｌ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4051301" y="4803006"/>
            <a:ext cx="1651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Ｅ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4386263" y="4803006"/>
            <a:ext cx="163513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Ａ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522663" y="3933056"/>
            <a:ext cx="1203325" cy="495300"/>
          </a:xfrm>
          <a:prstGeom prst="rect">
            <a:avLst/>
          </a:prstGeom>
          <a:noFill/>
          <a:ln w="14400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3536951" y="3621906"/>
            <a:ext cx="2517775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Ｄを先頭に部分文字列をつくる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9" name="AutoShape 28"/>
          <p:cNvSpPr>
            <a:spLocks noChangeArrowheads="1"/>
          </p:cNvSpPr>
          <p:nvPr/>
        </p:nvSpPr>
        <p:spPr bwMode="auto">
          <a:xfrm>
            <a:off x="3509963" y="3558406"/>
            <a:ext cx="2635250" cy="292100"/>
          </a:xfrm>
          <a:prstGeom prst="wedgeRoundRectCallout">
            <a:avLst>
              <a:gd name="adj1" fmla="val -33639"/>
              <a:gd name="adj2" fmla="val 81167"/>
              <a:gd name="adj3" fmla="val 16667"/>
            </a:avLst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3738563" y="4364856"/>
            <a:ext cx="82550" cy="347662"/>
            <a:chOff x="1274" y="525"/>
            <a:chExt cx="52" cy="219"/>
          </a:xfrm>
        </p:grpSpPr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1301" y="525"/>
              <a:ext cx="1" cy="219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Freeform 31"/>
            <p:cNvSpPr>
              <a:spLocks noChangeArrowheads="1"/>
            </p:cNvSpPr>
            <p:nvPr/>
          </p:nvSpPr>
          <p:spPr bwMode="auto">
            <a:xfrm>
              <a:off x="1274" y="681"/>
              <a:ext cx="52" cy="63"/>
            </a:xfrm>
            <a:custGeom>
              <a:avLst/>
              <a:gdLst>
                <a:gd name="T0" fmla="*/ 0 w 21600"/>
                <a:gd name="T1" fmla="*/ 0 h 21600"/>
                <a:gd name="T2" fmla="*/ 10919 w 21600"/>
                <a:gd name="T3" fmla="*/ 2160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10919" y="21600"/>
                  </a:lnTo>
                  <a:lnTo>
                    <a:pt x="21600" y="0"/>
                  </a:lnTo>
                </a:path>
              </a:pathLst>
            </a:cu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Freeform 32"/>
            <p:cNvSpPr>
              <a:spLocks noChangeArrowheads="1"/>
            </p:cNvSpPr>
            <p:nvPr/>
          </p:nvSpPr>
          <p:spPr bwMode="auto">
            <a:xfrm>
              <a:off x="1274" y="525"/>
              <a:ext cx="52" cy="62"/>
            </a:xfrm>
            <a:custGeom>
              <a:avLst/>
              <a:gdLst>
                <a:gd name="T0" fmla="*/ 21600 w 21600"/>
                <a:gd name="T1" fmla="*/ 21600 h 21600"/>
                <a:gd name="T2" fmla="*/ 10919 w 21600"/>
                <a:gd name="T3" fmla="*/ 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10919" y="0"/>
                  </a:lnTo>
                  <a:lnTo>
                    <a:pt x="0" y="21600"/>
                  </a:lnTo>
                </a:path>
              </a:pathLst>
            </a:cu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4968876" y="4629968"/>
            <a:ext cx="23368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対応する要素を比較し不一致になればリセットする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7340601" y="4928418"/>
            <a:ext cx="16510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　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6" name="AutoShape 35"/>
          <p:cNvSpPr>
            <a:spLocks noChangeArrowheads="1"/>
          </p:cNvSpPr>
          <p:nvPr/>
        </p:nvSpPr>
        <p:spPr bwMode="auto">
          <a:xfrm>
            <a:off x="4865688" y="4566468"/>
            <a:ext cx="2557463" cy="563563"/>
          </a:xfrm>
          <a:prstGeom prst="wedgeRoundRectCallout">
            <a:avLst>
              <a:gd name="adj1" fmla="val -92407"/>
              <a:gd name="adj2" fmla="val -54954"/>
              <a:gd name="adj3" fmla="val 16667"/>
            </a:avLst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1562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角丸四角形 44"/>
          <p:cNvSpPr/>
          <p:nvPr/>
        </p:nvSpPr>
        <p:spPr>
          <a:xfrm>
            <a:off x="755576" y="2996952"/>
            <a:ext cx="7704856" cy="2592288"/>
          </a:xfrm>
          <a:prstGeom prst="roundRect">
            <a:avLst/>
          </a:prstGeom>
          <a:solidFill>
            <a:schemeClr val="bg2"/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204" y="442356"/>
            <a:ext cx="8229600" cy="1074448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３回目の比較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(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探索成功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)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665288" y="4021634"/>
            <a:ext cx="1249362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テキスト文字列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679575" y="4751884"/>
            <a:ext cx="1249363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パターン文字列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17850" y="3924796"/>
            <a:ext cx="2886075" cy="374650"/>
          </a:xfrm>
          <a:prstGeom prst="rect">
            <a:avLst/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9525" y="4653459"/>
            <a:ext cx="1071563" cy="361950"/>
          </a:xfrm>
          <a:prstGeom prst="rect">
            <a:avLst/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479800" y="3916859"/>
            <a:ext cx="1588" cy="361950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4175125" y="4661396"/>
            <a:ext cx="1588" cy="347663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3827463" y="3916859"/>
            <a:ext cx="1587" cy="361950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195763" y="3916859"/>
            <a:ext cx="1587" cy="361950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4560888" y="3916859"/>
            <a:ext cx="1587" cy="361950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4926013" y="3916859"/>
            <a:ext cx="1587" cy="361950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5273675" y="3916859"/>
            <a:ext cx="1588" cy="361950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5627688" y="3916859"/>
            <a:ext cx="1587" cy="361950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4529138" y="4661396"/>
            <a:ext cx="1587" cy="347663"/>
          </a:xfrm>
          <a:prstGeom prst="lin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917950" y="4731246"/>
            <a:ext cx="163513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Ｌ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3576638" y="4021634"/>
            <a:ext cx="1651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Ｄ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938588" y="4021634"/>
            <a:ext cx="1651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Ｌ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292600" y="4021634"/>
            <a:ext cx="1651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Ｅ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654550" y="4021634"/>
            <a:ext cx="1651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Ａ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5014913" y="4021634"/>
            <a:ext cx="1651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Ｓ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5376863" y="4021634"/>
            <a:ext cx="1651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Ｕ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5738813" y="4021634"/>
            <a:ext cx="1651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Ｂ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3221038" y="4021634"/>
            <a:ext cx="1651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Ｌ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4286250" y="4731246"/>
            <a:ext cx="163513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Ｅ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4619625" y="4731246"/>
            <a:ext cx="16510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Ａ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757613" y="3861296"/>
            <a:ext cx="1203325" cy="493713"/>
          </a:xfrm>
          <a:prstGeom prst="rect">
            <a:avLst/>
          </a:prstGeom>
          <a:noFill/>
          <a:ln w="14400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" name="AutoShape 27"/>
          <p:cNvSpPr>
            <a:spLocks noChangeArrowheads="1"/>
          </p:cNvSpPr>
          <p:nvPr/>
        </p:nvSpPr>
        <p:spPr bwMode="auto">
          <a:xfrm>
            <a:off x="3549650" y="3486646"/>
            <a:ext cx="2635250" cy="290513"/>
          </a:xfrm>
          <a:prstGeom prst="wedgeRoundRectCallout">
            <a:avLst>
              <a:gd name="adj1" fmla="val -33639"/>
              <a:gd name="adj2" fmla="val 81167"/>
              <a:gd name="adj3" fmla="val 16667"/>
            </a:avLst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3973513" y="4293096"/>
            <a:ext cx="80962" cy="346075"/>
            <a:chOff x="1511" y="530"/>
            <a:chExt cx="51" cy="218"/>
          </a:xfrm>
        </p:grpSpPr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1537" y="530"/>
              <a:ext cx="1" cy="218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30"/>
            <p:cNvSpPr>
              <a:spLocks noChangeArrowheads="1"/>
            </p:cNvSpPr>
            <p:nvPr/>
          </p:nvSpPr>
          <p:spPr bwMode="auto">
            <a:xfrm>
              <a:off x="1511" y="685"/>
              <a:ext cx="51" cy="63"/>
            </a:xfrm>
            <a:custGeom>
              <a:avLst/>
              <a:gdLst>
                <a:gd name="T0" fmla="*/ 0 w 21600"/>
                <a:gd name="T1" fmla="*/ 0 h 21600"/>
                <a:gd name="T2" fmla="*/ 10919 w 21600"/>
                <a:gd name="T3" fmla="*/ 2160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10919" y="21600"/>
                  </a:lnTo>
                  <a:lnTo>
                    <a:pt x="21600" y="0"/>
                  </a:lnTo>
                </a:path>
              </a:pathLst>
            </a:cu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Freeform 31"/>
            <p:cNvSpPr>
              <a:spLocks noChangeArrowheads="1"/>
            </p:cNvSpPr>
            <p:nvPr/>
          </p:nvSpPr>
          <p:spPr bwMode="auto">
            <a:xfrm>
              <a:off x="1511" y="530"/>
              <a:ext cx="51" cy="62"/>
            </a:xfrm>
            <a:custGeom>
              <a:avLst/>
              <a:gdLst>
                <a:gd name="T0" fmla="*/ 21600 w 21600"/>
                <a:gd name="T1" fmla="*/ 21600 h 21600"/>
                <a:gd name="T2" fmla="*/ 10919 w 21600"/>
                <a:gd name="T3" fmla="*/ 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10919" y="0"/>
                  </a:lnTo>
                  <a:lnTo>
                    <a:pt x="0" y="21600"/>
                  </a:lnTo>
                </a:path>
              </a:pathLst>
            </a:cu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5224463" y="4494709"/>
            <a:ext cx="2335212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対応する要素を比較し最後まで一致すれば探索成功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7539038" y="4885234"/>
            <a:ext cx="1651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　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4321175" y="4293096"/>
            <a:ext cx="80963" cy="346075"/>
            <a:chOff x="1730" y="530"/>
            <a:chExt cx="51" cy="218"/>
          </a:xfrm>
        </p:grpSpPr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1756" y="530"/>
              <a:ext cx="1" cy="218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Freeform 36"/>
            <p:cNvSpPr>
              <a:spLocks noChangeArrowheads="1"/>
            </p:cNvSpPr>
            <p:nvPr/>
          </p:nvSpPr>
          <p:spPr bwMode="auto">
            <a:xfrm>
              <a:off x="1730" y="685"/>
              <a:ext cx="51" cy="63"/>
            </a:xfrm>
            <a:custGeom>
              <a:avLst/>
              <a:gdLst>
                <a:gd name="T0" fmla="*/ 0 w 21600"/>
                <a:gd name="T1" fmla="*/ 0 h 21600"/>
                <a:gd name="T2" fmla="*/ 10919 w 21600"/>
                <a:gd name="T3" fmla="*/ 2160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10919" y="21600"/>
                  </a:lnTo>
                  <a:lnTo>
                    <a:pt x="21600" y="0"/>
                  </a:lnTo>
                </a:path>
              </a:pathLst>
            </a:cu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Freeform 37"/>
            <p:cNvSpPr>
              <a:spLocks noChangeArrowheads="1"/>
            </p:cNvSpPr>
            <p:nvPr/>
          </p:nvSpPr>
          <p:spPr bwMode="auto">
            <a:xfrm>
              <a:off x="1730" y="530"/>
              <a:ext cx="51" cy="62"/>
            </a:xfrm>
            <a:custGeom>
              <a:avLst/>
              <a:gdLst>
                <a:gd name="T0" fmla="*/ 21600 w 21600"/>
                <a:gd name="T1" fmla="*/ 21600 h 21600"/>
                <a:gd name="T2" fmla="*/ 10919 w 21600"/>
                <a:gd name="T3" fmla="*/ 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10919" y="0"/>
                  </a:lnTo>
                  <a:lnTo>
                    <a:pt x="0" y="21600"/>
                  </a:lnTo>
                </a:path>
              </a:pathLst>
            </a:cu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4697413" y="4293096"/>
            <a:ext cx="80962" cy="346075"/>
            <a:chOff x="1967" y="530"/>
            <a:chExt cx="51" cy="218"/>
          </a:xfrm>
        </p:grpSpPr>
        <p:sp>
          <p:nvSpPr>
            <p:cNvPr id="40" name="Line 39"/>
            <p:cNvSpPr>
              <a:spLocks noChangeShapeType="1"/>
            </p:cNvSpPr>
            <p:nvPr/>
          </p:nvSpPr>
          <p:spPr bwMode="auto">
            <a:xfrm>
              <a:off x="1993" y="530"/>
              <a:ext cx="1" cy="218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Freeform 40"/>
            <p:cNvSpPr>
              <a:spLocks noChangeArrowheads="1"/>
            </p:cNvSpPr>
            <p:nvPr/>
          </p:nvSpPr>
          <p:spPr bwMode="auto">
            <a:xfrm>
              <a:off x="1967" y="685"/>
              <a:ext cx="51" cy="63"/>
            </a:xfrm>
            <a:custGeom>
              <a:avLst/>
              <a:gdLst>
                <a:gd name="T0" fmla="*/ 0 w 21600"/>
                <a:gd name="T1" fmla="*/ 0 h 21600"/>
                <a:gd name="T2" fmla="*/ 10919 w 21600"/>
                <a:gd name="T3" fmla="*/ 2160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10919" y="21600"/>
                  </a:lnTo>
                  <a:lnTo>
                    <a:pt x="21600" y="0"/>
                  </a:lnTo>
                </a:path>
              </a:pathLst>
            </a:cu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Freeform 41"/>
            <p:cNvSpPr>
              <a:spLocks noChangeArrowheads="1"/>
            </p:cNvSpPr>
            <p:nvPr/>
          </p:nvSpPr>
          <p:spPr bwMode="auto">
            <a:xfrm>
              <a:off x="1967" y="530"/>
              <a:ext cx="51" cy="62"/>
            </a:xfrm>
            <a:custGeom>
              <a:avLst/>
              <a:gdLst>
                <a:gd name="T0" fmla="*/ 21600 w 21600"/>
                <a:gd name="T1" fmla="*/ 21600 h 21600"/>
                <a:gd name="T2" fmla="*/ 10919 w 21600"/>
                <a:gd name="T3" fmla="*/ 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10919" y="0"/>
                  </a:lnTo>
                  <a:lnTo>
                    <a:pt x="0" y="21600"/>
                  </a:lnTo>
                </a:path>
              </a:pathLst>
            </a:cu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3590925" y="3542209"/>
            <a:ext cx="2516188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Ｌを先頭に部分文字列をつくる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4" name="AutoShape 43"/>
          <p:cNvSpPr>
            <a:spLocks noChangeArrowheads="1"/>
          </p:cNvSpPr>
          <p:nvPr/>
        </p:nvSpPr>
        <p:spPr bwMode="auto">
          <a:xfrm>
            <a:off x="5141913" y="4424859"/>
            <a:ext cx="2479675" cy="541337"/>
          </a:xfrm>
          <a:prstGeom prst="wedgeRoundRectCallout">
            <a:avLst>
              <a:gd name="adj1" fmla="val -64301"/>
              <a:gd name="adj2" fmla="val -39699"/>
              <a:gd name="adj3" fmla="val 16667"/>
            </a:avLst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4406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0432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力任せの探索法の手順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9592" y="2082328"/>
            <a:ext cx="73448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+mn-ea"/>
              </a:rPr>
              <a:t>①　ポインタの初期化　</a:t>
            </a:r>
          </a:p>
          <a:p>
            <a:endParaRPr lang="ja-JP" altLang="en-US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　　　❶　一つのポインタｉをテキスト文字列</a:t>
            </a:r>
            <a:r>
              <a:rPr lang="en-US" altLang="ja-JP" sz="2400" b="1" dirty="0">
                <a:latin typeface="+mn-ea"/>
              </a:rPr>
              <a:t>(</a:t>
            </a:r>
            <a:r>
              <a:rPr lang="ja-JP" altLang="en-US" sz="2400" b="1" dirty="0">
                <a:latin typeface="+mn-ea"/>
              </a:rPr>
              <a:t>長さｎ</a:t>
            </a:r>
            <a:r>
              <a:rPr lang="en-US" altLang="ja-JP" sz="2400" b="1" dirty="0">
                <a:latin typeface="+mn-ea"/>
              </a:rPr>
              <a:t>)</a:t>
            </a:r>
            <a:r>
              <a:rPr lang="ja-JP" altLang="en-US" sz="2400" b="1" dirty="0">
                <a:latin typeface="+mn-ea"/>
              </a:rPr>
              <a:t>上に、</a:t>
            </a:r>
          </a:p>
          <a:p>
            <a:r>
              <a:rPr lang="ja-JP" altLang="en-US" sz="2400" b="1" dirty="0">
                <a:latin typeface="+mn-ea"/>
              </a:rPr>
              <a:t>　　　❷　一つのポインタｊをパターン文字列上に置く。　</a:t>
            </a:r>
          </a:p>
          <a:p>
            <a:r>
              <a:rPr lang="ja-JP" altLang="en-US" sz="2400" b="1" dirty="0">
                <a:latin typeface="+mn-ea"/>
              </a:rPr>
              <a:t>　　　❸　ｉおよびｊを１で初期化する。</a:t>
            </a:r>
          </a:p>
          <a:p>
            <a:endParaRPr lang="ja-JP" altLang="en-US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②　テキスト文字列上に部分文字列を作成　</a:t>
            </a:r>
          </a:p>
          <a:p>
            <a:endParaRPr lang="ja-JP" altLang="en-US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　　　❶　テキスト上にポインタｉを先頭に</a:t>
            </a:r>
          </a:p>
          <a:p>
            <a:r>
              <a:rPr lang="ja-JP" altLang="en-US" sz="2400" b="1" dirty="0">
                <a:latin typeface="+mn-ea"/>
              </a:rPr>
              <a:t>　　　❷　長さｍ（ｍ＜ｎ）の部分文字列を作成する。</a:t>
            </a:r>
          </a:p>
          <a:p>
            <a:r>
              <a:rPr lang="ja-JP" altLang="en-US" sz="2400" b="1" dirty="0">
                <a:latin typeface="+mn-ea"/>
              </a:rPr>
              <a:t>　　　❸　部分文字列の要素の添字をｉ＋ｊ－１で表す。</a:t>
            </a:r>
          </a:p>
        </p:txBody>
      </p:sp>
    </p:spTree>
    <p:extLst>
      <p:ext uri="{BB962C8B-B14F-4D97-AF65-F5344CB8AC3E}">
        <p14:creationId xmlns:p14="http://schemas.microsoft.com/office/powerpoint/2010/main" val="2968995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09582" y="1772816"/>
            <a:ext cx="75248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+mn-ea"/>
              </a:rPr>
              <a:t>③　添字ｊを操作して文字列を比較する。</a:t>
            </a:r>
          </a:p>
          <a:p>
            <a:endParaRPr lang="ja-JP" altLang="en-US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　　　❶　テキスト上の部分文字列と</a:t>
            </a:r>
          </a:p>
          <a:p>
            <a:r>
              <a:rPr lang="ja-JP" altLang="en-US" sz="2400" b="1" dirty="0">
                <a:latin typeface="+mn-ea"/>
              </a:rPr>
              <a:t>　　　　　　　　パターン文字列の対応する要素を比較する。</a:t>
            </a:r>
          </a:p>
          <a:p>
            <a:r>
              <a:rPr lang="ja-JP" altLang="en-US" sz="2400" b="1" dirty="0">
                <a:latin typeface="+mn-ea"/>
              </a:rPr>
              <a:t>　　　❷　対応する要素の内容が一致するとき、</a:t>
            </a:r>
          </a:p>
          <a:p>
            <a:r>
              <a:rPr lang="ja-JP" altLang="en-US" sz="2400" b="1" dirty="0">
                <a:latin typeface="+mn-ea"/>
              </a:rPr>
              <a:t>　　　　　　　　　　　　　　　　　　　　　ｊのインクリメントを行う。</a:t>
            </a:r>
          </a:p>
          <a:p>
            <a:r>
              <a:rPr lang="ja-JP" altLang="en-US" sz="2400" b="1" dirty="0">
                <a:latin typeface="+mn-ea"/>
              </a:rPr>
              <a:t>　　　❸　パターンの長さに等しい一致が生じると</a:t>
            </a:r>
          </a:p>
          <a:p>
            <a:r>
              <a:rPr lang="ja-JP" altLang="en-US" sz="2400" b="1" dirty="0">
                <a:latin typeface="+mn-ea"/>
              </a:rPr>
              <a:t>　　　　　　　　　　　　　　　　　　　　　　　　　照合が得られる。</a:t>
            </a:r>
          </a:p>
          <a:p>
            <a:r>
              <a:rPr lang="ja-JP" altLang="en-US" sz="2400" b="1" dirty="0">
                <a:latin typeface="+mn-ea"/>
              </a:rPr>
              <a:t>　　　❹　対応する要素の内容が</a:t>
            </a:r>
          </a:p>
          <a:p>
            <a:r>
              <a:rPr lang="ja-JP" altLang="en-US" sz="2400" b="1" dirty="0">
                <a:latin typeface="+mn-ea"/>
              </a:rPr>
              <a:t>　　　　　　　　　　　　比較途中で不一致になると④に移る。</a:t>
            </a:r>
          </a:p>
        </p:txBody>
      </p:sp>
    </p:spTree>
    <p:extLst>
      <p:ext uri="{BB962C8B-B14F-4D97-AF65-F5344CB8AC3E}">
        <p14:creationId xmlns:p14="http://schemas.microsoft.com/office/powerpoint/2010/main" val="1718386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5702051-3F09-4FA0-A6E1-D6D9E6C4E9D0}"/>
              </a:ext>
            </a:extLst>
          </p:cNvPr>
          <p:cNvSpPr txBox="1"/>
          <p:nvPr/>
        </p:nvSpPr>
        <p:spPr>
          <a:xfrm>
            <a:off x="1331640" y="1916832"/>
            <a:ext cx="684076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>
                <a:latin typeface="+mn-ea"/>
              </a:rPr>
              <a:t>④　比較途中で不一致になるか</a:t>
            </a:r>
          </a:p>
          <a:p>
            <a:r>
              <a:rPr lang="ja-JP" altLang="en-US" sz="2400" b="1" dirty="0">
                <a:latin typeface="+mn-ea"/>
              </a:rPr>
              <a:t>　　　　　　　　　　　　　　または照合が得られた場合、</a:t>
            </a:r>
          </a:p>
          <a:p>
            <a:r>
              <a:rPr lang="ja-JP" altLang="en-US" sz="2400" b="1" dirty="0">
                <a:latin typeface="+mn-ea"/>
              </a:rPr>
              <a:t>　　　　　</a:t>
            </a:r>
          </a:p>
          <a:p>
            <a:r>
              <a:rPr lang="ja-JP" altLang="en-US" sz="2400" b="1" dirty="0">
                <a:latin typeface="+mn-ea"/>
              </a:rPr>
              <a:t>　　　❶　パターンの添字ｊをリセットし、</a:t>
            </a:r>
          </a:p>
          <a:p>
            <a:r>
              <a:rPr lang="ja-JP" altLang="en-US" sz="2400" b="1" dirty="0">
                <a:latin typeface="+mn-ea"/>
              </a:rPr>
              <a:t>　　　❷　テキスト文字列上のポインタｉを</a:t>
            </a:r>
          </a:p>
          <a:p>
            <a:r>
              <a:rPr lang="ja-JP" altLang="en-US" sz="2400" b="1" dirty="0">
                <a:latin typeface="+mn-ea"/>
              </a:rPr>
              <a:t>　　　　　　　　　　　　　　　　　　　　インクリメントする。</a:t>
            </a:r>
          </a:p>
          <a:p>
            <a:r>
              <a:rPr lang="ja-JP" altLang="en-US" sz="2400" b="1" dirty="0">
                <a:latin typeface="+mn-ea"/>
              </a:rPr>
              <a:t>　　　❸　②に戻る。</a:t>
            </a:r>
          </a:p>
          <a:p>
            <a:endParaRPr lang="ja-JP" altLang="en-US" sz="2400" b="1" dirty="0">
              <a:latin typeface="+mn-ea"/>
            </a:endParaRPr>
          </a:p>
          <a:p>
            <a:pPr marL="457200" indent="-457200">
              <a:buAutoNum type="circleNumDbPlain" startAt="5"/>
            </a:pPr>
            <a:r>
              <a:rPr lang="ja-JP" altLang="en-US" sz="2400" b="1" dirty="0">
                <a:latin typeface="+mn-ea"/>
              </a:rPr>
              <a:t>ｉがテキスト上のｎ－ｍ＋１の要素を超えると</a:t>
            </a:r>
          </a:p>
          <a:p>
            <a:r>
              <a:rPr lang="ja-JP" altLang="en-US" sz="2400" b="1" dirty="0">
                <a:latin typeface="+mn-ea"/>
              </a:rPr>
              <a:t>　　　　　　　　　　　　　　　文字列の探索を終了する。</a:t>
            </a:r>
          </a:p>
        </p:txBody>
      </p:sp>
    </p:spTree>
    <p:extLst>
      <p:ext uri="{BB962C8B-B14F-4D97-AF65-F5344CB8AC3E}">
        <p14:creationId xmlns:p14="http://schemas.microsoft.com/office/powerpoint/2010/main" val="1492761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204" y="548680"/>
            <a:ext cx="8229600" cy="930432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力任せの探索法の比較回数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9592" y="3068960"/>
            <a:ext cx="7632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①　</a:t>
            </a:r>
            <a:r>
              <a:rPr lang="ja-JP" altLang="en-US" sz="2400" b="1" dirty="0">
                <a:latin typeface="+mn-ea"/>
              </a:rPr>
              <a:t>テキスト長Ｎ、パターン長Ｍとすると、</a:t>
            </a:r>
          </a:p>
          <a:p>
            <a:r>
              <a:rPr lang="ja-JP" altLang="en-US" sz="2400" b="1" dirty="0">
                <a:latin typeface="+mn-ea"/>
              </a:rPr>
              <a:t>　　　　　　　　　最悪の比較回数は、次の式で求まる。</a:t>
            </a:r>
          </a:p>
          <a:p>
            <a:endParaRPr lang="ja-JP" altLang="en-US" sz="2400" b="1" dirty="0">
              <a:latin typeface="+mn-ea"/>
            </a:endParaRPr>
          </a:p>
          <a:p>
            <a:pPr lvl="2"/>
            <a:r>
              <a:rPr lang="ja-JP" altLang="en-US" sz="2400" b="1" dirty="0">
                <a:latin typeface="+mn-ea"/>
              </a:rPr>
              <a:t>　　　　　最悪の比較回数＝</a:t>
            </a:r>
            <a:r>
              <a:rPr lang="en-US" altLang="ja-JP" sz="2400" b="1" dirty="0">
                <a:latin typeface="+mn-ea"/>
              </a:rPr>
              <a:t>(</a:t>
            </a:r>
            <a:r>
              <a:rPr lang="ja-JP" altLang="en-US" sz="2400" b="1" dirty="0">
                <a:latin typeface="+mn-ea"/>
              </a:rPr>
              <a:t>Ｎ－Ｍ＋１</a:t>
            </a:r>
            <a:r>
              <a:rPr lang="en-US" altLang="ja-JP" sz="2400" b="1" dirty="0">
                <a:latin typeface="+mn-ea"/>
              </a:rPr>
              <a:t>)×</a:t>
            </a:r>
            <a:r>
              <a:rPr lang="ja-JP" altLang="en-US" sz="2400" b="1" dirty="0">
                <a:latin typeface="+mn-ea"/>
              </a:rPr>
              <a:t>Ｍ</a:t>
            </a:r>
          </a:p>
          <a:p>
            <a:endParaRPr lang="ja-JP" altLang="en-US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②　テキスト長Ｎの値が、パターン長Ｍの値に比べて、</a:t>
            </a:r>
            <a:endParaRPr lang="en-US" altLang="ja-JP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　　　　　　　　　　　　　　　　　　　　大きい場合はＮＭとなる。</a:t>
            </a:r>
            <a:endParaRPr kumimoji="1" lang="ja-JP" altLang="en-US" sz="2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120933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スライド 1 - &amp;quot;文字列の照合&amp;quot;&quot;/&gt;&lt;property id=&quot;20307&quot; value=&quot;256&quot;/&gt;&lt;/object&gt;&lt;object type=&quot;3&quot; unique_id=&quot;10005&quot;&gt;&lt;property id=&quot;20148&quot; value=&quot;5&quot;/&gt;&lt;property id=&quot;20300&quot; value=&quot;スライド 2 - &amp;quot;力任せの探索法とは&amp;quot;&quot;/&gt;&lt;property id=&quot;20307&quot; value=&quot;257&quot;/&gt;&lt;/object&gt;&lt;object type=&quot;3&quot; unique_id=&quot;10006&quot;&gt;&lt;property id=&quot;20148&quot; value=&quot;5&quot;/&gt;&lt;property id=&quot;20300&quot; value=&quot;スライド 3 - &amp;quot;最初の比較&amp;quot;&quot;/&gt;&lt;property id=&quot;20307&quot; value=&quot;258&quot;/&gt;&lt;/object&gt;&lt;object type=&quot;3&quot; unique_id=&quot;10007&quot;&gt;&lt;property id=&quot;20148&quot; value=&quot;5&quot;/&gt;&lt;property id=&quot;20300&quot; value=&quot;スライド 4 - &amp;quot;２回目の比較&amp;quot;&quot;/&gt;&lt;property id=&quot;20307&quot; value=&quot;259&quot;/&gt;&lt;/object&gt;&lt;object type=&quot;3&quot; unique_id=&quot;10050&quot;&gt;&lt;property id=&quot;20148&quot; value=&quot;5&quot;/&gt;&lt;property id=&quot;20300&quot; value=&quot;スライド 5 - &amp;quot;３回目の比較(探索成功)&amp;quot;&quot;/&gt;&lt;property id=&quot;20307&quot; value=&quot;260&quot;/&gt;&lt;/object&gt;&lt;object type=&quot;3&quot; unique_id=&quot;10086&quot;&gt;&lt;property id=&quot;20148&quot; value=&quot;5&quot;/&gt;&lt;property id=&quot;20300&quot; value=&quot;スライド 6 - &amp;quot;力任せの探索法の手順&amp;quot;&quot;/&gt;&lt;property id=&quot;20307&quot; value=&quot;261&quot;/&gt;&lt;/object&gt;&lt;object type=&quot;3&quot; unique_id=&quot;10087&quot;&gt;&lt;property id=&quot;20148&quot; value=&quot;5&quot;/&gt;&lt;property id=&quot;20300&quot; value=&quot;スライド 7&quot;/&gt;&lt;property id=&quot;20307&quot; value=&quot;262&quot;/&gt;&lt;/object&gt;&lt;object type=&quot;3&quot; unique_id=&quot;10088&quot;&gt;&lt;property id=&quot;20148&quot; value=&quot;5&quot;/&gt;&lt;property id=&quot;20300&quot; value=&quot;スライド 8 - &amp;quot;力任せの探索法の比較回数&amp;quot;&quot;/&gt;&lt;property id=&quot;20307&quot; value=&quot;263&quot;/&gt;&lt;/object&gt;&lt;object type=&quot;3&quot; unique_id=&quot;10279&quot;&gt;&lt;property id=&quot;20148&quot; value=&quot;5&quot;/&gt;&lt;property id=&quot;20300&quot; value=&quot;スライド 9 - &amp;quot;ボイヤ・ムーアの文字列探索法&amp;quot;&quot;/&gt;&lt;property id=&quot;20307&quot; value=&quot;264&quot;/&gt;&lt;/object&gt;&lt;object type=&quot;3&quot; unique_id=&quot;10280&quot;&gt;&lt;property id=&quot;20148&quot; value=&quot;5&quot;/&gt;&lt;property id=&quot;20300&quot; value=&quot;スライド 10 - &amp;quot;ボイヤ・ムーアの比較回数&amp;quot;&quot;/&gt;&lt;property id=&quot;20307&quot; value=&quot;265&quot;/&gt;&lt;/object&gt;&lt;object type=&quot;3&quot; unique_id=&quot;10281&quot;&gt;&lt;property id=&quot;20148&quot; value=&quot;5&quot;/&gt;&lt;property id=&quot;20300&quot; value=&quot;スライド 11 - &amp;quot;移動距離の計算要領&amp;quot;&quot;/&gt;&lt;property id=&quot;20307&quot; value=&quot;266&quot;/&gt;&lt;/object&gt;&lt;object type=&quot;3&quot; unique_id=&quot;10282&quot;&gt;&lt;property id=&quot;20148&quot; value=&quot;5&quot;/&gt;&lt;property id=&quot;20300&quot; value=&quot;スライド 12 - &amp;quot;移動距離計算例１&amp;quot;&quot;/&gt;&lt;property id=&quot;20307&quot; value=&quot;267&quot;/&gt;&lt;/object&gt;&lt;object type=&quot;3&quot; unique_id=&quot;10283&quot;&gt;&lt;property id=&quot;20148&quot; value=&quot;5&quot;/&gt;&lt;property id=&quot;20300&quot; value=&quot;スライド 13 - &amp;quot;移動距離計算例２&amp;quot;&quot;/&gt;&lt;property id=&quot;20307&quot; value=&quot;268&quot;/&gt;&lt;/object&gt;&lt;object type=&quot;3&quot; unique_id=&quot;10284&quot;&gt;&lt;property id=&quot;20148&quot; value=&quot;5&quot;/&gt;&lt;property id=&quot;20300&quot; value=&quot;スライド 14 - &amp;quot;文字列探索の要領&amp;quot;&quot;/&gt;&lt;property id=&quot;20307&quot; value=&quot;269&quot;/&gt;&lt;/object&gt;&lt;object type=&quot;3&quot; unique_id=&quot;10285&quot;&gt;&lt;property id=&quot;20148&quot; value=&quot;5&quot;/&gt;&lt;property id=&quot;20300&quot; value=&quot;スライド 15&quot;/&gt;&lt;property id=&quot;20307&quot; value=&quot;270&quot;/&gt;&lt;/object&gt;&lt;object type=&quot;3&quot; unique_id=&quot;10286&quot;&gt;&lt;property id=&quot;20148&quot; value=&quot;5&quot;/&gt;&lt;property id=&quot;20300&quot; value=&quot;スライド 16&quot;/&gt;&lt;property id=&quot;20307&quot; value=&quot;274&quot;/&gt;&lt;/object&gt;&lt;object type=&quot;3&quot; unique_id=&quot;10287&quot;&gt;&lt;property id=&quot;20148&quot; value=&quot;5&quot;/&gt;&lt;property id=&quot;20300&quot; value=&quot;スライド 17 - &amp;quot;パターン長５(ＳＴＩＮＧ)の場合の具体例&amp;quot;&quot;/&gt;&lt;property id=&quot;20307&quot; value=&quot;272&quot;/&gt;&lt;/object&gt;&lt;object type=&quot;3&quot; unique_id=&quot;10288&quot;&gt;&lt;property id=&quot;20148&quot; value=&quot;5&quot;/&gt;&lt;property id=&quot;20300&quot; value=&quot;スライド 18 - &amp;quot;パターンＳＴＩＮＧの操作要領&amp;quot;&quot;/&gt;&lt;property id=&quot;20307&quot; value=&quot;273&quot;/&gt;&lt;/object&gt;&lt;object type=&quot;3&quot; unique_id=&quot;10289&quot;&gt;&lt;property id=&quot;20148&quot; value=&quot;5&quot;/&gt;&lt;property id=&quot;20300&quot; value=&quot;スライド 19&quot;/&gt;&lt;property id=&quot;20307&quot; value=&quot;275&quot;/&gt;&lt;/object&gt;&lt;object type=&quot;3&quot; unique_id=&quot;10290&quot;&gt;&lt;property id=&quot;20148&quot; value=&quot;5&quot;/&gt;&lt;property id=&quot;20300&quot; value=&quot;スライド 20&quot;/&gt;&lt;property id=&quot;20307&quot; value=&quot;276&quot;/&gt;&lt;/object&gt;&lt;object type=&quot;3&quot; unique_id=&quot;10291&quot;&gt;&lt;property id=&quot;20148&quot; value=&quot;5&quot;/&gt;&lt;property id=&quot;20300&quot; value=&quot;スライド 21&quot;/&gt;&lt;property id=&quot;20307&quot; value=&quot;277&quot;/&gt;&lt;/object&gt;&lt;object type=&quot;3&quot; unique_id=&quot;10292&quot;&gt;&lt;property id=&quot;20148&quot; value=&quot;5&quot;/&gt;&lt;property id=&quot;20300&quot; value=&quot;スライド 22 - &amp;quot;特殊なパターン文字列の照合１&amp;quot;&quot;/&gt;&lt;property id=&quot;20307&quot; value=&quot;278&quot;/&gt;&lt;/object&gt;&lt;object type=&quot;3&quot; unique_id=&quot;10293&quot;&gt;&lt;property id=&quot;20148&quot; value=&quot;5&quot;/&gt;&lt;property id=&quot;20300&quot; value=&quot;スライド 23&quot;/&gt;&lt;property id=&quot;20307&quot; value=&quot;279&quot;/&gt;&lt;/object&gt;&lt;object type=&quot;3&quot; unique_id=&quot;10294&quot;&gt;&lt;property id=&quot;20148&quot; value=&quot;5&quot;/&gt;&lt;property id=&quot;20300&quot; value=&quot;スライド 24&quot;/&gt;&lt;property id=&quot;20307&quot; value=&quot;280&quot;/&gt;&lt;/object&gt;&lt;object type=&quot;3&quot; unique_id=&quot;10425&quot;&gt;&lt;property id=&quot;20148&quot; value=&quot;5&quot;/&gt;&lt;property id=&quot;20300&quot; value=&quot;スライド 25 - &amp;quot;特殊なパターン文字列の照合２&amp;quot;&quot;/&gt;&lt;property id=&quot;20307&quot; value=&quot;281&quot;/&gt;&lt;/object&gt;&lt;object type=&quot;3&quot; unique_id=&quot;10426&quot;&gt;&lt;property id=&quot;20148&quot; value=&quot;5&quot;/&gt;&lt;property id=&quot;20300&quot; value=&quot;スライド 26&quot;/&gt;&lt;property id=&quot;20307&quot; value=&quot;282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820</TotalTime>
  <Words>3183</Words>
  <Application>Microsoft Office PowerPoint</Application>
  <PresentationFormat>画面に合わせる (4:3)</PresentationFormat>
  <Paragraphs>366</Paragraphs>
  <Slides>37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37</vt:i4>
      </vt:variant>
    </vt:vector>
  </HeadingPairs>
  <TitlesOfParts>
    <vt:vector size="44" baseType="lpstr">
      <vt:lpstr>ＭＳ Ｐゴシック</vt:lpstr>
      <vt:lpstr>ＭＳ ゴシック</vt:lpstr>
      <vt:lpstr>Arial</vt:lpstr>
      <vt:lpstr>Calibri</vt:lpstr>
      <vt:lpstr>Symbol</vt:lpstr>
      <vt:lpstr>ウェーブ</vt:lpstr>
      <vt:lpstr>花子</vt:lpstr>
      <vt:lpstr>文字列の照合</vt:lpstr>
      <vt:lpstr>力任せの探索法とは</vt:lpstr>
      <vt:lpstr>最初の比較</vt:lpstr>
      <vt:lpstr>２回目の比較</vt:lpstr>
      <vt:lpstr>３回目の比較(探索成功)</vt:lpstr>
      <vt:lpstr>力任せの探索法の手順</vt:lpstr>
      <vt:lpstr>PowerPoint プレゼンテーション</vt:lpstr>
      <vt:lpstr>PowerPoint プレゼンテーション</vt:lpstr>
      <vt:lpstr>力任せの探索法の比較回数</vt:lpstr>
      <vt:lpstr>ボイヤ・ムーアの文字列探索法</vt:lpstr>
      <vt:lpstr>ボイヤ・ムーアの比較回数</vt:lpstr>
      <vt:lpstr>PowerPoint プレゼンテーション</vt:lpstr>
      <vt:lpstr>移動距離の計算要領</vt:lpstr>
      <vt:lpstr>PowerPoint プレゼンテーション</vt:lpstr>
      <vt:lpstr>移動距離計算例１</vt:lpstr>
      <vt:lpstr>PowerPoint プレゼンテーション</vt:lpstr>
      <vt:lpstr>移動距離計算例２</vt:lpstr>
      <vt:lpstr>PowerPoint プレゼンテーション</vt:lpstr>
      <vt:lpstr>文字列探索の要領</vt:lpstr>
      <vt:lpstr>PowerPoint プレゼンテーション</vt:lpstr>
      <vt:lpstr>PowerPoint プレゼンテーション</vt:lpstr>
      <vt:lpstr>パターン長５(ＳＴＩＮＧ)の場合の具体例</vt:lpstr>
      <vt:lpstr>パターンＳＴＩＮＧの操作要領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特殊なパターン文字列の照合１</vt:lpstr>
      <vt:lpstr>PowerPoint プレゼンテーション</vt:lpstr>
      <vt:lpstr>PowerPoint プレゼンテーション</vt:lpstr>
      <vt:lpstr>特殊なパターン文字列の照合２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文字列の照合</dc:title>
  <dc:creator>加藤正夫</dc:creator>
  <cp:lastModifiedBy>加藤正夫</cp:lastModifiedBy>
  <cp:revision>20</cp:revision>
  <dcterms:created xsi:type="dcterms:W3CDTF">2013-06-07T11:21:37Z</dcterms:created>
  <dcterms:modified xsi:type="dcterms:W3CDTF">2021-03-28T00:41:01Z</dcterms:modified>
</cp:coreProperties>
</file>